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6" r:id="rId7"/>
    <p:sldId id="263" r:id="rId8"/>
    <p:sldId id="264" r:id="rId9"/>
    <p:sldId id="265" r:id="rId10"/>
    <p:sldId id="267"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58EB8-0A17-44EC-BD3B-07A4C545A4C0}" type="datetimeFigureOut">
              <a:rPr lang="en-IN" smtClean="0"/>
              <a:t>04-12-2022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0DA7E-BF9B-4F27-A8B9-125410843903}" type="slidenum">
              <a:rPr lang="en-IN" smtClean="0"/>
              <a:t>‹#›</a:t>
            </a:fld>
            <a:endParaRPr lang="en-IN"/>
          </a:p>
        </p:txBody>
      </p:sp>
    </p:spTree>
    <p:extLst>
      <p:ext uri="{BB962C8B-B14F-4D97-AF65-F5344CB8AC3E}">
        <p14:creationId xmlns:p14="http://schemas.microsoft.com/office/powerpoint/2010/main" val="204271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18561-8211-406D-B019-9D524B6C8035}" type="slidenum">
              <a:rPr lang="en-IN" smtClean="0"/>
              <a:t>‹#›</a:t>
            </a:fld>
            <a:endParaRPr lang="en-IN"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34B57-3171-4538-AEC4-705F7A2AF9D4}" type="datetimeFigureOut">
              <a:rPr lang="en-IN" smtClean="0"/>
              <a:t>04-12-2022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18561-8211-406D-B019-9D524B6C8035}" type="slidenum">
              <a:rPr lang="en-IN" smtClean="0"/>
              <a:t>‹#›</a:t>
            </a:fld>
            <a:endParaRPr lang="en-IN" dirty="0"/>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3734B57-3171-4538-AEC4-705F7A2AF9D4}" type="datetimeFigureOut">
              <a:rPr lang="en-IN" smtClean="0"/>
              <a:t>04-12-2022</a:t>
            </a:fld>
            <a:endParaRPr lang="en-IN"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B518561-8211-406D-B019-9D524B6C803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96136" y="3933056"/>
            <a:ext cx="2880320" cy="2088232"/>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en-IN"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Rounded MT Bold" pitchFamily="34" charset="0"/>
              </a:rPr>
              <a:t>By-</a:t>
            </a:r>
          </a:p>
          <a:p>
            <a:pPr algn="just"/>
            <a:r>
              <a:rPr lang="en-IN"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Rounded MT Bold" pitchFamily="34" charset="0"/>
              </a:rPr>
              <a:t>Gargeya Singh </a:t>
            </a:r>
          </a:p>
          <a:p>
            <a:pPr algn="just"/>
            <a:r>
              <a:rPr lang="en-IN"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Rounded MT Bold" pitchFamily="34" charset="0"/>
              </a:rPr>
              <a:t>And</a:t>
            </a:r>
          </a:p>
          <a:p>
            <a:pPr algn="just"/>
            <a:r>
              <a:rPr lang="en-IN"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Rounded MT Bold" pitchFamily="34" charset="0"/>
              </a:rPr>
              <a:t> Janakinath Verma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0"/>
            <a:ext cx="1872208" cy="1872208"/>
          </a:xfrm>
          <a:prstGeom prst="rect">
            <a:avLst/>
          </a:prstGeom>
        </p:spPr>
      </p:pic>
      <p:sp>
        <p:nvSpPr>
          <p:cNvPr id="5" name="Rectangle 4"/>
          <p:cNvSpPr/>
          <p:nvPr/>
        </p:nvSpPr>
        <p:spPr>
          <a:xfrm>
            <a:off x="171248" y="1556792"/>
            <a:ext cx="4951228" cy="923330"/>
          </a:xfrm>
          <a:prstGeom prst="rect">
            <a:avLst/>
          </a:prstGeom>
          <a:noFill/>
        </p:spPr>
        <p:txBody>
          <a:bodyPr wrap="none" lIns="91440" tIns="45720" rIns="91440" bIns="45720">
            <a:spAutoFit/>
          </a:bodyPr>
          <a:lstStyle/>
          <a:p>
            <a:pPr algn="ctr"/>
            <a:r>
              <a:rPr lang="en-IN"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Black" pitchFamily="34" charset="0"/>
              </a:rPr>
              <a:t>Smart Krishi</a:t>
            </a:r>
          </a:p>
        </p:txBody>
      </p:sp>
    </p:spTree>
    <p:extLst>
      <p:ext uri="{BB962C8B-B14F-4D97-AF65-F5344CB8AC3E}">
        <p14:creationId xmlns:p14="http://schemas.microsoft.com/office/powerpoint/2010/main" val="345653358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Weather App looks Like this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024407"/>
            <a:ext cx="6264696" cy="5864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19414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What we aspire in future !</a:t>
            </a:r>
          </a:p>
        </p:txBody>
      </p:sp>
      <p:sp>
        <p:nvSpPr>
          <p:cNvPr id="3" name="TextBox 2"/>
          <p:cNvSpPr txBox="1"/>
          <p:nvPr/>
        </p:nvSpPr>
        <p:spPr>
          <a:xfrm>
            <a:off x="827584" y="1196752"/>
            <a:ext cx="7560840" cy="286232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mj-lt"/>
              <a:buAutoNum type="arabicPeriod"/>
            </a:pPr>
            <a:r>
              <a:rPr lang="en-IN" dirty="0"/>
              <a:t>We would add retailers globally to our interface to sell seeds and fertilizers.</a:t>
            </a:r>
          </a:p>
          <a:p>
            <a:pPr marL="342900" indent="-342900">
              <a:buFont typeface="+mj-lt"/>
              <a:buAutoNum type="arabicPeriod"/>
            </a:pPr>
            <a:r>
              <a:rPr lang="en-IN" dirty="0"/>
              <a:t>Farmers will also get information about which fertilizer and insecticide to be used along with crop prediction.</a:t>
            </a:r>
          </a:p>
          <a:p>
            <a:pPr marL="342900" indent="-342900">
              <a:buFont typeface="+mj-lt"/>
              <a:buAutoNum type="arabicPeriod"/>
            </a:pPr>
            <a:r>
              <a:rPr lang="en-IN" dirty="0"/>
              <a:t>Farmers can buy seeds, manure and fertilizers online with our portal</a:t>
            </a:r>
          </a:p>
          <a:p>
            <a:pPr marL="342900" indent="-342900">
              <a:buFont typeface="+mj-lt"/>
              <a:buAutoNum type="arabicPeriod"/>
            </a:pPr>
            <a:r>
              <a:rPr lang="en-IN" dirty="0"/>
              <a:t>We would turn our project from web version to progressive web app (</a:t>
            </a:r>
            <a:r>
              <a:rPr lang="en-IN" dirty="0" err="1"/>
              <a:t>pda</a:t>
            </a:r>
            <a:r>
              <a:rPr lang="en-IN" dirty="0"/>
              <a:t>) version.</a:t>
            </a:r>
          </a:p>
          <a:p>
            <a:pPr marL="342900" indent="-342900">
              <a:buFont typeface="+mj-lt"/>
              <a:buAutoNum type="arabicPeriod"/>
            </a:pPr>
            <a:r>
              <a:rPr lang="en-IN" dirty="0"/>
              <a:t>We would extend our portals to other regional languages for easier understanding to farmers.</a:t>
            </a:r>
          </a:p>
          <a:p>
            <a:endParaRPr lang="en-IN" dirty="0"/>
          </a:p>
        </p:txBody>
      </p:sp>
    </p:spTree>
    <p:extLst>
      <p:ext uri="{BB962C8B-B14F-4D97-AF65-F5344CB8AC3E}">
        <p14:creationId xmlns:p14="http://schemas.microsoft.com/office/powerpoint/2010/main" val="429324166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24744"/>
            <a:ext cx="8532440" cy="3456384"/>
          </a:xfrm>
        </p:spPr>
        <p:txBody>
          <a:bodyPr/>
          <a:lstStyle/>
          <a:p>
            <a:pPr algn="ctr"/>
            <a:r>
              <a:rPr lang="en-IN" sz="6000" b="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That’s IT.</a:t>
            </a:r>
            <a:br>
              <a:rPr lang="en-IN" sz="6000" b="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sz="6000" b="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extLst>
      <p:ext uri="{BB962C8B-B14F-4D97-AF65-F5344CB8AC3E}">
        <p14:creationId xmlns:p14="http://schemas.microsoft.com/office/powerpoint/2010/main" val="73214855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1,379 farmers committed suicide in 2016; Modi govt finally releases data -  Business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96536"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9552" y="188640"/>
            <a:ext cx="5544616" cy="1938992"/>
          </a:xfrm>
          <a:prstGeom prst="rect">
            <a:avLst/>
          </a:prstGeom>
          <a:noFill/>
        </p:spPr>
        <p:txBody>
          <a:bodyPr wrap="square" rtlCol="0">
            <a:spAutoFit/>
          </a:bodyPr>
          <a:lstStyle/>
          <a:p>
            <a:r>
              <a:rPr lang="en-US" sz="4000" b="1" dirty="0">
                <a:solidFill>
                  <a:srgbClr val="002060"/>
                </a:solidFill>
              </a:rPr>
              <a:t>Farmer suicides account for 11.2% of all suicides in India. </a:t>
            </a:r>
          </a:p>
        </p:txBody>
      </p:sp>
    </p:spTree>
    <p:extLst>
      <p:ext uri="{BB962C8B-B14F-4D97-AF65-F5344CB8AC3E}">
        <p14:creationId xmlns:p14="http://schemas.microsoft.com/office/powerpoint/2010/main" val="155854712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Problems that Indian farmers face Every Year</a:t>
            </a:r>
          </a:p>
        </p:txBody>
      </p:sp>
      <p:sp>
        <p:nvSpPr>
          <p:cNvPr id="3" name="TextBox 2"/>
          <p:cNvSpPr txBox="1"/>
          <p:nvPr/>
        </p:nvSpPr>
        <p:spPr>
          <a:xfrm>
            <a:off x="1043608" y="1412776"/>
            <a:ext cx="6912768" cy="34163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Font typeface="+mj-lt"/>
              <a:buAutoNum type="arabicPeriod"/>
            </a:pPr>
            <a:r>
              <a:rPr lang="en-US" dirty="0"/>
              <a:t>Agriculture is an important sector of Indian economy as it contributes about 17% to the total GDP and provides employment to over 60% of the population.</a:t>
            </a:r>
          </a:p>
          <a:p>
            <a:pPr marL="342900" indent="-342900">
              <a:buFont typeface="+mj-lt"/>
              <a:buAutoNum type="arabicPeriod"/>
            </a:pPr>
            <a:r>
              <a:rPr lang="en-US" dirty="0"/>
              <a:t>Extreme weather increases the risk of large-scale crop failure.</a:t>
            </a:r>
          </a:p>
          <a:p>
            <a:pPr marL="342900" indent="-342900">
              <a:buFont typeface="+mj-lt"/>
              <a:buAutoNum type="arabicPeriod"/>
            </a:pPr>
            <a:r>
              <a:rPr lang="en-US" dirty="0"/>
              <a:t>India is an agrarian country with around 70% of its people depending directly or indirectly upon agriculture With the crop failure most of the people lives are in danger.</a:t>
            </a:r>
          </a:p>
          <a:p>
            <a:pPr marL="342900" indent="-342900">
              <a:buFont typeface="+mj-lt"/>
              <a:buAutoNum type="arabicPeriod"/>
            </a:pPr>
            <a:r>
              <a:rPr lang="en-US" dirty="0"/>
              <a:t>Around 41.49% of total labor are associated with agriculture in year 2020. </a:t>
            </a:r>
          </a:p>
          <a:p>
            <a:pPr marL="342900" indent="-342900">
              <a:buFont typeface="+mj-lt"/>
              <a:buAutoNum type="arabicPeriod"/>
            </a:pPr>
            <a:r>
              <a:rPr lang="en-US" dirty="0"/>
              <a:t>Farmer suicides account for 11.2% of all suicides in India. 85 % farmers      have low financial resilience.</a:t>
            </a:r>
          </a:p>
          <a:p>
            <a:pPr marL="342900" indent="-342900">
              <a:buFont typeface="+mj-lt"/>
              <a:buAutoNum type="arabicPeriod"/>
            </a:pPr>
            <a:endParaRPr lang="en-US" dirty="0"/>
          </a:p>
        </p:txBody>
      </p:sp>
    </p:spTree>
    <p:extLst>
      <p:ext uri="{BB962C8B-B14F-4D97-AF65-F5344CB8AC3E}">
        <p14:creationId xmlns:p14="http://schemas.microsoft.com/office/powerpoint/2010/main" val="428181606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Problems that Indian farmers face Every Year</a:t>
            </a:r>
          </a:p>
        </p:txBody>
      </p:sp>
      <p:sp>
        <p:nvSpPr>
          <p:cNvPr id="3" name="TextBox 2"/>
          <p:cNvSpPr txBox="1"/>
          <p:nvPr/>
        </p:nvSpPr>
        <p:spPr>
          <a:xfrm>
            <a:off x="899592" y="1484784"/>
            <a:ext cx="7488832" cy="34163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buAutoNum type="arabicPeriod" startAt="6"/>
            </a:pPr>
            <a:r>
              <a:rPr lang="en-US" dirty="0"/>
              <a:t>India’s growing economy is totally dependent on Agriculture and India’s ambition of ‘</a:t>
            </a:r>
            <a:r>
              <a:rPr lang="en-US" i="1" dirty="0"/>
              <a:t>Made In India</a:t>
            </a:r>
            <a:r>
              <a:rPr lang="en-US" dirty="0"/>
              <a:t>’ can only be fulfilled if its agricultural industries flourish.</a:t>
            </a:r>
          </a:p>
          <a:p>
            <a:pPr marL="342900" indent="-342900">
              <a:buAutoNum type="arabicPeriod" startAt="6"/>
            </a:pPr>
            <a:r>
              <a:rPr lang="en-US" dirty="0"/>
              <a:t>So, it becomes important that initiatives must be taken towards its growth.</a:t>
            </a:r>
          </a:p>
          <a:p>
            <a:pPr marL="342900" indent="-342900">
              <a:buAutoNum type="arabicPeriod" startAt="6"/>
            </a:pPr>
            <a:r>
              <a:rPr lang="en-US" dirty="0"/>
              <a:t>CROPS ARE DESTROYED DUE TO UNEVEN WEATHER Conditions. Due to which farmers suicide every year.</a:t>
            </a:r>
          </a:p>
          <a:p>
            <a:pPr marL="342900" indent="-342900">
              <a:buAutoNum type="arabicPeriod" startAt="6"/>
            </a:pPr>
            <a:r>
              <a:rPr lang="en-US" dirty="0"/>
              <a:t>Basically many farmers don’t get accurate information about weather conditions and which ideal crop they should produce.</a:t>
            </a:r>
          </a:p>
          <a:p>
            <a:pPr marL="342900" indent="-342900">
              <a:buAutoNum type="arabicPeriod" startAt="6"/>
            </a:pPr>
            <a:r>
              <a:rPr lang="en-US" dirty="0"/>
              <a:t>Many of the farmers don’t get correct fertilizers and seed. This also affects the production.   </a:t>
            </a:r>
          </a:p>
          <a:p>
            <a:endParaRPr lang="en-IN" dirty="0"/>
          </a:p>
        </p:txBody>
      </p:sp>
    </p:spTree>
    <p:extLst>
      <p:ext uri="{BB962C8B-B14F-4D97-AF65-F5344CB8AC3E}">
        <p14:creationId xmlns:p14="http://schemas.microsoft.com/office/powerpoint/2010/main" val="379098505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our project will help the farmers</a:t>
            </a:r>
          </a:p>
        </p:txBody>
      </p:sp>
      <p:sp>
        <p:nvSpPr>
          <p:cNvPr id="4" name="TextBox 3"/>
          <p:cNvSpPr txBox="1"/>
          <p:nvPr/>
        </p:nvSpPr>
        <p:spPr>
          <a:xfrm>
            <a:off x="1043608" y="1340768"/>
            <a:ext cx="7344816" cy="181588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We will not only show the weather variables like temperature, humidity and wind etc. but also predict crop as per data, which is most suitable for the upcoming weather conditions.  </a:t>
            </a:r>
          </a:p>
        </p:txBody>
      </p:sp>
    </p:spTree>
    <p:extLst>
      <p:ext uri="{BB962C8B-B14F-4D97-AF65-F5344CB8AC3E}">
        <p14:creationId xmlns:p14="http://schemas.microsoft.com/office/powerpoint/2010/main" val="293829868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Software Requirements</a:t>
            </a:r>
          </a:p>
        </p:txBody>
      </p:sp>
      <p:sp>
        <p:nvSpPr>
          <p:cNvPr id="3" name="TextBox 2"/>
          <p:cNvSpPr txBox="1"/>
          <p:nvPr/>
        </p:nvSpPr>
        <p:spPr>
          <a:xfrm>
            <a:off x="899592" y="1412776"/>
            <a:ext cx="7416824"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itchFamily="2" charset="2"/>
              <a:buChar char="q"/>
            </a:pPr>
            <a:r>
              <a:rPr lang="en-IN" sz="2400" dirty="0"/>
              <a:t>Frontend: Using Html and CSS , we will make client side interface.</a:t>
            </a:r>
          </a:p>
          <a:p>
            <a:pPr marL="285750" indent="-285750">
              <a:buFont typeface="Wingdings" pitchFamily="2" charset="2"/>
              <a:buChar char="q"/>
            </a:pPr>
            <a:r>
              <a:rPr lang="en-IN" sz="2400" dirty="0"/>
              <a:t>Weather app: Using weather prediction API and Express JS for fetching details from API. </a:t>
            </a:r>
          </a:p>
          <a:p>
            <a:pPr marL="285750" indent="-285750">
              <a:buFont typeface="Wingdings" pitchFamily="2" charset="2"/>
              <a:buChar char="q"/>
            </a:pPr>
            <a:r>
              <a:rPr lang="en-IN" sz="2400" dirty="0"/>
              <a:t>Crop Prediction: Data is saved in Excel sheet and we will make ml predictor on python that will be part of backend</a:t>
            </a:r>
            <a:r>
              <a:rPr lang="en-IN" dirty="0"/>
              <a:t>. </a:t>
            </a:r>
          </a:p>
        </p:txBody>
      </p:sp>
    </p:spTree>
    <p:extLst>
      <p:ext uri="{BB962C8B-B14F-4D97-AF65-F5344CB8AC3E}">
        <p14:creationId xmlns:p14="http://schemas.microsoft.com/office/powerpoint/2010/main" val="362109641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8" y="1018801"/>
            <a:ext cx="9144000" cy="5839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31578" y="399"/>
            <a:ext cx="7342716" cy="707886"/>
          </a:xfrm>
          <a:prstGeom prst="rect">
            <a:avLst/>
          </a:prstGeom>
          <a:noFill/>
        </p:spPr>
        <p:txBody>
          <a:bodyPr wrap="none" lIns="91440" tIns="45720" rIns="91440" bIns="45720">
            <a:spAutoFit/>
          </a:bodyPr>
          <a:lstStyle/>
          <a:p>
            <a:pPr algn="ct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Working model Flowchart</a:t>
            </a:r>
          </a:p>
        </p:txBody>
      </p:sp>
    </p:spTree>
    <p:extLst>
      <p:ext uri="{BB962C8B-B14F-4D97-AF65-F5344CB8AC3E}">
        <p14:creationId xmlns:p14="http://schemas.microsoft.com/office/powerpoint/2010/main" val="277388942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Working</a:t>
            </a:r>
          </a:p>
        </p:txBody>
      </p:sp>
      <p:sp>
        <p:nvSpPr>
          <p:cNvPr id="3" name="TextBox 2"/>
          <p:cNvSpPr txBox="1"/>
          <p:nvPr/>
        </p:nvSpPr>
        <p:spPr>
          <a:xfrm>
            <a:off x="395536" y="1124744"/>
            <a:ext cx="8352928" cy="34163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itchFamily="2" charset="2"/>
              <a:buChar char="q"/>
            </a:pPr>
            <a:r>
              <a:rPr lang="en-US" sz="2400" dirty="0"/>
              <a:t>The Data set is taken from Github and other online resources.</a:t>
            </a:r>
          </a:p>
          <a:p>
            <a:pPr marL="285750" indent="-285750">
              <a:buFont typeface="Wingdings" pitchFamily="2" charset="2"/>
              <a:buChar char="q"/>
            </a:pPr>
            <a:r>
              <a:rPr lang="en-US" sz="2400" dirty="0"/>
              <a:t>We have taken input data from the Data set and we preprocess the data.</a:t>
            </a:r>
          </a:p>
          <a:p>
            <a:pPr marL="285750" indent="-285750">
              <a:buFont typeface="Wingdings" pitchFamily="2" charset="2"/>
              <a:buChar char="q"/>
            </a:pPr>
            <a:r>
              <a:rPr lang="en-US" sz="2400" dirty="0"/>
              <a:t>We have to detect the missing values from the data set and replace with correct values.</a:t>
            </a:r>
          </a:p>
          <a:p>
            <a:pPr marL="285750" indent="-285750">
              <a:buFont typeface="Wingdings" pitchFamily="2" charset="2"/>
              <a:buChar char="q"/>
            </a:pPr>
            <a:r>
              <a:rPr lang="en-US" sz="2400" dirty="0"/>
              <a:t>We have to perform Data Splitting, in this process we have to split the data into ratios most of the data is stored in train part and the smaller portion is stored in test part. </a:t>
            </a:r>
            <a:endParaRPr lang="en-IN" sz="2400" dirty="0"/>
          </a:p>
        </p:txBody>
      </p:sp>
    </p:spTree>
    <p:extLst>
      <p:ext uri="{BB962C8B-B14F-4D97-AF65-F5344CB8AC3E}">
        <p14:creationId xmlns:p14="http://schemas.microsoft.com/office/powerpoint/2010/main" val="304810146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Working</a:t>
            </a:r>
          </a:p>
        </p:txBody>
      </p:sp>
      <p:sp>
        <p:nvSpPr>
          <p:cNvPr id="3" name="TextBox 2"/>
          <p:cNvSpPr txBox="1"/>
          <p:nvPr/>
        </p:nvSpPr>
        <p:spPr>
          <a:xfrm>
            <a:off x="971600" y="1268760"/>
            <a:ext cx="7632848" cy="304698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itchFamily="2" charset="2"/>
              <a:buChar char="q"/>
            </a:pPr>
            <a:r>
              <a:rPr lang="en-US" dirty="0"/>
              <a:t> </a:t>
            </a:r>
            <a:r>
              <a:rPr lang="en-US" sz="2400" dirty="0"/>
              <a:t>Test data is used for predicting the model and train data is used for evaluate the model.</a:t>
            </a:r>
          </a:p>
          <a:p>
            <a:pPr marL="285750" indent="-285750">
              <a:buFont typeface="Wingdings" pitchFamily="2" charset="2"/>
              <a:buChar char="q"/>
            </a:pPr>
            <a:r>
              <a:rPr lang="en-US" sz="2400" dirty="0"/>
              <a:t>After data splitting we have to implement the classification algorithm in this step we have to implement the deep learning algorithm such as artificial neural network.</a:t>
            </a:r>
          </a:p>
          <a:p>
            <a:pPr marL="285750" indent="-285750">
              <a:buFont typeface="Wingdings" pitchFamily="2" charset="2"/>
              <a:buChar char="q"/>
            </a:pPr>
            <a:r>
              <a:rPr lang="en-US" sz="2400" dirty="0"/>
              <a:t>With the help of ANN we have the experimental result that shows that the accuracy precision recall and score.</a:t>
            </a:r>
            <a:endParaRPr lang="en-IN" sz="2400" dirty="0"/>
          </a:p>
        </p:txBody>
      </p:sp>
    </p:spTree>
    <p:extLst>
      <p:ext uri="{BB962C8B-B14F-4D97-AF65-F5344CB8AC3E}">
        <p14:creationId xmlns:p14="http://schemas.microsoft.com/office/powerpoint/2010/main" val="396659757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85</TotalTime>
  <Words>571</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PowerPoint Presentation</vt:lpstr>
      <vt:lpstr>PowerPoint Presentation</vt:lpstr>
      <vt:lpstr>Problems that Indian farmers face Every Year</vt:lpstr>
      <vt:lpstr>Problems that Indian farmers face Every Year</vt:lpstr>
      <vt:lpstr>How our project will help the farmers</vt:lpstr>
      <vt:lpstr>Software Requirements</vt:lpstr>
      <vt:lpstr>PowerPoint Presentation</vt:lpstr>
      <vt:lpstr>Working</vt:lpstr>
      <vt:lpstr>Working</vt:lpstr>
      <vt:lpstr>Weather App looks Like this</vt:lpstr>
      <vt:lpstr>What we aspire in future !</vt:lpstr>
      <vt:lpstr>That’s IT.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Gargeya Singh</cp:lastModifiedBy>
  <cp:revision>11</cp:revision>
  <dcterms:created xsi:type="dcterms:W3CDTF">2022-09-25T16:59:15Z</dcterms:created>
  <dcterms:modified xsi:type="dcterms:W3CDTF">2022-12-04T15:21:14Z</dcterms:modified>
</cp:coreProperties>
</file>