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6" r:id="rId11"/>
    <p:sldId id="265" r:id="rId12"/>
    <p:sldId id="274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798" y="-96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erthi\Downloads\SHRE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erthi\Downloads\SHRE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[SHREE.xlsx]Sheet2!PivotTable1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2">
              <a:lumMod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4">
              <a:lumMod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5">
              <a:lumMod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6">
              <a:lumMod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27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2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2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31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32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33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34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35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36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37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38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39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40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41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42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43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44"/>
        <c:spPr>
          <a:solidFill>
            <a:schemeClr val="accent2">
              <a:lumMod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45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46"/>
        <c:spPr>
          <a:solidFill>
            <a:schemeClr val="accent4">
              <a:lumMod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47"/>
        <c:spPr>
          <a:solidFill>
            <a:schemeClr val="accent5">
              <a:lumMod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48"/>
        <c:spPr>
          <a:solidFill>
            <a:schemeClr val="accent6">
              <a:lumMod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49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Aerial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Sheet2!$B$5:$B$8</c:f>
              <c:numCache>
                <c:formatCode>General</c:formatCode>
                <c:ptCount val="3"/>
                <c:pt idx="0">
                  <c:v>73</c:v>
                </c:pt>
                <c:pt idx="1">
                  <c:v>62</c:v>
                </c:pt>
                <c:pt idx="2">
                  <c:v>61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Billable Consultants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Sheet2!$C$5:$C$8</c:f>
              <c:numCache>
                <c:formatCode>General</c:formatCode>
                <c:ptCount val="3"/>
                <c:pt idx="0">
                  <c:v>11</c:v>
                </c:pt>
                <c:pt idx="1">
                  <c:v>6</c:v>
                </c:pt>
                <c:pt idx="2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Catv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Sheet2!$D$5:$D$8</c:f>
              <c:numCache>
                <c:formatCode>General</c:formatCode>
                <c:ptCount val="3"/>
                <c:pt idx="0">
                  <c:v>23</c:v>
                </c:pt>
                <c:pt idx="1">
                  <c:v>18</c:v>
                </c:pt>
                <c:pt idx="2">
                  <c:v>17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Corp Operations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Sheet2!$E$5:$E$8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Engineers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Sheet2!$F$5:$F$8</c:f>
              <c:numCache>
                <c:formatCode>General</c:formatCode>
                <c:ptCount val="3"/>
                <c:pt idx="0">
                  <c:v>101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Executive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Sheet2!$G$5:$G$8</c:f>
              <c:numCache>
                <c:formatCode>General</c:formatCode>
                <c:ptCount val="3"/>
                <c:pt idx="0">
                  <c:v>10</c:v>
                </c:pt>
                <c:pt idx="1">
                  <c:v>14</c:v>
                </c:pt>
                <c:pt idx="2">
                  <c:v>19</c:v>
                </c:pt>
              </c:numCache>
            </c:numRef>
          </c:val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Field Operations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Sheet2!$H$5:$H$8</c:f>
              <c:numCache>
                <c:formatCode>General</c:formatCode>
                <c:ptCount val="3"/>
                <c:pt idx="0">
                  <c:v>281</c:v>
                </c:pt>
                <c:pt idx="1">
                  <c:v>260</c:v>
                </c:pt>
                <c:pt idx="2">
                  <c:v>248</c:v>
                </c:pt>
              </c:numCache>
            </c:numRef>
          </c:val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Fielders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Sheet2!$I$5:$I$8</c:f>
              <c:numCache>
                <c:formatCode>General</c:formatCode>
                <c:ptCount val="3"/>
                <c:pt idx="0">
                  <c:v>36</c:v>
                </c:pt>
                <c:pt idx="1">
                  <c:v>29</c:v>
                </c:pt>
                <c:pt idx="2">
                  <c:v>17</c:v>
                </c:pt>
              </c:numCache>
            </c:numRef>
          </c:val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Finance &amp; Accounting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Sheet2!$J$5:$J$8</c:f>
              <c:numCache>
                <c:formatCode>General</c:formatCode>
                <c:ptCount val="3"/>
                <c:pt idx="0">
                  <c:v>26</c:v>
                </c:pt>
                <c:pt idx="1">
                  <c:v>20</c:v>
                </c:pt>
                <c:pt idx="2">
                  <c:v>24</c:v>
                </c:pt>
              </c:numCache>
            </c:numRef>
          </c:val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General - Con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Sheet2!$K$5:$K$8</c:f>
              <c:numCache>
                <c:formatCode>General</c:formatCode>
                <c:ptCount val="3"/>
                <c:pt idx="0">
                  <c:v>181</c:v>
                </c:pt>
                <c:pt idx="1">
                  <c:v>175</c:v>
                </c:pt>
                <c:pt idx="2">
                  <c:v>153</c:v>
                </c:pt>
              </c:numCache>
            </c:numRef>
          </c:val>
        </c:ser>
        <c:ser>
          <c:idx val="10"/>
          <c:order val="10"/>
          <c:tx>
            <c:strRef>
              <c:f>Sheet2!$L$3:$L$4</c:f>
              <c:strCache>
                <c:ptCount val="1"/>
                <c:pt idx="0">
                  <c:v>General - Eng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Sheet2!$L$5:$L$8</c:f>
              <c:numCache>
                <c:formatCode>General</c:formatCode>
                <c:ptCount val="3"/>
                <c:pt idx="0">
                  <c:v>22</c:v>
                </c:pt>
                <c:pt idx="1">
                  <c:v>33</c:v>
                </c:pt>
                <c:pt idx="2">
                  <c:v>31</c:v>
                </c:pt>
              </c:numCache>
            </c:numRef>
          </c:val>
        </c:ser>
        <c:ser>
          <c:idx val="11"/>
          <c:order val="11"/>
          <c:tx>
            <c:strRef>
              <c:f>Sheet2!$M$3:$M$4</c:f>
              <c:strCache>
                <c:ptCount val="1"/>
                <c:pt idx="0">
                  <c:v>General - Sga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Sheet2!$M$5:$M$8</c:f>
              <c:numCache>
                <c:formatCode>General</c:formatCode>
                <c:ptCount val="3"/>
                <c:pt idx="0">
                  <c:v>40</c:v>
                </c:pt>
                <c:pt idx="1">
                  <c:v>38</c:v>
                </c:pt>
                <c:pt idx="2">
                  <c:v>39</c:v>
                </c:pt>
              </c:numCache>
            </c:numRef>
          </c:val>
        </c:ser>
        <c:ser>
          <c:idx val="12"/>
          <c:order val="12"/>
          <c:tx>
            <c:strRef>
              <c:f>Sheet2!$N$3:$N$4</c:f>
              <c:strCache>
                <c:ptCount val="1"/>
                <c:pt idx="0">
                  <c:v>Isp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Sheet2!$N$5:$N$8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</c:ser>
        <c:ser>
          <c:idx val="13"/>
          <c:order val="13"/>
          <c:tx>
            <c:strRef>
              <c:f>Sheet2!$O$3:$O$4</c:f>
              <c:strCache>
                <c:ptCount val="1"/>
                <c:pt idx="0">
                  <c:v>People Services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Sheet2!$O$5:$O$8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7</c:v>
                </c:pt>
              </c:numCache>
            </c:numRef>
          </c:val>
        </c:ser>
        <c:ser>
          <c:idx val="14"/>
          <c:order val="14"/>
          <c:tx>
            <c:strRef>
              <c:f>Sheet2!$P$3:$P$4</c:f>
              <c:strCache>
                <c:ptCount val="1"/>
                <c:pt idx="0">
                  <c:v>Project Management - Con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Sheet2!$P$5:$P$8</c:f>
              <c:numCache>
                <c:formatCode>General</c:formatCode>
                <c:ptCount val="3"/>
                <c:pt idx="0">
                  <c:v>47</c:v>
                </c:pt>
                <c:pt idx="1">
                  <c:v>50</c:v>
                </c:pt>
                <c:pt idx="2">
                  <c:v>81</c:v>
                </c:pt>
              </c:numCache>
            </c:numRef>
          </c:val>
        </c:ser>
        <c:ser>
          <c:idx val="15"/>
          <c:order val="15"/>
          <c:tx>
            <c:strRef>
              <c:f>Sheet2!$Q$3:$Q$4</c:f>
              <c:strCache>
                <c:ptCount val="1"/>
                <c:pt idx="0">
                  <c:v>Project Management - Eng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Sheet2!$Q$5:$Q$8</c:f>
              <c:numCache>
                <c:formatCode>General</c:formatCode>
                <c:ptCount val="3"/>
                <c:pt idx="0">
                  <c:v>6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</c:ser>
        <c:ser>
          <c:idx val="16"/>
          <c:order val="16"/>
          <c:tx>
            <c:strRef>
              <c:f>Sheet2!$R$3:$R$4</c:f>
              <c:strCache>
                <c:ptCount val="1"/>
                <c:pt idx="0">
                  <c:v>Safety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Sheet2!$R$5:$R$8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</c:ser>
        <c:ser>
          <c:idx val="17"/>
          <c:order val="17"/>
          <c:tx>
            <c:strRef>
              <c:f>Sheet2!$S$3:$S$4</c:f>
              <c:strCache>
                <c:ptCount val="1"/>
                <c:pt idx="0">
                  <c:v>Sales &amp; Marketing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Sheet2!$S$5:$S$8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</c:ser>
        <c:ser>
          <c:idx val="18"/>
          <c:order val="18"/>
          <c:tx>
            <c:strRef>
              <c:f>Sheet2!$T$3:$T$4</c:f>
              <c:strCache>
                <c:ptCount val="1"/>
                <c:pt idx="0">
                  <c:v>Shop (Fleet)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Sheet2!$T$5:$T$8</c:f>
              <c:numCache>
                <c:formatCode>General</c:formatCode>
                <c:ptCount val="3"/>
                <c:pt idx="0">
                  <c:v>20</c:v>
                </c:pt>
                <c:pt idx="1">
                  <c:v>22</c:v>
                </c:pt>
                <c:pt idx="2">
                  <c:v>15</c:v>
                </c:pt>
              </c:numCache>
            </c:numRef>
          </c:val>
        </c:ser>
        <c:ser>
          <c:idx val="19"/>
          <c:order val="19"/>
          <c:tx>
            <c:strRef>
              <c:f>Sheet2!$U$3:$U$4</c:f>
              <c:strCache>
                <c:ptCount val="1"/>
                <c:pt idx="0">
                  <c:v>Splicing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Sheet2!$U$5:$U$8</c:f>
              <c:numCache>
                <c:formatCode>General</c:formatCode>
                <c:ptCount val="3"/>
                <c:pt idx="0">
                  <c:v>47</c:v>
                </c:pt>
                <c:pt idx="1">
                  <c:v>30</c:v>
                </c:pt>
                <c:pt idx="2">
                  <c:v>33</c:v>
                </c:pt>
              </c:numCache>
            </c:numRef>
          </c:val>
        </c:ser>
        <c:ser>
          <c:idx val="20"/>
          <c:order val="20"/>
          <c:tx>
            <c:strRef>
              <c:f>Sheet2!$V$3:$V$4</c:f>
              <c:strCache>
                <c:ptCount val="1"/>
                <c:pt idx="0">
                  <c:v>Technology / It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Sheet2!$V$5:$V$8</c:f>
              <c:numCache>
                <c:formatCode>General</c:formatCode>
                <c:ptCount val="3"/>
                <c:pt idx="0">
                  <c:v>5</c:v>
                </c:pt>
                <c:pt idx="1">
                  <c:v>11</c:v>
                </c:pt>
                <c:pt idx="2">
                  <c:v>10</c:v>
                </c:pt>
              </c:numCache>
            </c:numRef>
          </c:val>
        </c:ser>
        <c:ser>
          <c:idx val="21"/>
          <c:order val="21"/>
          <c:tx>
            <c:strRef>
              <c:f>Sheet2!$W$3:$W$4</c:f>
              <c:strCache>
                <c:ptCount val="1"/>
                <c:pt idx="0">
                  <c:v>Underground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Sheet2!$W$5:$W$8</c:f>
              <c:numCache>
                <c:formatCode>General</c:formatCode>
                <c:ptCount val="3"/>
                <c:pt idx="0">
                  <c:v>12</c:v>
                </c:pt>
                <c:pt idx="1">
                  <c:v>14</c:v>
                </c:pt>
                <c:pt idx="2">
                  <c:v>7</c:v>
                </c:pt>
              </c:numCache>
            </c:numRef>
          </c:val>
        </c:ser>
        <c:ser>
          <c:idx val="22"/>
          <c:order val="22"/>
          <c:tx>
            <c:strRef>
              <c:f>Sheet2!$X$3:$X$4</c:f>
              <c:strCache>
                <c:ptCount val="1"/>
                <c:pt idx="0">
                  <c:v>Wireless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Sheet2!$X$5:$X$8</c:f>
              <c:numCache>
                <c:formatCode>General</c:formatCode>
                <c:ptCount val="3"/>
                <c:pt idx="0">
                  <c:v>12</c:v>
                </c:pt>
                <c:pt idx="1">
                  <c:v>14</c:v>
                </c:pt>
                <c:pt idx="2">
                  <c:v>7</c:v>
                </c:pt>
              </c:numCache>
            </c:numRef>
          </c:val>
        </c:ser>
        <c:ser>
          <c:idx val="23"/>
          <c:order val="23"/>
          <c:tx>
            <c:strRef>
              <c:f>Sheet2!$Y$3:$Y$4</c:f>
              <c:strCache>
                <c:ptCount val="1"/>
                <c:pt idx="0">
                  <c:v>Wireline Construction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Sheet2!$Y$5:$Y$8</c:f>
              <c:numCache>
                <c:formatCode>General</c:formatCode>
                <c:ptCount val="3"/>
                <c:pt idx="0">
                  <c:v>65</c:v>
                </c:pt>
                <c:pt idx="1">
                  <c:v>54</c:v>
                </c:pt>
                <c:pt idx="2">
                  <c:v>61</c:v>
                </c:pt>
              </c:numCache>
            </c:numRef>
          </c:val>
        </c:ser>
        <c:ser>
          <c:idx val="24"/>
          <c:order val="24"/>
          <c:tx>
            <c:strRef>
              <c:f>Sheet2!$Z$3:$Z$4</c:f>
              <c:strCache>
                <c:ptCount val="1"/>
                <c:pt idx="0">
                  <c:v>Yard (Material Handling)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Sheet2!$Z$5:$Z$8</c:f>
              <c:numCache>
                <c:formatCode>General</c:formatCode>
                <c:ptCount val="3"/>
                <c:pt idx="0">
                  <c:v>23</c:v>
                </c:pt>
                <c:pt idx="1">
                  <c:v>19</c:v>
                </c:pt>
                <c:pt idx="2">
                  <c:v>17</c:v>
                </c:pt>
              </c:numCache>
            </c:numRef>
          </c:val>
        </c:ser>
        <c:gapWidth val="246"/>
        <c:overlap val="-28"/>
        <c:axId val="91058176"/>
        <c:axId val="91059712"/>
      </c:barChart>
      <c:catAx>
        <c:axId val="91058176"/>
        <c:scaling>
          <c:orientation val="minMax"/>
        </c:scaling>
        <c:axPos val="b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59712"/>
        <c:crosses val="autoZero"/>
        <c:auto val="1"/>
        <c:lblAlgn val="ctr"/>
        <c:lblOffset val="100"/>
      </c:catAx>
      <c:valAx>
        <c:axId val="910597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5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[SHREE.xlsx]Sheet2!PivotTable1</c:name>
    <c:fmtId val="9"/>
  </c:pivotSource>
  <c:chart>
    <c:title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ivotFmts>
      <c:pivotFmt>
        <c:idx val="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4"/>
        <c:marker>
          <c:symbol val="none"/>
        </c:marker>
      </c:pivotFmt>
      <c:pivotFmt>
        <c:idx val="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"/>
        <c:marker>
          <c:symbol val="none"/>
        </c:marker>
      </c:pivotFmt>
      <c:pivotFmt>
        <c:idx val="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"/>
        <c:marker>
          <c:symbol val="none"/>
        </c:marker>
      </c:pivotFmt>
      <c:pivotFmt>
        <c:idx val="1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6"/>
        <c:marker>
          <c:symbol val="none"/>
        </c:marker>
      </c:pivotFmt>
      <c:pivotFmt>
        <c:idx val="1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0"/>
        <c:marker>
          <c:symbol val="none"/>
        </c:marker>
      </c:pivotFmt>
      <c:pivotFmt>
        <c:idx val="21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4"/>
        <c:marker>
          <c:symbol val="none"/>
        </c:marker>
      </c:pivotFmt>
      <c:pivotFmt>
        <c:idx val="2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8"/>
        <c:marker>
          <c:symbol val="none"/>
        </c:marker>
      </c:pivotFmt>
      <c:pivotFmt>
        <c:idx val="2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2"/>
        <c:marker>
          <c:symbol val="none"/>
        </c:marker>
      </c:pivotFmt>
      <c:pivotFmt>
        <c:idx val="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6"/>
        <c:marker>
          <c:symbol val="none"/>
        </c:marker>
      </c:pivotFmt>
      <c:pivotFmt>
        <c:idx val="3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0"/>
        <c:marker>
          <c:symbol val="none"/>
        </c:marker>
      </c:pivotFmt>
      <c:pivotFmt>
        <c:idx val="41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2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3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4"/>
        <c:marker>
          <c:symbol val="none"/>
        </c:marker>
      </c:pivotFmt>
      <c:pivotFmt>
        <c:idx val="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8"/>
        <c:marker>
          <c:symbol val="none"/>
        </c:marker>
      </c:pivotFmt>
      <c:pivotFmt>
        <c:idx val="4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5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5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52"/>
        <c:marker>
          <c:symbol val="none"/>
        </c:marker>
      </c:pivotFmt>
      <c:pivotFmt>
        <c:idx val="5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5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5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56"/>
        <c:marker>
          <c:symbol val="none"/>
        </c:marker>
      </c:pivotFmt>
      <c:pivotFmt>
        <c:idx val="5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5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5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60"/>
        <c:marker>
          <c:symbol val="none"/>
        </c:marker>
      </c:pivotFmt>
      <c:pivotFmt>
        <c:idx val="61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2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3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64"/>
        <c:marker>
          <c:symbol val="none"/>
        </c:marker>
      </c:pivotFmt>
      <c:pivotFmt>
        <c:idx val="6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68"/>
        <c:marker>
          <c:symbol val="none"/>
        </c:marker>
      </c:pivotFmt>
      <c:pivotFmt>
        <c:idx val="6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7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2"/>
        <c:marker>
          <c:symbol val="none"/>
        </c:marker>
      </c:pivotFmt>
      <c:pivotFmt>
        <c:idx val="7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7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6"/>
        <c:marker>
          <c:symbol val="none"/>
        </c:marker>
      </c:pivotFmt>
      <c:pivotFmt>
        <c:idx val="7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7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0"/>
        <c:marker>
          <c:symbol val="none"/>
        </c:marker>
      </c:pivotFmt>
      <c:pivotFmt>
        <c:idx val="81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82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3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4"/>
        <c:marker>
          <c:symbol val="none"/>
        </c:marker>
      </c:pivotFmt>
      <c:pivotFmt>
        <c:idx val="8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8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8"/>
        <c:marker>
          <c:symbol val="none"/>
        </c:marker>
      </c:pivotFmt>
      <c:pivotFmt>
        <c:idx val="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2"/>
        <c:marker>
          <c:symbol val="none"/>
        </c:marker>
      </c:pivotFmt>
      <c:pivotFmt>
        <c:idx val="9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6"/>
        <c:marker>
          <c:symbol val="none"/>
        </c:marker>
      </c:pivotFmt>
      <c:pivotFmt>
        <c:idx val="9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  <c:dLbl>
          <c:idx val="0"/>
          <c:delete val="1"/>
        </c:dLbl>
      </c:pivotFmt>
      <c:pivotFmt>
        <c:idx val="10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4"/>
        <c:marker>
          <c:symbol val="none"/>
        </c:marker>
        <c:dLbl>
          <c:idx val="0"/>
          <c:delete val="1"/>
        </c:dLbl>
      </c:pivotFmt>
      <c:pivotFmt>
        <c:idx val="10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0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8"/>
        <c:marker>
          <c:symbol val="none"/>
        </c:marker>
        <c:dLbl>
          <c:idx val="0"/>
          <c:delete val="1"/>
        </c:dLbl>
      </c:pivotFmt>
      <c:pivotFmt>
        <c:idx val="10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1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1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12"/>
        <c:marker>
          <c:symbol val="none"/>
        </c:marker>
        <c:dLbl>
          <c:idx val="0"/>
          <c:delete val="1"/>
        </c:dLbl>
      </c:pivotFmt>
      <c:pivotFmt>
        <c:idx val="11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1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1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16"/>
        <c:marker>
          <c:symbol val="none"/>
        </c:marker>
        <c:dLbl>
          <c:idx val="0"/>
          <c:delete val="1"/>
        </c:dLbl>
      </c:pivotFmt>
      <c:pivotFmt>
        <c:idx val="11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1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1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0"/>
        <c:marker>
          <c:symbol val="none"/>
        </c:marker>
        <c:dLbl>
          <c:idx val="0"/>
          <c:delete val="1"/>
        </c:dLbl>
      </c:pivotFmt>
      <c:pivotFmt>
        <c:idx val="121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2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3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4"/>
        <c:marker>
          <c:symbol val="none"/>
        </c:marker>
        <c:dLbl>
          <c:idx val="0"/>
          <c:delete val="1"/>
        </c:dLbl>
      </c:pivotFmt>
      <c:pivotFmt>
        <c:idx val="12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8"/>
        <c:marker>
          <c:symbol val="none"/>
        </c:marker>
        <c:dLbl>
          <c:idx val="0"/>
          <c:delete val="1"/>
        </c:dLbl>
      </c:pivotFmt>
      <c:pivotFmt>
        <c:idx val="12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2"/>
        <c:marker>
          <c:symbol val="none"/>
        </c:marker>
        <c:dLbl>
          <c:idx val="0"/>
          <c:delete val="1"/>
        </c:dLbl>
      </c:pivotFmt>
      <c:pivotFmt>
        <c:idx val="1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6"/>
        <c:marker>
          <c:symbol val="none"/>
        </c:marker>
        <c:dLbl>
          <c:idx val="0"/>
          <c:delete val="1"/>
        </c:dLbl>
      </c:pivotFmt>
      <c:pivotFmt>
        <c:idx val="13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0"/>
        <c:marker>
          <c:symbol val="none"/>
        </c:marker>
        <c:dLbl>
          <c:idx val="0"/>
          <c:delete val="1"/>
        </c:dLbl>
      </c:pivotFmt>
      <c:pivotFmt>
        <c:idx val="141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2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3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4"/>
        <c:marker>
          <c:symbol val="none"/>
        </c:marker>
        <c:dLbl>
          <c:idx val="0"/>
          <c:delete val="1"/>
        </c:dLbl>
      </c:pivotFmt>
      <c:pivotFmt>
        <c:idx val="1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8"/>
        <c:marker>
          <c:symbol val="none"/>
        </c:marker>
        <c:dLbl>
          <c:idx val="0"/>
          <c:delete val="1"/>
        </c:dLbl>
      </c:pivotFmt>
      <c:pivotFmt>
        <c:idx val="14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2"/>
        <c:marker>
          <c:symbol val="none"/>
        </c:marker>
        <c:dLbl>
          <c:idx val="0"/>
          <c:delete val="1"/>
        </c:dLbl>
      </c:pivotFmt>
      <c:pivotFmt>
        <c:idx val="15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6"/>
        <c:marker>
          <c:symbol val="none"/>
        </c:marker>
        <c:dLbl>
          <c:idx val="0"/>
          <c:delete val="1"/>
        </c:dLbl>
      </c:pivotFmt>
      <c:pivotFmt>
        <c:idx val="15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60"/>
        <c:marker>
          <c:symbol val="none"/>
        </c:marker>
        <c:dLbl>
          <c:idx val="0"/>
          <c:delete val="1"/>
        </c:dLbl>
      </c:pivotFmt>
      <c:pivotFmt>
        <c:idx val="161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62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63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64"/>
        <c:marker>
          <c:symbol val="none"/>
        </c:marker>
        <c:dLbl>
          <c:idx val="0"/>
          <c:delete val="1"/>
        </c:dLbl>
      </c:pivotFmt>
      <c:pivotFmt>
        <c:idx val="16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6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6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68"/>
        <c:marker>
          <c:symbol val="none"/>
        </c:marker>
        <c:dLbl>
          <c:idx val="0"/>
          <c:delete val="1"/>
        </c:dLbl>
      </c:pivotFmt>
      <c:pivotFmt>
        <c:idx val="16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7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7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72"/>
        <c:marker>
          <c:symbol val="none"/>
        </c:marker>
        <c:dLbl>
          <c:idx val="0"/>
          <c:delete val="1"/>
        </c:dLbl>
      </c:pivotFmt>
      <c:pivotFmt>
        <c:idx val="17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7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7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76"/>
        <c:marker>
          <c:symbol val="none"/>
        </c:marker>
        <c:dLbl>
          <c:idx val="0"/>
          <c:delete val="1"/>
        </c:dLbl>
      </c:pivotFmt>
      <c:pivotFmt>
        <c:idx val="17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7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7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80"/>
        <c:marker>
          <c:symbol val="none"/>
        </c:marker>
        <c:dLbl>
          <c:idx val="0"/>
          <c:delete val="1"/>
        </c:dLbl>
      </c:pivotFmt>
      <c:pivotFmt>
        <c:idx val="181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82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83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84"/>
        <c:marker>
          <c:symbol val="none"/>
        </c:marker>
        <c:dLbl>
          <c:idx val="0"/>
          <c:delete val="1"/>
        </c:dLbl>
      </c:pivotFmt>
      <c:pivotFmt>
        <c:idx val="18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8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8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88"/>
        <c:marker>
          <c:symbol val="none"/>
        </c:marker>
        <c:dLbl>
          <c:idx val="0"/>
          <c:delete val="1"/>
        </c:dLbl>
      </c:pivotFmt>
      <c:pivotFmt>
        <c:idx val="1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92"/>
        <c:marker>
          <c:symbol val="none"/>
        </c:marker>
        <c:dLbl>
          <c:idx val="0"/>
          <c:delete val="1"/>
        </c:dLbl>
      </c:pivotFmt>
      <c:pivotFmt>
        <c:idx val="19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9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9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96"/>
        <c:marker>
          <c:symbol val="none"/>
        </c:marker>
        <c:dLbl>
          <c:idx val="0"/>
          <c:delete val="1"/>
        </c:dLbl>
      </c:pivotFmt>
      <c:pivotFmt>
        <c:idx val="19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9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9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</c:pivotFmts>
    <c:view3D>
      <c:rotX val="30"/>
      <c:depthPercent val="100"/>
      <c:perspective val="30"/>
    </c:view3D>
    <c:plotArea>
      <c:layout/>
      <c:pie3D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Aerial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Sheet2!$B$5:$B$8</c:f>
              <c:numCache>
                <c:formatCode>General</c:formatCode>
                <c:ptCount val="3"/>
                <c:pt idx="0">
                  <c:v>73</c:v>
                </c:pt>
                <c:pt idx="1">
                  <c:v>62</c:v>
                </c:pt>
                <c:pt idx="2">
                  <c:v>61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Billable Consultants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Sheet2!$C$5:$C$8</c:f>
              <c:numCache>
                <c:formatCode>General</c:formatCode>
                <c:ptCount val="3"/>
                <c:pt idx="0">
                  <c:v>11</c:v>
                </c:pt>
                <c:pt idx="1">
                  <c:v>6</c:v>
                </c:pt>
                <c:pt idx="2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Catv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Sheet2!$D$5:$D$8</c:f>
              <c:numCache>
                <c:formatCode>General</c:formatCode>
                <c:ptCount val="3"/>
                <c:pt idx="0">
                  <c:v>23</c:v>
                </c:pt>
                <c:pt idx="1">
                  <c:v>18</c:v>
                </c:pt>
                <c:pt idx="2">
                  <c:v>17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Corp Operations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Sheet2!$E$5:$E$8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Engineers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Sheet2!$F$5:$F$8</c:f>
              <c:numCache>
                <c:formatCode>General</c:formatCode>
                <c:ptCount val="3"/>
                <c:pt idx="0">
                  <c:v>101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Executive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Sheet2!$G$5:$G$8</c:f>
              <c:numCache>
                <c:formatCode>General</c:formatCode>
                <c:ptCount val="3"/>
                <c:pt idx="0">
                  <c:v>10</c:v>
                </c:pt>
                <c:pt idx="1">
                  <c:v>14</c:v>
                </c:pt>
                <c:pt idx="2">
                  <c:v>19</c:v>
                </c:pt>
              </c:numCache>
            </c:numRef>
          </c:val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Field Operations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Sheet2!$H$5:$H$8</c:f>
              <c:numCache>
                <c:formatCode>General</c:formatCode>
                <c:ptCount val="3"/>
                <c:pt idx="0">
                  <c:v>281</c:v>
                </c:pt>
                <c:pt idx="1">
                  <c:v>260</c:v>
                </c:pt>
                <c:pt idx="2">
                  <c:v>248</c:v>
                </c:pt>
              </c:numCache>
            </c:numRef>
          </c:val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Fielders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Sheet2!$I$5:$I$8</c:f>
              <c:numCache>
                <c:formatCode>General</c:formatCode>
                <c:ptCount val="3"/>
                <c:pt idx="0">
                  <c:v>36</c:v>
                </c:pt>
                <c:pt idx="1">
                  <c:v>29</c:v>
                </c:pt>
                <c:pt idx="2">
                  <c:v>17</c:v>
                </c:pt>
              </c:numCache>
            </c:numRef>
          </c:val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Finance &amp; Accounting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Sheet2!$J$5:$J$8</c:f>
              <c:numCache>
                <c:formatCode>General</c:formatCode>
                <c:ptCount val="3"/>
                <c:pt idx="0">
                  <c:v>26</c:v>
                </c:pt>
                <c:pt idx="1">
                  <c:v>20</c:v>
                </c:pt>
                <c:pt idx="2">
                  <c:v>24</c:v>
                </c:pt>
              </c:numCache>
            </c:numRef>
          </c:val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General - Con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Sheet2!$K$5:$K$8</c:f>
              <c:numCache>
                <c:formatCode>General</c:formatCode>
                <c:ptCount val="3"/>
                <c:pt idx="0">
                  <c:v>181</c:v>
                </c:pt>
                <c:pt idx="1">
                  <c:v>175</c:v>
                </c:pt>
                <c:pt idx="2">
                  <c:v>153</c:v>
                </c:pt>
              </c:numCache>
            </c:numRef>
          </c:val>
        </c:ser>
        <c:ser>
          <c:idx val="10"/>
          <c:order val="10"/>
          <c:tx>
            <c:strRef>
              <c:f>Sheet2!$L$3:$L$4</c:f>
              <c:strCache>
                <c:ptCount val="1"/>
                <c:pt idx="0">
                  <c:v>General - Eng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Sheet2!$L$5:$L$8</c:f>
              <c:numCache>
                <c:formatCode>General</c:formatCode>
                <c:ptCount val="3"/>
                <c:pt idx="0">
                  <c:v>22</c:v>
                </c:pt>
                <c:pt idx="1">
                  <c:v>33</c:v>
                </c:pt>
                <c:pt idx="2">
                  <c:v>31</c:v>
                </c:pt>
              </c:numCache>
            </c:numRef>
          </c:val>
        </c:ser>
        <c:ser>
          <c:idx val="11"/>
          <c:order val="11"/>
          <c:tx>
            <c:strRef>
              <c:f>Sheet2!$M$3:$M$4</c:f>
              <c:strCache>
                <c:ptCount val="1"/>
                <c:pt idx="0">
                  <c:v>General - Sga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Sheet2!$M$5:$M$8</c:f>
              <c:numCache>
                <c:formatCode>General</c:formatCode>
                <c:ptCount val="3"/>
                <c:pt idx="0">
                  <c:v>40</c:v>
                </c:pt>
                <c:pt idx="1">
                  <c:v>38</c:v>
                </c:pt>
                <c:pt idx="2">
                  <c:v>39</c:v>
                </c:pt>
              </c:numCache>
            </c:numRef>
          </c:val>
        </c:ser>
        <c:ser>
          <c:idx val="12"/>
          <c:order val="12"/>
          <c:tx>
            <c:strRef>
              <c:f>Sheet2!$N$3:$N$4</c:f>
              <c:strCache>
                <c:ptCount val="1"/>
                <c:pt idx="0">
                  <c:v>Isp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Sheet2!$N$5:$N$8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</c:ser>
        <c:ser>
          <c:idx val="13"/>
          <c:order val="13"/>
          <c:tx>
            <c:strRef>
              <c:f>Sheet2!$O$3:$O$4</c:f>
              <c:strCache>
                <c:ptCount val="1"/>
                <c:pt idx="0">
                  <c:v>People Services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Sheet2!$O$5:$O$8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7</c:v>
                </c:pt>
              </c:numCache>
            </c:numRef>
          </c:val>
        </c:ser>
        <c:ser>
          <c:idx val="14"/>
          <c:order val="14"/>
          <c:tx>
            <c:strRef>
              <c:f>Sheet2!$P$3:$P$4</c:f>
              <c:strCache>
                <c:ptCount val="1"/>
                <c:pt idx="0">
                  <c:v>Project Management - Con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Sheet2!$P$5:$P$8</c:f>
              <c:numCache>
                <c:formatCode>General</c:formatCode>
                <c:ptCount val="3"/>
                <c:pt idx="0">
                  <c:v>47</c:v>
                </c:pt>
                <c:pt idx="1">
                  <c:v>50</c:v>
                </c:pt>
                <c:pt idx="2">
                  <c:v>81</c:v>
                </c:pt>
              </c:numCache>
            </c:numRef>
          </c:val>
        </c:ser>
        <c:ser>
          <c:idx val="15"/>
          <c:order val="15"/>
          <c:tx>
            <c:strRef>
              <c:f>Sheet2!$Q$3:$Q$4</c:f>
              <c:strCache>
                <c:ptCount val="1"/>
                <c:pt idx="0">
                  <c:v>Project Management - Eng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Sheet2!$Q$5:$Q$8</c:f>
              <c:numCache>
                <c:formatCode>General</c:formatCode>
                <c:ptCount val="3"/>
                <c:pt idx="0">
                  <c:v>6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</c:ser>
        <c:ser>
          <c:idx val="16"/>
          <c:order val="16"/>
          <c:tx>
            <c:strRef>
              <c:f>Sheet2!$R$3:$R$4</c:f>
              <c:strCache>
                <c:ptCount val="1"/>
                <c:pt idx="0">
                  <c:v>Safety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Sheet2!$R$5:$R$8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</c:ser>
        <c:ser>
          <c:idx val="17"/>
          <c:order val="17"/>
          <c:tx>
            <c:strRef>
              <c:f>Sheet2!$S$3:$S$4</c:f>
              <c:strCache>
                <c:ptCount val="1"/>
                <c:pt idx="0">
                  <c:v>Sales &amp; Marketing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Sheet2!$S$5:$S$8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</c:ser>
        <c:ser>
          <c:idx val="18"/>
          <c:order val="18"/>
          <c:tx>
            <c:strRef>
              <c:f>Sheet2!$T$3:$T$4</c:f>
              <c:strCache>
                <c:ptCount val="1"/>
                <c:pt idx="0">
                  <c:v>Shop (Fleet)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Sheet2!$T$5:$T$8</c:f>
              <c:numCache>
                <c:formatCode>General</c:formatCode>
                <c:ptCount val="3"/>
                <c:pt idx="0">
                  <c:v>20</c:v>
                </c:pt>
                <c:pt idx="1">
                  <c:v>22</c:v>
                </c:pt>
                <c:pt idx="2">
                  <c:v>15</c:v>
                </c:pt>
              </c:numCache>
            </c:numRef>
          </c:val>
        </c:ser>
        <c:ser>
          <c:idx val="19"/>
          <c:order val="19"/>
          <c:tx>
            <c:strRef>
              <c:f>Sheet2!$U$3:$U$4</c:f>
              <c:strCache>
                <c:ptCount val="1"/>
                <c:pt idx="0">
                  <c:v>Splicing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Sheet2!$U$5:$U$8</c:f>
              <c:numCache>
                <c:formatCode>General</c:formatCode>
                <c:ptCount val="3"/>
                <c:pt idx="0">
                  <c:v>47</c:v>
                </c:pt>
                <c:pt idx="1">
                  <c:v>30</c:v>
                </c:pt>
                <c:pt idx="2">
                  <c:v>33</c:v>
                </c:pt>
              </c:numCache>
            </c:numRef>
          </c:val>
        </c:ser>
        <c:ser>
          <c:idx val="20"/>
          <c:order val="20"/>
          <c:tx>
            <c:strRef>
              <c:f>Sheet2!$V$3:$V$4</c:f>
              <c:strCache>
                <c:ptCount val="1"/>
                <c:pt idx="0">
                  <c:v>Technology / It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Sheet2!$V$5:$V$8</c:f>
              <c:numCache>
                <c:formatCode>General</c:formatCode>
                <c:ptCount val="3"/>
                <c:pt idx="0">
                  <c:v>5</c:v>
                </c:pt>
                <c:pt idx="1">
                  <c:v>11</c:v>
                </c:pt>
                <c:pt idx="2">
                  <c:v>10</c:v>
                </c:pt>
              </c:numCache>
            </c:numRef>
          </c:val>
        </c:ser>
        <c:ser>
          <c:idx val="21"/>
          <c:order val="21"/>
          <c:tx>
            <c:strRef>
              <c:f>Sheet2!$W$3:$W$4</c:f>
              <c:strCache>
                <c:ptCount val="1"/>
                <c:pt idx="0">
                  <c:v>Underground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Sheet2!$W$5:$W$8</c:f>
              <c:numCache>
                <c:formatCode>General</c:formatCode>
                <c:ptCount val="3"/>
                <c:pt idx="0">
                  <c:v>12</c:v>
                </c:pt>
                <c:pt idx="1">
                  <c:v>14</c:v>
                </c:pt>
                <c:pt idx="2">
                  <c:v>7</c:v>
                </c:pt>
              </c:numCache>
            </c:numRef>
          </c:val>
        </c:ser>
        <c:ser>
          <c:idx val="22"/>
          <c:order val="22"/>
          <c:tx>
            <c:strRef>
              <c:f>Sheet2!$X$3:$X$4</c:f>
              <c:strCache>
                <c:ptCount val="1"/>
                <c:pt idx="0">
                  <c:v>Wireless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Sheet2!$X$5:$X$8</c:f>
              <c:numCache>
                <c:formatCode>General</c:formatCode>
                <c:ptCount val="3"/>
                <c:pt idx="0">
                  <c:v>12</c:v>
                </c:pt>
                <c:pt idx="1">
                  <c:v>14</c:v>
                </c:pt>
                <c:pt idx="2">
                  <c:v>7</c:v>
                </c:pt>
              </c:numCache>
            </c:numRef>
          </c:val>
        </c:ser>
        <c:ser>
          <c:idx val="23"/>
          <c:order val="23"/>
          <c:tx>
            <c:strRef>
              <c:f>Sheet2!$Y$3:$Y$4</c:f>
              <c:strCache>
                <c:ptCount val="1"/>
                <c:pt idx="0">
                  <c:v>Wireline Construction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Sheet2!$Y$5:$Y$8</c:f>
              <c:numCache>
                <c:formatCode>General</c:formatCode>
                <c:ptCount val="3"/>
                <c:pt idx="0">
                  <c:v>65</c:v>
                </c:pt>
                <c:pt idx="1">
                  <c:v>54</c:v>
                </c:pt>
                <c:pt idx="2">
                  <c:v>61</c:v>
                </c:pt>
              </c:numCache>
            </c:numRef>
          </c:val>
        </c:ser>
        <c:ser>
          <c:idx val="24"/>
          <c:order val="24"/>
          <c:tx>
            <c:strRef>
              <c:f>Sheet2!$Z$3:$Z$4</c:f>
              <c:strCache>
                <c:ptCount val="1"/>
                <c:pt idx="0">
                  <c:v>Yard (Material Handling)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Sheet2!$Z$5:$Z$8</c:f>
              <c:numCache>
                <c:formatCode>General</c:formatCode>
                <c:ptCount val="3"/>
                <c:pt idx="0">
                  <c:v>23</c:v>
                </c:pt>
                <c:pt idx="1">
                  <c:v>19</c:v>
                </c:pt>
                <c:pt idx="2">
                  <c:v>17</c:v>
                </c:pt>
              </c:numCache>
            </c:numRef>
          </c:val>
        </c:ser>
      </c:pie3D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3314150"/>
            <a:ext cx="10174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altLang="en-US" sz="2400" dirty="0"/>
              <a:t> </a:t>
            </a:r>
            <a:r>
              <a:rPr lang="en-IN" altLang="en-US" sz="2400" dirty="0" smtClean="0"/>
              <a:t>M.R. SHREE AMIRTHAA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</a:t>
            </a:r>
            <a:r>
              <a:rPr lang="en-IN" altLang="en-US" sz="2400" dirty="0" smtClean="0"/>
              <a:t>12223119[unm14512022h43]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</a:t>
            </a:r>
            <a:r>
              <a:rPr lang="en-IN" altLang="en-US" sz="2400" dirty="0" smtClean="0"/>
              <a:t>B.COM[CORPORATE SECRETARYSHIP]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</a:t>
            </a:r>
            <a:r>
              <a:rPr lang="en-IN" altLang="en-US" sz="2400" dirty="0" smtClean="0"/>
              <a:t>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094DA3-DFB5-A915-444C-F76228D4B5CD}"/>
              </a:ext>
            </a:extLst>
          </p:cNvPr>
          <p:cNvSpPr txBox="1"/>
          <p:nvPr/>
        </p:nvSpPr>
        <p:spPr>
          <a:xfrm>
            <a:off x="739775" y="982341"/>
            <a:ext cx="82855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summarize the data.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Row labels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pay zone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– department type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employee type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 - division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524000"/>
          <a:ext cx="7519152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altLang="en-US" b="0"/>
              <a:t>RESULTS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838200" y="1600200"/>
          <a:ext cx="7565523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2C39FC3-B80F-C3A3-C181-8160BD25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023222" y="1649769"/>
            <a:ext cx="7340203" cy="2585323"/>
          </a:xfrm>
        </p:spPr>
        <p:txBody>
          <a:bodyPr/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faces challenges in understanding employee performance engagement, and turnover rates.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data insights hinder effective decision-making regarding workforce management.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seeks to analyze employee data to uncover trends and areas for improvement enabling the development of targeted strategies to enhance employee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83285" y="2043430"/>
            <a:ext cx="7630160" cy="306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data analysis project aims to evaluate workforce performance , engagement, and retention trends.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Utilizing data visualization and statistical tools, we will identify key patterns assess departmental efficiencies, and recommend strategies.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improving employee satisfaction and productivity, ultimately enhancing organizational effectiveness and employee retention.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830070" y="2235835"/>
            <a:ext cx="6652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</a:t>
            </a:r>
            <a:r>
              <a:rPr lang="en-IN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  <a:r>
              <a:rPr lang="en-I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I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–  totally 26 features were available in that 4 features were considered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type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type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 zone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402</Words>
  <Application>Microsoft Office PowerPoint</Application>
  <PresentationFormat>Custom</PresentationFormat>
  <Paragraphs>84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keerthi</cp:lastModifiedBy>
  <cp:revision>22</cp:revision>
  <dcterms:created xsi:type="dcterms:W3CDTF">2024-03-29T15:07:00Z</dcterms:created>
  <dcterms:modified xsi:type="dcterms:W3CDTF">2024-08-30T04:01:37Z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4E1D0C94CD794151A3231D89483DEA2A_13</vt:lpwstr>
  </property>
  <property fmtid="{D5CDD505-2E9C-101B-9397-08002B2CF9AE}" pid="5" name="KSOProductBuildVer">
    <vt:lpwstr>1033-12.2.0.18165</vt:lpwstr>
  </property>
</Properties>
</file>