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DG Jory" charset="1" panose="02000000000000000000"/>
      <p:regular r:id="rId23"/>
    </p:embeddedFont>
    <p:embeddedFont>
      <p:font typeface="Alice" charset="1" panose="00000500000000000000"/>
      <p:regular r:id="rId24"/>
    </p:embeddedFont>
    <p:embeddedFont>
      <p:font typeface="League Spartan" charset="1" panose="00000800000000000000"/>
      <p:regular r:id="rId25"/>
    </p:embeddedFont>
    <p:embeddedFont>
      <p:font typeface="DG Jory Bold" charset="1" panose="02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jpeg" Type="http://schemas.openxmlformats.org/officeDocument/2006/relationships/image"/><Relationship Id="rId5" Target="../media/image23.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jpeg" Type="http://schemas.openxmlformats.org/officeDocument/2006/relationships/image"/><Relationship Id="rId5"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jpeg" Type="http://schemas.openxmlformats.org/officeDocument/2006/relationships/image"/><Relationship Id="rId5" Target="../media/image8.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jpeg" Type="http://schemas.openxmlformats.org/officeDocument/2006/relationships/image"/><Relationship Id="rId5"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07933" y="59261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80067" y="-2511057"/>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false" flipV="false" rot="0">
            <a:off x="5544884" y="2039442"/>
            <a:ext cx="7198231" cy="4227533"/>
          </a:xfrm>
          <a:custGeom>
            <a:avLst/>
            <a:gdLst/>
            <a:ahLst/>
            <a:cxnLst/>
            <a:rect r="r" b="b" t="t" l="l"/>
            <a:pathLst>
              <a:path h="4227533" w="7198231">
                <a:moveTo>
                  <a:pt x="0" y="0"/>
                </a:moveTo>
                <a:lnTo>
                  <a:pt x="7198232" y="0"/>
                </a:lnTo>
                <a:lnTo>
                  <a:pt x="7198232" y="4227533"/>
                </a:lnTo>
                <a:lnTo>
                  <a:pt x="0" y="4227533"/>
                </a:lnTo>
                <a:lnTo>
                  <a:pt x="0" y="0"/>
                </a:lnTo>
                <a:close/>
              </a:path>
            </a:pathLst>
          </a:custGeom>
          <a:blipFill>
            <a:blip r:embed="rId4"/>
            <a:stretch>
              <a:fillRect l="0" t="0" r="0" b="0"/>
            </a:stretch>
          </a:blipFill>
        </p:spPr>
      </p:sp>
      <p:sp>
        <p:nvSpPr>
          <p:cNvPr name="TextBox 7" id="7"/>
          <p:cNvSpPr txBox="true"/>
          <p:nvPr/>
        </p:nvSpPr>
        <p:spPr>
          <a:xfrm rot="0">
            <a:off x="5134624" y="6323406"/>
            <a:ext cx="8018752" cy="3666237"/>
          </a:xfrm>
          <a:prstGeom prst="rect">
            <a:avLst/>
          </a:prstGeom>
        </p:spPr>
        <p:txBody>
          <a:bodyPr anchor="t" rtlCol="false" tIns="0" lIns="0" bIns="0" rIns="0">
            <a:spAutoFit/>
          </a:bodyPr>
          <a:lstStyle/>
          <a:p>
            <a:pPr algn="ctr">
              <a:lnSpc>
                <a:spcPts val="5759"/>
              </a:lnSpc>
            </a:pPr>
            <a:r>
              <a:rPr lang="en-US" sz="4799">
                <a:solidFill>
                  <a:srgbClr val="000000"/>
                </a:solidFill>
                <a:latin typeface="DG Jory"/>
                <a:ea typeface="DG Jory"/>
                <a:cs typeface="DG Jory"/>
                <a:sym typeface="DG Jory"/>
              </a:rPr>
              <a:t>BY</a:t>
            </a:r>
          </a:p>
          <a:p>
            <a:pPr algn="ctr">
              <a:lnSpc>
                <a:spcPts val="5759"/>
              </a:lnSpc>
            </a:pPr>
            <a:r>
              <a:rPr lang="en-US" sz="4799">
                <a:solidFill>
                  <a:srgbClr val="000000"/>
                </a:solidFill>
                <a:latin typeface="DG Jory"/>
                <a:ea typeface="DG Jory"/>
                <a:cs typeface="DG Jory"/>
                <a:sym typeface="DG Jory"/>
              </a:rPr>
              <a:t>KEERTHI AACHUTHAN    K 221701030</a:t>
            </a:r>
          </a:p>
          <a:p>
            <a:pPr algn="ctr">
              <a:lnSpc>
                <a:spcPts val="5759"/>
              </a:lnSpc>
            </a:pPr>
            <a:r>
              <a:rPr lang="en-US" sz="4799">
                <a:solidFill>
                  <a:srgbClr val="000000"/>
                </a:solidFill>
                <a:latin typeface="DG Jory"/>
                <a:ea typeface="DG Jory"/>
                <a:cs typeface="DG Jory"/>
                <a:sym typeface="DG Jory"/>
              </a:rPr>
              <a:t>JANAKIRAMAN   K </a:t>
            </a:r>
          </a:p>
          <a:p>
            <a:pPr algn="ctr">
              <a:lnSpc>
                <a:spcPts val="5759"/>
              </a:lnSpc>
            </a:pPr>
            <a:r>
              <a:rPr lang="en-US" sz="4799">
                <a:solidFill>
                  <a:srgbClr val="000000"/>
                </a:solidFill>
                <a:latin typeface="DG Jory"/>
                <a:ea typeface="DG Jory"/>
                <a:cs typeface="DG Jory"/>
                <a:sym typeface="DG Jory"/>
              </a:rPr>
              <a:t> 221701023</a:t>
            </a:r>
          </a:p>
        </p:txBody>
      </p:sp>
      <p:sp>
        <p:nvSpPr>
          <p:cNvPr name="TextBox 8" id="8"/>
          <p:cNvSpPr txBox="true"/>
          <p:nvPr/>
        </p:nvSpPr>
        <p:spPr>
          <a:xfrm rot="0">
            <a:off x="4043841" y="784504"/>
            <a:ext cx="10200318" cy="1285875"/>
          </a:xfrm>
          <a:prstGeom prst="rect">
            <a:avLst/>
          </a:prstGeom>
        </p:spPr>
        <p:txBody>
          <a:bodyPr anchor="t" rtlCol="false" tIns="0" lIns="0" bIns="0" rIns="0">
            <a:spAutoFit/>
          </a:bodyPr>
          <a:lstStyle/>
          <a:p>
            <a:pPr algn="ctr">
              <a:lnSpc>
                <a:spcPts val="10012"/>
              </a:lnSpc>
            </a:pPr>
            <a:r>
              <a:rPr lang="en-US" sz="8344">
                <a:solidFill>
                  <a:srgbClr val="000000"/>
                </a:solidFill>
                <a:latin typeface="Alice"/>
                <a:ea typeface="Alice"/>
                <a:cs typeface="Alice"/>
                <a:sym typeface="Alice"/>
              </a:rPr>
              <a:t>TASTE TRIBE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6042222" y="533309"/>
            <a:ext cx="5994124" cy="1773322"/>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146938" y="671356"/>
            <a:ext cx="5994124" cy="1773322"/>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3455763" y="2702377"/>
            <a:ext cx="11301259" cy="3531643"/>
          </a:xfrm>
          <a:custGeom>
            <a:avLst/>
            <a:gdLst/>
            <a:ahLst/>
            <a:cxnLst/>
            <a:rect r="r" b="b" t="t" l="l"/>
            <a:pathLst>
              <a:path h="3531643" w="11301259">
                <a:moveTo>
                  <a:pt x="0" y="0"/>
                </a:moveTo>
                <a:lnTo>
                  <a:pt x="11301259" y="0"/>
                </a:lnTo>
                <a:lnTo>
                  <a:pt x="11301259" y="3531644"/>
                </a:lnTo>
                <a:lnTo>
                  <a:pt x="0" y="3531644"/>
                </a:lnTo>
                <a:lnTo>
                  <a:pt x="0" y="0"/>
                </a:lnTo>
                <a:close/>
              </a:path>
            </a:pathLst>
          </a:custGeom>
          <a:blipFill>
            <a:blip r:embed="rId4"/>
            <a:stretch>
              <a:fillRect l="0" t="0" r="0" b="0"/>
            </a:stretch>
          </a:blipFill>
        </p:spPr>
      </p:sp>
      <p:sp>
        <p:nvSpPr>
          <p:cNvPr name="TextBox 13" id="13"/>
          <p:cNvSpPr txBox="true"/>
          <p:nvPr/>
        </p:nvSpPr>
        <p:spPr>
          <a:xfrm rot="0">
            <a:off x="6130126" y="809403"/>
            <a:ext cx="6027748" cy="748614"/>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OUTPUT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6086174" y="247559"/>
            <a:ext cx="6115651" cy="1911369"/>
            <a:chOff x="0" y="0"/>
            <a:chExt cx="8154202" cy="2548492"/>
          </a:xfrm>
        </p:grpSpPr>
        <p:grpSp>
          <p:nvGrpSpPr>
            <p:cNvPr name="Group 6" id="6"/>
            <p:cNvGrpSpPr/>
            <p:nvPr/>
          </p:nvGrpSpPr>
          <p:grpSpPr>
            <a:xfrm rot="0">
              <a:off x="0" y="0"/>
              <a:ext cx="7992166" cy="2364429"/>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39621" y="184063"/>
              <a:ext cx="7992166" cy="2364429"/>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17205" y="368125"/>
              <a:ext cx="8036997" cy="998152"/>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OUTPUT</a:t>
              </a:r>
            </a:p>
          </p:txBody>
        </p:sp>
      </p:grpSp>
      <p:sp>
        <p:nvSpPr>
          <p:cNvPr name="Freeform 13" id="13"/>
          <p:cNvSpPr/>
          <p:nvPr/>
        </p:nvSpPr>
        <p:spPr>
          <a:xfrm flipH="false" flipV="false" rot="0">
            <a:off x="3493371" y="2448957"/>
            <a:ext cx="11301259" cy="4308605"/>
          </a:xfrm>
          <a:custGeom>
            <a:avLst/>
            <a:gdLst/>
            <a:ahLst/>
            <a:cxnLst/>
            <a:rect r="r" b="b" t="t" l="l"/>
            <a:pathLst>
              <a:path h="4308605" w="11301259">
                <a:moveTo>
                  <a:pt x="0" y="0"/>
                </a:moveTo>
                <a:lnTo>
                  <a:pt x="11301258" y="0"/>
                </a:lnTo>
                <a:lnTo>
                  <a:pt x="11301258" y="4308605"/>
                </a:lnTo>
                <a:lnTo>
                  <a:pt x="0" y="4308605"/>
                </a:lnTo>
                <a:lnTo>
                  <a:pt x="0" y="0"/>
                </a:lnTo>
                <a:close/>
              </a:path>
            </a:pathLst>
          </a:custGeom>
          <a:blipFill>
            <a:blip r:embed="rId4"/>
            <a:stretch>
              <a:fillRect l="0" t="0" r="0" b="0"/>
            </a:stretch>
          </a:blipFill>
        </p:spPr>
      </p:sp>
      <p:sp>
        <p:nvSpPr>
          <p:cNvPr name="Freeform 14" id="14"/>
          <p:cNvSpPr/>
          <p:nvPr/>
        </p:nvSpPr>
        <p:spPr>
          <a:xfrm flipH="false" flipV="false" rot="0">
            <a:off x="3493371" y="7043312"/>
            <a:ext cx="11301259" cy="1836455"/>
          </a:xfrm>
          <a:custGeom>
            <a:avLst/>
            <a:gdLst/>
            <a:ahLst/>
            <a:cxnLst/>
            <a:rect r="r" b="b" t="t" l="l"/>
            <a:pathLst>
              <a:path h="1836455" w="11301259">
                <a:moveTo>
                  <a:pt x="0" y="0"/>
                </a:moveTo>
                <a:lnTo>
                  <a:pt x="11301258" y="0"/>
                </a:lnTo>
                <a:lnTo>
                  <a:pt x="11301258" y="1836454"/>
                </a:lnTo>
                <a:lnTo>
                  <a:pt x="0" y="1836454"/>
                </a:lnTo>
                <a:lnTo>
                  <a:pt x="0" y="0"/>
                </a:lnTo>
                <a:close/>
              </a:path>
            </a:pathLst>
          </a:custGeom>
          <a:blipFill>
            <a:blip r:embed="rId5"/>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6086174" y="247559"/>
            <a:ext cx="6115651" cy="1911369"/>
            <a:chOff x="0" y="0"/>
            <a:chExt cx="8154202" cy="2548492"/>
          </a:xfrm>
        </p:grpSpPr>
        <p:grpSp>
          <p:nvGrpSpPr>
            <p:cNvPr name="Group 6" id="6"/>
            <p:cNvGrpSpPr/>
            <p:nvPr/>
          </p:nvGrpSpPr>
          <p:grpSpPr>
            <a:xfrm rot="0">
              <a:off x="0" y="0"/>
              <a:ext cx="7992166" cy="2364429"/>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39621" y="184063"/>
              <a:ext cx="7992166" cy="2364429"/>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17205" y="368125"/>
              <a:ext cx="8036997" cy="998152"/>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OUTPUT</a:t>
              </a:r>
            </a:p>
          </p:txBody>
        </p:sp>
      </p:grpSp>
      <p:sp>
        <p:nvSpPr>
          <p:cNvPr name="Freeform 13" id="13"/>
          <p:cNvSpPr/>
          <p:nvPr/>
        </p:nvSpPr>
        <p:spPr>
          <a:xfrm flipH="false" flipV="false" rot="0">
            <a:off x="4224944" y="2572685"/>
            <a:ext cx="9838113" cy="5656915"/>
          </a:xfrm>
          <a:custGeom>
            <a:avLst/>
            <a:gdLst/>
            <a:ahLst/>
            <a:cxnLst/>
            <a:rect r="r" b="b" t="t" l="l"/>
            <a:pathLst>
              <a:path h="5656915" w="9838113">
                <a:moveTo>
                  <a:pt x="0" y="0"/>
                </a:moveTo>
                <a:lnTo>
                  <a:pt x="9838112" y="0"/>
                </a:lnTo>
                <a:lnTo>
                  <a:pt x="9838112" y="5656915"/>
                </a:lnTo>
                <a:lnTo>
                  <a:pt x="0" y="5656915"/>
                </a:lnTo>
                <a:lnTo>
                  <a:pt x="0" y="0"/>
                </a:lnTo>
                <a:close/>
              </a:path>
            </a:pathLst>
          </a:custGeom>
          <a:blipFill>
            <a:blip r:embed="rId4"/>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6086174" y="247559"/>
            <a:ext cx="6115651" cy="1911369"/>
            <a:chOff x="0" y="0"/>
            <a:chExt cx="8154202" cy="2548492"/>
          </a:xfrm>
        </p:grpSpPr>
        <p:grpSp>
          <p:nvGrpSpPr>
            <p:cNvPr name="Group 6" id="6"/>
            <p:cNvGrpSpPr/>
            <p:nvPr/>
          </p:nvGrpSpPr>
          <p:grpSpPr>
            <a:xfrm rot="0">
              <a:off x="0" y="0"/>
              <a:ext cx="7992166" cy="2364429"/>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39621" y="184063"/>
              <a:ext cx="7992166" cy="2364429"/>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17205" y="368125"/>
              <a:ext cx="8036997" cy="998152"/>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OUTPUT</a:t>
              </a:r>
            </a:p>
          </p:txBody>
        </p:sp>
      </p:grpSp>
      <p:sp>
        <p:nvSpPr>
          <p:cNvPr name="Freeform 13" id="13"/>
          <p:cNvSpPr/>
          <p:nvPr/>
        </p:nvSpPr>
        <p:spPr>
          <a:xfrm flipH="false" flipV="false" rot="0">
            <a:off x="4129732" y="2617025"/>
            <a:ext cx="10627290" cy="6150544"/>
          </a:xfrm>
          <a:custGeom>
            <a:avLst/>
            <a:gdLst/>
            <a:ahLst/>
            <a:cxnLst/>
            <a:rect r="r" b="b" t="t" l="l"/>
            <a:pathLst>
              <a:path h="6150544" w="10627290">
                <a:moveTo>
                  <a:pt x="0" y="0"/>
                </a:moveTo>
                <a:lnTo>
                  <a:pt x="10627290" y="0"/>
                </a:lnTo>
                <a:lnTo>
                  <a:pt x="10627290" y="6150544"/>
                </a:lnTo>
                <a:lnTo>
                  <a:pt x="0" y="6150544"/>
                </a:lnTo>
                <a:lnTo>
                  <a:pt x="0" y="0"/>
                </a:lnTo>
                <a:close/>
              </a:path>
            </a:pathLst>
          </a:custGeom>
          <a:blipFill>
            <a:blip r:embed="rId4"/>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6042222" y="533309"/>
            <a:ext cx="5994124" cy="1773322"/>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146938" y="671356"/>
            <a:ext cx="5994124" cy="1773322"/>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3159457" y="2749354"/>
            <a:ext cx="6328418" cy="5964534"/>
          </a:xfrm>
          <a:custGeom>
            <a:avLst/>
            <a:gdLst/>
            <a:ahLst/>
            <a:cxnLst/>
            <a:rect r="r" b="b" t="t" l="l"/>
            <a:pathLst>
              <a:path h="5964534" w="6328418">
                <a:moveTo>
                  <a:pt x="0" y="0"/>
                </a:moveTo>
                <a:lnTo>
                  <a:pt x="6328419" y="0"/>
                </a:lnTo>
                <a:lnTo>
                  <a:pt x="6328419" y="5964534"/>
                </a:lnTo>
                <a:lnTo>
                  <a:pt x="0" y="5964534"/>
                </a:lnTo>
                <a:lnTo>
                  <a:pt x="0" y="0"/>
                </a:lnTo>
                <a:close/>
              </a:path>
            </a:pathLst>
          </a:custGeom>
          <a:blipFill>
            <a:blip r:embed="rId4"/>
            <a:stretch>
              <a:fillRect l="0" t="0" r="0" b="0"/>
            </a:stretch>
          </a:blipFill>
        </p:spPr>
      </p:sp>
      <p:sp>
        <p:nvSpPr>
          <p:cNvPr name="Freeform 13" id="13"/>
          <p:cNvSpPr/>
          <p:nvPr/>
        </p:nvSpPr>
        <p:spPr>
          <a:xfrm flipH="false" flipV="false" rot="0">
            <a:off x="9816173" y="2749354"/>
            <a:ext cx="5263701" cy="5964534"/>
          </a:xfrm>
          <a:custGeom>
            <a:avLst/>
            <a:gdLst/>
            <a:ahLst/>
            <a:cxnLst/>
            <a:rect r="r" b="b" t="t" l="l"/>
            <a:pathLst>
              <a:path h="5964534" w="5263701">
                <a:moveTo>
                  <a:pt x="0" y="0"/>
                </a:moveTo>
                <a:lnTo>
                  <a:pt x="5263702" y="0"/>
                </a:lnTo>
                <a:lnTo>
                  <a:pt x="5263702" y="5964534"/>
                </a:lnTo>
                <a:lnTo>
                  <a:pt x="0" y="5964534"/>
                </a:lnTo>
                <a:lnTo>
                  <a:pt x="0" y="0"/>
                </a:lnTo>
                <a:close/>
              </a:path>
            </a:pathLst>
          </a:custGeom>
          <a:blipFill>
            <a:blip r:embed="rId5"/>
            <a:stretch>
              <a:fillRect l="0" t="0" r="0" b="0"/>
            </a:stretch>
          </a:blipFill>
        </p:spPr>
      </p:sp>
      <p:sp>
        <p:nvSpPr>
          <p:cNvPr name="TextBox 14" id="14"/>
          <p:cNvSpPr txBox="true"/>
          <p:nvPr/>
        </p:nvSpPr>
        <p:spPr>
          <a:xfrm rot="0">
            <a:off x="6130126" y="809403"/>
            <a:ext cx="6027748" cy="748614"/>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OUTPUT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6086174" y="247559"/>
            <a:ext cx="6115651" cy="1911369"/>
            <a:chOff x="0" y="0"/>
            <a:chExt cx="8154202" cy="2548492"/>
          </a:xfrm>
        </p:grpSpPr>
        <p:grpSp>
          <p:nvGrpSpPr>
            <p:cNvPr name="Group 6" id="6"/>
            <p:cNvGrpSpPr/>
            <p:nvPr/>
          </p:nvGrpSpPr>
          <p:grpSpPr>
            <a:xfrm rot="0">
              <a:off x="0" y="0"/>
              <a:ext cx="7992166" cy="2364429"/>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39621" y="184063"/>
              <a:ext cx="7992166" cy="2364429"/>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17205" y="368125"/>
              <a:ext cx="8036997" cy="998152"/>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GITHUB LINK</a:t>
              </a:r>
            </a:p>
          </p:txBody>
        </p:sp>
      </p:grpSp>
      <p:sp>
        <p:nvSpPr>
          <p:cNvPr name="TextBox 13" id="13"/>
          <p:cNvSpPr txBox="true"/>
          <p:nvPr/>
        </p:nvSpPr>
        <p:spPr>
          <a:xfrm rot="0">
            <a:off x="2186819" y="4323930"/>
            <a:ext cx="13914362" cy="1553416"/>
          </a:xfrm>
          <a:prstGeom prst="rect">
            <a:avLst/>
          </a:prstGeom>
        </p:spPr>
        <p:txBody>
          <a:bodyPr anchor="t" rtlCol="false" tIns="0" lIns="0" bIns="0" rIns="0">
            <a:spAutoFit/>
          </a:bodyPr>
          <a:lstStyle/>
          <a:p>
            <a:pPr algn="just">
              <a:lnSpc>
                <a:spcPts val="5973"/>
              </a:lnSpc>
              <a:spcBef>
                <a:spcPct val="0"/>
              </a:spcBef>
            </a:pPr>
          </a:p>
          <a:p>
            <a:pPr algn="just">
              <a:lnSpc>
                <a:spcPts val="6533"/>
              </a:lnSpc>
              <a:spcBef>
                <a:spcPct val="0"/>
              </a:spcBef>
            </a:pPr>
            <a:r>
              <a:rPr lang="en-US" b="true" sz="4666">
                <a:solidFill>
                  <a:srgbClr val="000000"/>
                </a:solidFill>
                <a:latin typeface="DG Jory Bold"/>
                <a:ea typeface="DG Jory Bold"/>
                <a:cs typeface="DG Jory Bold"/>
                <a:sym typeface="DG Jory Bold"/>
              </a:rPr>
              <a:t> https://github.com/Janakiraman-23/MiniProject-final.git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6086174" y="247559"/>
            <a:ext cx="6115651" cy="1911369"/>
            <a:chOff x="0" y="0"/>
            <a:chExt cx="8154202" cy="2548492"/>
          </a:xfrm>
        </p:grpSpPr>
        <p:grpSp>
          <p:nvGrpSpPr>
            <p:cNvPr name="Group 6" id="6"/>
            <p:cNvGrpSpPr/>
            <p:nvPr/>
          </p:nvGrpSpPr>
          <p:grpSpPr>
            <a:xfrm rot="0">
              <a:off x="0" y="0"/>
              <a:ext cx="7992166" cy="2364429"/>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39621" y="184063"/>
              <a:ext cx="7992166" cy="2364429"/>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17205" y="368125"/>
              <a:ext cx="8036997" cy="998152"/>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CONCLUSION</a:t>
              </a:r>
            </a:p>
          </p:txBody>
        </p:sp>
      </p:grpSp>
      <p:sp>
        <p:nvSpPr>
          <p:cNvPr name="TextBox 13" id="13"/>
          <p:cNvSpPr txBox="true"/>
          <p:nvPr/>
        </p:nvSpPr>
        <p:spPr>
          <a:xfrm rot="0">
            <a:off x="4658386" y="2871770"/>
            <a:ext cx="9389844" cy="5158846"/>
          </a:xfrm>
          <a:prstGeom prst="rect">
            <a:avLst/>
          </a:prstGeom>
        </p:spPr>
        <p:txBody>
          <a:bodyPr anchor="t" rtlCol="false" tIns="0" lIns="0" bIns="0" rIns="0">
            <a:spAutoFit/>
          </a:bodyPr>
          <a:lstStyle/>
          <a:p>
            <a:pPr algn="just">
              <a:lnSpc>
                <a:spcPts val="3733"/>
              </a:lnSpc>
              <a:spcBef>
                <a:spcPct val="0"/>
              </a:spcBef>
            </a:pPr>
          </a:p>
          <a:p>
            <a:pPr algn="just">
              <a:lnSpc>
                <a:spcPts val="3733"/>
              </a:lnSpc>
              <a:spcBef>
                <a:spcPct val="0"/>
              </a:spcBef>
            </a:pPr>
            <a:r>
              <a:rPr lang="en-US" sz="2666">
                <a:solidFill>
                  <a:srgbClr val="000000"/>
                </a:solidFill>
                <a:latin typeface="DG Jory"/>
                <a:ea typeface="DG Jory"/>
                <a:cs typeface="DG Jory"/>
                <a:sym typeface="DG Jory"/>
              </a:rPr>
              <a:t> Building a food delivery website using the MERN stack provides a seamless and efficient platform for users to browse menus, place orders, and track deliveries in real time. By integrating React for the frontend, Node.js and Express for the backend, and MongoDB for data storage, the application ensures scalability and responsiveness. With features like user authentication, cart management, and an admin panel, the system enhances both user and restaurant experiences. This project not only strengthens MERN stack skills but also demonstrates practical implementation in the food delivery industry.</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4751838" y="4153209"/>
            <a:ext cx="8784324" cy="1261363"/>
          </a:xfrm>
          <a:prstGeom prst="rect">
            <a:avLst/>
          </a:prstGeom>
        </p:spPr>
        <p:txBody>
          <a:bodyPr anchor="t" rtlCol="false" tIns="0" lIns="0" bIns="0" rIns="0">
            <a:spAutoFit/>
          </a:bodyPr>
          <a:lstStyle/>
          <a:p>
            <a:pPr algn="ctr" marL="0" indent="0" lvl="0">
              <a:lnSpc>
                <a:spcPts val="10012"/>
              </a:lnSpc>
              <a:spcBef>
                <a:spcPct val="0"/>
              </a:spcBef>
            </a:pPr>
            <a:r>
              <a:rPr lang="en-US" b="true" sz="8344" strike="noStrike" u="none">
                <a:solidFill>
                  <a:srgbClr val="000000"/>
                </a:solidFill>
                <a:latin typeface="League Spartan"/>
                <a:ea typeface="League Spartan"/>
                <a:cs typeface="League Spartan"/>
                <a:sym typeface="League Spartan"/>
              </a:rPr>
              <a:t>THANK YOU</a:t>
            </a:r>
          </a:p>
        </p:txBody>
      </p:sp>
      <p:sp>
        <p:nvSpPr>
          <p:cNvPr name="Freeform 7" id="7"/>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064037" y="5402512"/>
            <a:ext cx="8053119" cy="7291734"/>
          </a:xfrm>
          <a:custGeom>
            <a:avLst/>
            <a:gdLst/>
            <a:ahLst/>
            <a:cxnLst/>
            <a:rect r="r" b="b" t="t" l="l"/>
            <a:pathLst>
              <a:path h="7291734" w="8053119">
                <a:moveTo>
                  <a:pt x="0" y="0"/>
                </a:moveTo>
                <a:lnTo>
                  <a:pt x="8053119" y="0"/>
                </a:lnTo>
                <a:lnTo>
                  <a:pt x="8053119" y="7291733"/>
                </a:lnTo>
                <a:lnTo>
                  <a:pt x="0" y="72917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668331" cy="6943325"/>
          </a:xfrm>
          <a:custGeom>
            <a:avLst/>
            <a:gdLst/>
            <a:ahLst/>
            <a:cxnLst/>
            <a:rect r="r" b="b" t="t" l="l"/>
            <a:pathLst>
              <a:path h="6943325" w="7668331">
                <a:moveTo>
                  <a:pt x="7668331" y="6943324"/>
                </a:moveTo>
                <a:lnTo>
                  <a:pt x="0" y="6943324"/>
                </a:lnTo>
                <a:lnTo>
                  <a:pt x="0" y="0"/>
                </a:lnTo>
                <a:lnTo>
                  <a:pt x="7668331" y="0"/>
                </a:lnTo>
                <a:lnTo>
                  <a:pt x="7668331" y="6943324"/>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6092658" y="1558017"/>
            <a:ext cx="5994124" cy="1773322"/>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092658" y="1700201"/>
            <a:ext cx="5994124" cy="1773322"/>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3968324" y="3600951"/>
            <a:ext cx="10351352" cy="4959244"/>
          </a:xfrm>
          <a:prstGeom prst="rect">
            <a:avLst/>
          </a:prstGeom>
        </p:spPr>
        <p:txBody>
          <a:bodyPr anchor="t" rtlCol="false" tIns="0" lIns="0" bIns="0" rIns="0">
            <a:spAutoFit/>
          </a:bodyPr>
          <a:lstStyle/>
          <a:p>
            <a:pPr algn="just">
              <a:lnSpc>
                <a:spcPts val="4380"/>
              </a:lnSpc>
            </a:pPr>
            <a:r>
              <a:rPr lang="en-US" sz="3129">
                <a:solidFill>
                  <a:srgbClr val="000000"/>
                </a:solidFill>
                <a:latin typeface="DG Jory"/>
                <a:ea typeface="DG Jory"/>
                <a:cs typeface="DG Jory"/>
                <a:sym typeface="DG Jory"/>
              </a:rPr>
              <a:t>This project aims to develop a user-friendly food delivery web application using the MERN stack, connecting customers with  restaurants. Key features include user authentication, dynamic menu browsing, secure order placement, and real-time order tracking. An admin panel enables restaurant management for menus and orders. The platform offers a scalable and seamless experience, aspiring to compete with leading services like Swiggy by providing efficient and reliable food delivery solutions.</a:t>
            </a:r>
          </a:p>
          <a:p>
            <a:pPr algn="just">
              <a:lnSpc>
                <a:spcPts val="4380"/>
              </a:lnSpc>
            </a:pPr>
          </a:p>
        </p:txBody>
      </p:sp>
      <p:sp>
        <p:nvSpPr>
          <p:cNvPr name="Freeform 13" id="13"/>
          <p:cNvSpPr/>
          <p:nvPr/>
        </p:nvSpPr>
        <p:spPr>
          <a:xfrm flipH="false" flipV="false" rot="0">
            <a:off x="0" y="1650331"/>
            <a:ext cx="2883571" cy="1873062"/>
          </a:xfrm>
          <a:custGeom>
            <a:avLst/>
            <a:gdLst/>
            <a:ahLst/>
            <a:cxnLst/>
            <a:rect r="r" b="b" t="t" l="l"/>
            <a:pathLst>
              <a:path h="1873062" w="2883571">
                <a:moveTo>
                  <a:pt x="0" y="0"/>
                </a:moveTo>
                <a:lnTo>
                  <a:pt x="2883571" y="0"/>
                </a:lnTo>
                <a:lnTo>
                  <a:pt x="2883571" y="1873061"/>
                </a:lnTo>
                <a:lnTo>
                  <a:pt x="0" y="1873061"/>
                </a:lnTo>
                <a:lnTo>
                  <a:pt x="0" y="0"/>
                </a:lnTo>
                <a:close/>
              </a:path>
            </a:pathLst>
          </a:custGeom>
          <a:blipFill>
            <a:blip r:embed="rId4"/>
            <a:stretch>
              <a:fillRect l="-24995" t="-21446" r="-15248" b="0"/>
            </a:stretch>
          </a:blipFill>
        </p:spPr>
      </p:sp>
      <p:sp>
        <p:nvSpPr>
          <p:cNvPr name="Freeform 14" id="14"/>
          <p:cNvSpPr/>
          <p:nvPr/>
        </p:nvSpPr>
        <p:spPr>
          <a:xfrm flipH="false" flipV="false" rot="0">
            <a:off x="15390578" y="6020011"/>
            <a:ext cx="2897422" cy="2646798"/>
          </a:xfrm>
          <a:custGeom>
            <a:avLst/>
            <a:gdLst/>
            <a:ahLst/>
            <a:cxnLst/>
            <a:rect r="r" b="b" t="t" l="l"/>
            <a:pathLst>
              <a:path h="2646798" w="2897422">
                <a:moveTo>
                  <a:pt x="0" y="0"/>
                </a:moveTo>
                <a:lnTo>
                  <a:pt x="2897422" y="0"/>
                </a:lnTo>
                <a:lnTo>
                  <a:pt x="2897422" y="2646799"/>
                </a:lnTo>
                <a:lnTo>
                  <a:pt x="0" y="2646799"/>
                </a:lnTo>
                <a:lnTo>
                  <a:pt x="0" y="0"/>
                </a:lnTo>
                <a:close/>
              </a:path>
            </a:pathLst>
          </a:custGeom>
          <a:blipFill>
            <a:blip r:embed="rId5"/>
            <a:stretch>
              <a:fillRect l="-26629" t="0" r="-17249" b="-5133"/>
            </a:stretch>
          </a:blipFill>
        </p:spPr>
      </p:sp>
      <p:sp>
        <p:nvSpPr>
          <p:cNvPr name="TextBox 15" id="15"/>
          <p:cNvSpPr txBox="true"/>
          <p:nvPr/>
        </p:nvSpPr>
        <p:spPr>
          <a:xfrm rot="0">
            <a:off x="6075846" y="2070379"/>
            <a:ext cx="6027748" cy="748614"/>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ABSTRACT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202807" y="1621421"/>
            <a:ext cx="5994124" cy="1773322"/>
            <a:chOff x="0" y="0"/>
            <a:chExt cx="2747400" cy="812800"/>
          </a:xfrm>
        </p:grpSpPr>
        <p:sp>
          <p:nvSpPr>
            <p:cNvPr name="Freeform 6" id="6"/>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7" id="7"/>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344991" y="1763605"/>
            <a:ext cx="5994124" cy="1773322"/>
            <a:chOff x="0" y="0"/>
            <a:chExt cx="2747400" cy="812800"/>
          </a:xfrm>
        </p:grpSpPr>
        <p:sp>
          <p:nvSpPr>
            <p:cNvPr name="Freeform 9" id="9"/>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0" id="10"/>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2510468" y="4093589"/>
            <a:ext cx="5443535" cy="3633559"/>
          </a:xfrm>
          <a:custGeom>
            <a:avLst/>
            <a:gdLst/>
            <a:ahLst/>
            <a:cxnLst/>
            <a:rect r="r" b="b" t="t" l="l"/>
            <a:pathLst>
              <a:path h="3633559" w="5443535">
                <a:moveTo>
                  <a:pt x="0" y="0"/>
                </a:moveTo>
                <a:lnTo>
                  <a:pt x="5443535" y="0"/>
                </a:lnTo>
                <a:lnTo>
                  <a:pt x="5443535" y="3633559"/>
                </a:lnTo>
                <a:lnTo>
                  <a:pt x="0" y="3633559"/>
                </a:lnTo>
                <a:lnTo>
                  <a:pt x="0" y="0"/>
                </a:lnTo>
                <a:close/>
              </a:path>
            </a:pathLst>
          </a:custGeom>
          <a:blipFill>
            <a:blip r:embed="rId4">
              <a:alphaModFix amt="90000"/>
            </a:blip>
            <a:stretch>
              <a:fillRect l="0" t="0" r="0" b="0"/>
            </a:stretch>
          </a:blipFill>
        </p:spPr>
      </p:sp>
      <p:sp>
        <p:nvSpPr>
          <p:cNvPr name="TextBox 12" id="12"/>
          <p:cNvSpPr txBox="true"/>
          <p:nvPr/>
        </p:nvSpPr>
        <p:spPr>
          <a:xfrm rot="0">
            <a:off x="1202807" y="3670413"/>
            <a:ext cx="10964915" cy="5511687"/>
          </a:xfrm>
          <a:prstGeom prst="rect">
            <a:avLst/>
          </a:prstGeom>
        </p:spPr>
        <p:txBody>
          <a:bodyPr anchor="t" rtlCol="false" tIns="0" lIns="0" bIns="0" rIns="0">
            <a:spAutoFit/>
          </a:bodyPr>
          <a:lstStyle/>
          <a:p>
            <a:pPr algn="just">
              <a:lnSpc>
                <a:spcPts val="4381"/>
              </a:lnSpc>
            </a:pPr>
            <a:r>
              <a:rPr lang="en-US" sz="3129">
                <a:solidFill>
                  <a:srgbClr val="000000"/>
                </a:solidFill>
                <a:latin typeface="DG Jory"/>
                <a:ea typeface="DG Jory"/>
                <a:cs typeface="DG Jory"/>
                <a:sym typeface="DG Jory"/>
              </a:rPr>
              <a:t>With the rapid growth of the online food delivery industry, there is an increasing demand for efficient, reliable, and user-friendly platforms that connect customers with restaurants. This food delivery application aims to provide a seamless ordering experience, offering features such as menu browsing, secure payments, and real-time order tracking. Using the MERN stack (MongoDB, Express.js, React.js, Node.js), this platform ensures scalability, performance, and security. The web also empowers restaurant partners with an intuitive admin panel for managing menus, orders, and deliveries.</a:t>
            </a:r>
          </a:p>
          <a:p>
            <a:pPr algn="l">
              <a:lnSpc>
                <a:spcPts val="4381"/>
              </a:lnSpc>
            </a:pPr>
          </a:p>
        </p:txBody>
      </p:sp>
      <p:sp>
        <p:nvSpPr>
          <p:cNvPr name="TextBox 13" id="13"/>
          <p:cNvSpPr txBox="true"/>
          <p:nvPr/>
        </p:nvSpPr>
        <p:spPr>
          <a:xfrm rot="0">
            <a:off x="1311367" y="2133783"/>
            <a:ext cx="6027748" cy="748614"/>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834580" y="3617553"/>
            <a:ext cx="5303996" cy="5263546"/>
            <a:chOff x="0" y="0"/>
            <a:chExt cx="1396937" cy="1386284"/>
          </a:xfrm>
        </p:grpSpPr>
        <p:sp>
          <p:nvSpPr>
            <p:cNvPr name="Freeform 4" id="4"/>
            <p:cNvSpPr/>
            <p:nvPr/>
          </p:nvSpPr>
          <p:spPr>
            <a:xfrm flipH="false" flipV="false" rot="0">
              <a:off x="0" y="0"/>
              <a:ext cx="1396937" cy="1386284"/>
            </a:xfrm>
            <a:custGeom>
              <a:avLst/>
              <a:gdLst/>
              <a:ahLst/>
              <a:cxnLst/>
              <a:rect r="r" b="b" t="t" l="l"/>
              <a:pathLst>
                <a:path h="1386284" w="1396937">
                  <a:moveTo>
                    <a:pt x="0" y="0"/>
                  </a:moveTo>
                  <a:lnTo>
                    <a:pt x="1396937" y="0"/>
                  </a:lnTo>
                  <a:lnTo>
                    <a:pt x="1396937" y="1386284"/>
                  </a:lnTo>
                  <a:lnTo>
                    <a:pt x="0" y="1386284"/>
                  </a:lnTo>
                  <a:close/>
                </a:path>
              </a:pathLst>
            </a:custGeom>
            <a:solidFill>
              <a:srgbClr val="000000">
                <a:alpha val="0"/>
              </a:srgbClr>
            </a:solidFill>
            <a:ln w="38100" cap="sq">
              <a:solidFill>
                <a:srgbClr val="9BDAE9">
                  <a:alpha val="49804"/>
                </a:srgbClr>
              </a:solidFill>
              <a:prstDash val="solid"/>
              <a:miter/>
            </a:ln>
          </p:spPr>
        </p:sp>
        <p:sp>
          <p:nvSpPr>
            <p:cNvPr name="TextBox 5" id="5"/>
            <p:cNvSpPr txBox="true"/>
            <p:nvPr/>
          </p:nvSpPr>
          <p:spPr>
            <a:xfrm>
              <a:off x="0" y="-47625"/>
              <a:ext cx="1396937" cy="1433909"/>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9447602" y="3617553"/>
            <a:ext cx="5303996" cy="5263546"/>
            <a:chOff x="0" y="0"/>
            <a:chExt cx="1396937" cy="1386284"/>
          </a:xfrm>
        </p:grpSpPr>
        <p:sp>
          <p:nvSpPr>
            <p:cNvPr name="Freeform 7" id="7"/>
            <p:cNvSpPr/>
            <p:nvPr/>
          </p:nvSpPr>
          <p:spPr>
            <a:xfrm flipH="false" flipV="false" rot="0">
              <a:off x="0" y="0"/>
              <a:ext cx="1396937" cy="1386284"/>
            </a:xfrm>
            <a:custGeom>
              <a:avLst/>
              <a:gdLst/>
              <a:ahLst/>
              <a:cxnLst/>
              <a:rect r="r" b="b" t="t" l="l"/>
              <a:pathLst>
                <a:path h="1386284" w="1396937">
                  <a:moveTo>
                    <a:pt x="0" y="0"/>
                  </a:moveTo>
                  <a:lnTo>
                    <a:pt x="1396937" y="0"/>
                  </a:lnTo>
                  <a:lnTo>
                    <a:pt x="1396937" y="1386284"/>
                  </a:lnTo>
                  <a:lnTo>
                    <a:pt x="0" y="1386284"/>
                  </a:lnTo>
                  <a:close/>
                </a:path>
              </a:pathLst>
            </a:custGeom>
            <a:solidFill>
              <a:srgbClr val="000000">
                <a:alpha val="0"/>
              </a:srgbClr>
            </a:solidFill>
            <a:ln w="38100" cap="sq">
              <a:solidFill>
                <a:srgbClr val="9BDAE9">
                  <a:alpha val="49804"/>
                </a:srgbClr>
              </a:solidFill>
              <a:prstDash val="solid"/>
              <a:miter/>
            </a:ln>
          </p:spPr>
        </p:sp>
        <p:sp>
          <p:nvSpPr>
            <p:cNvPr name="TextBox 8" id="8"/>
            <p:cNvSpPr txBox="true"/>
            <p:nvPr/>
          </p:nvSpPr>
          <p:spPr>
            <a:xfrm>
              <a:off x="0" y="-47625"/>
              <a:ext cx="1396937" cy="1433909"/>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1" id="11"/>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12" id="12"/>
          <p:cNvGrpSpPr/>
          <p:nvPr/>
        </p:nvGrpSpPr>
        <p:grpSpPr>
          <a:xfrm rot="0">
            <a:off x="6092658" y="1558017"/>
            <a:ext cx="5994124" cy="1773322"/>
            <a:chOff x="0" y="0"/>
            <a:chExt cx="2747400" cy="812800"/>
          </a:xfrm>
        </p:grpSpPr>
        <p:sp>
          <p:nvSpPr>
            <p:cNvPr name="Freeform 13" id="13"/>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14" id="14"/>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6092658" y="1700201"/>
            <a:ext cx="5994124" cy="1773322"/>
            <a:chOff x="0" y="0"/>
            <a:chExt cx="2747400" cy="812800"/>
          </a:xfrm>
        </p:grpSpPr>
        <p:sp>
          <p:nvSpPr>
            <p:cNvPr name="Freeform 16" id="16"/>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7" id="17"/>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1297319" y="1213427"/>
            <a:ext cx="3910078" cy="2462517"/>
          </a:xfrm>
          <a:custGeom>
            <a:avLst/>
            <a:gdLst/>
            <a:ahLst/>
            <a:cxnLst/>
            <a:rect r="r" b="b" t="t" l="l"/>
            <a:pathLst>
              <a:path h="2462517" w="3910078">
                <a:moveTo>
                  <a:pt x="0" y="0"/>
                </a:moveTo>
                <a:lnTo>
                  <a:pt x="3910078" y="0"/>
                </a:lnTo>
                <a:lnTo>
                  <a:pt x="3910078" y="2462517"/>
                </a:lnTo>
                <a:lnTo>
                  <a:pt x="0" y="2462517"/>
                </a:lnTo>
                <a:lnTo>
                  <a:pt x="0" y="0"/>
                </a:lnTo>
                <a:close/>
              </a:path>
            </a:pathLst>
          </a:custGeom>
          <a:blipFill>
            <a:blip r:embed="rId4"/>
            <a:stretch>
              <a:fillRect l="0" t="0" r="0" b="0"/>
            </a:stretch>
          </a:blipFill>
        </p:spPr>
      </p:sp>
      <p:sp>
        <p:nvSpPr>
          <p:cNvPr name="Freeform 19" id="19"/>
          <p:cNvSpPr/>
          <p:nvPr/>
        </p:nvSpPr>
        <p:spPr>
          <a:xfrm flipH="false" flipV="false" rot="0">
            <a:off x="15882171" y="6611522"/>
            <a:ext cx="2405829" cy="2405829"/>
          </a:xfrm>
          <a:custGeom>
            <a:avLst/>
            <a:gdLst/>
            <a:ahLst/>
            <a:cxnLst/>
            <a:rect r="r" b="b" t="t" l="l"/>
            <a:pathLst>
              <a:path h="2405829" w="2405829">
                <a:moveTo>
                  <a:pt x="0" y="0"/>
                </a:moveTo>
                <a:lnTo>
                  <a:pt x="2405829" y="0"/>
                </a:lnTo>
                <a:lnTo>
                  <a:pt x="2405829" y="2405830"/>
                </a:lnTo>
                <a:lnTo>
                  <a:pt x="0" y="2405830"/>
                </a:lnTo>
                <a:lnTo>
                  <a:pt x="0" y="0"/>
                </a:lnTo>
                <a:close/>
              </a:path>
            </a:pathLst>
          </a:custGeom>
          <a:blipFill>
            <a:blip r:embed="rId5"/>
            <a:stretch>
              <a:fillRect l="0" t="0" r="0" b="0"/>
            </a:stretch>
          </a:blipFill>
        </p:spPr>
      </p:sp>
      <p:sp>
        <p:nvSpPr>
          <p:cNvPr name="TextBox 20" id="20"/>
          <p:cNvSpPr txBox="true"/>
          <p:nvPr/>
        </p:nvSpPr>
        <p:spPr>
          <a:xfrm rot="0">
            <a:off x="5126492" y="4057063"/>
            <a:ext cx="2848535" cy="460321"/>
          </a:xfrm>
          <a:prstGeom prst="rect">
            <a:avLst/>
          </a:prstGeom>
        </p:spPr>
        <p:txBody>
          <a:bodyPr anchor="t" rtlCol="false" tIns="0" lIns="0" bIns="0" rIns="0">
            <a:spAutoFit/>
          </a:bodyPr>
          <a:lstStyle/>
          <a:p>
            <a:pPr algn="ctr">
              <a:lnSpc>
                <a:spcPts val="3500"/>
              </a:lnSpc>
            </a:pPr>
            <a:r>
              <a:rPr lang="en-US" sz="3500">
                <a:solidFill>
                  <a:srgbClr val="000000"/>
                </a:solidFill>
                <a:latin typeface="League Spartan"/>
                <a:ea typeface="League Spartan"/>
                <a:cs typeface="League Spartan"/>
                <a:sym typeface="League Spartan"/>
              </a:rPr>
              <a:t>GOAL </a:t>
            </a:r>
            <a:r>
              <a:rPr lang="en-US" sz="3500">
                <a:solidFill>
                  <a:srgbClr val="000000"/>
                </a:solidFill>
                <a:latin typeface="League Spartan"/>
                <a:ea typeface="League Spartan"/>
                <a:cs typeface="League Spartan"/>
                <a:sym typeface="League Spartan"/>
              </a:rPr>
              <a:t>01</a:t>
            </a:r>
          </a:p>
        </p:txBody>
      </p:sp>
      <p:sp>
        <p:nvSpPr>
          <p:cNvPr name="TextBox 21" id="21"/>
          <p:cNvSpPr txBox="true"/>
          <p:nvPr/>
        </p:nvSpPr>
        <p:spPr>
          <a:xfrm rot="0">
            <a:off x="10723700" y="4057063"/>
            <a:ext cx="2848535" cy="460321"/>
          </a:xfrm>
          <a:prstGeom prst="rect">
            <a:avLst/>
          </a:prstGeom>
        </p:spPr>
        <p:txBody>
          <a:bodyPr anchor="t" rtlCol="false" tIns="0" lIns="0" bIns="0" rIns="0">
            <a:spAutoFit/>
          </a:bodyPr>
          <a:lstStyle/>
          <a:p>
            <a:pPr algn="ctr">
              <a:lnSpc>
                <a:spcPts val="3500"/>
              </a:lnSpc>
            </a:pPr>
            <a:r>
              <a:rPr lang="en-US" sz="3500">
                <a:solidFill>
                  <a:srgbClr val="000000"/>
                </a:solidFill>
                <a:latin typeface="League Spartan"/>
                <a:ea typeface="League Spartan"/>
                <a:cs typeface="League Spartan"/>
                <a:sym typeface="League Spartan"/>
              </a:rPr>
              <a:t>GOAL </a:t>
            </a:r>
            <a:r>
              <a:rPr lang="en-US" sz="3500">
                <a:solidFill>
                  <a:srgbClr val="000000"/>
                </a:solidFill>
                <a:latin typeface="League Spartan"/>
                <a:ea typeface="League Spartan"/>
                <a:cs typeface="League Spartan"/>
                <a:sym typeface="League Spartan"/>
              </a:rPr>
              <a:t>02</a:t>
            </a:r>
          </a:p>
        </p:txBody>
      </p:sp>
      <p:sp>
        <p:nvSpPr>
          <p:cNvPr name="TextBox 22" id="22"/>
          <p:cNvSpPr txBox="true"/>
          <p:nvPr/>
        </p:nvSpPr>
        <p:spPr>
          <a:xfrm rot="0">
            <a:off x="4387343" y="4654116"/>
            <a:ext cx="4326834" cy="2749437"/>
          </a:xfrm>
          <a:prstGeom prst="rect">
            <a:avLst/>
          </a:prstGeom>
        </p:spPr>
        <p:txBody>
          <a:bodyPr anchor="t" rtlCol="false" tIns="0" lIns="0" bIns="0" rIns="0">
            <a:spAutoFit/>
          </a:bodyPr>
          <a:lstStyle/>
          <a:p>
            <a:pPr algn="just">
              <a:lnSpc>
                <a:spcPts val="4381"/>
              </a:lnSpc>
            </a:pPr>
            <a:r>
              <a:rPr lang="en-US" sz="3129">
                <a:solidFill>
                  <a:srgbClr val="000000"/>
                </a:solidFill>
                <a:latin typeface="DG Jory"/>
                <a:ea typeface="DG Jory"/>
                <a:cs typeface="DG Jory"/>
                <a:sym typeface="DG Jory"/>
              </a:rPr>
              <a:t>Develop a user-friendly platform for seamless food ordering, secure payment, and real-time order tracking.</a:t>
            </a:r>
          </a:p>
        </p:txBody>
      </p:sp>
      <p:sp>
        <p:nvSpPr>
          <p:cNvPr name="TextBox 23" id="23"/>
          <p:cNvSpPr txBox="true"/>
          <p:nvPr/>
        </p:nvSpPr>
        <p:spPr>
          <a:xfrm rot="0">
            <a:off x="9984550" y="4654116"/>
            <a:ext cx="4326834" cy="2749437"/>
          </a:xfrm>
          <a:prstGeom prst="rect">
            <a:avLst/>
          </a:prstGeom>
        </p:spPr>
        <p:txBody>
          <a:bodyPr anchor="t" rtlCol="false" tIns="0" lIns="0" bIns="0" rIns="0">
            <a:spAutoFit/>
          </a:bodyPr>
          <a:lstStyle/>
          <a:p>
            <a:pPr algn="just">
              <a:lnSpc>
                <a:spcPts val="4381"/>
              </a:lnSpc>
            </a:pPr>
            <a:r>
              <a:rPr lang="en-US" sz="3129">
                <a:solidFill>
                  <a:srgbClr val="000000"/>
                </a:solidFill>
                <a:latin typeface="DG Jory"/>
                <a:ea typeface="DG Jory"/>
                <a:cs typeface="DG Jory"/>
                <a:sym typeface="DG Jory"/>
              </a:rPr>
              <a:t>Provide an efficient admin panel for restaurant management, including menu updates and order processing.</a:t>
            </a:r>
          </a:p>
        </p:txBody>
      </p:sp>
      <p:sp>
        <p:nvSpPr>
          <p:cNvPr name="TextBox 24" id="24"/>
          <p:cNvSpPr txBox="true"/>
          <p:nvPr/>
        </p:nvSpPr>
        <p:spPr>
          <a:xfrm rot="0">
            <a:off x="6075846" y="2070379"/>
            <a:ext cx="6027748" cy="748614"/>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OBJECTIVES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3940675" y="2728092"/>
            <a:ext cx="10406650" cy="5511687"/>
          </a:xfrm>
          <a:prstGeom prst="rect">
            <a:avLst/>
          </a:prstGeom>
        </p:spPr>
        <p:txBody>
          <a:bodyPr anchor="t" rtlCol="false" tIns="0" lIns="0" bIns="0" rIns="0">
            <a:spAutoFit/>
          </a:bodyPr>
          <a:lstStyle/>
          <a:p>
            <a:pPr algn="just" marL="675648" indent="-337824" lvl="1">
              <a:lnSpc>
                <a:spcPts val="4381"/>
              </a:lnSpc>
              <a:buFont typeface="Arial"/>
              <a:buChar char="•"/>
            </a:pPr>
            <a:r>
              <a:rPr lang="en-US" sz="3129">
                <a:solidFill>
                  <a:srgbClr val="000000"/>
                </a:solidFill>
                <a:latin typeface="DG Jory"/>
                <a:ea typeface="DG Jory"/>
                <a:cs typeface="DG Jory"/>
                <a:sym typeface="DG Jory"/>
              </a:rPr>
              <a:t>High Commission Rates: Restaurants often complain about high platform charges (Rao et al., 2022).</a:t>
            </a:r>
          </a:p>
          <a:p>
            <a:pPr algn="just" marL="675648" indent="-337824" lvl="1">
              <a:lnSpc>
                <a:spcPts val="4381"/>
              </a:lnSpc>
              <a:buFont typeface="Arial"/>
              <a:buChar char="•"/>
            </a:pPr>
            <a:r>
              <a:rPr lang="en-US" sz="3129">
                <a:solidFill>
                  <a:srgbClr val="000000"/>
                </a:solidFill>
                <a:latin typeface="DG Jory"/>
                <a:ea typeface="DG Jory"/>
                <a:cs typeface="DG Jory"/>
                <a:sym typeface="DG Jory"/>
              </a:rPr>
              <a:t>Delivery Issues: Delays and incorrect orders remain common customer complaints (Tripathi, 2023).</a:t>
            </a:r>
          </a:p>
          <a:p>
            <a:pPr algn="just" marL="675648" indent="-337824" lvl="1">
              <a:lnSpc>
                <a:spcPts val="4381"/>
              </a:lnSpc>
              <a:buFont typeface="Arial"/>
              <a:buChar char="•"/>
            </a:pPr>
            <a:r>
              <a:rPr lang="en-US" sz="3129">
                <a:solidFill>
                  <a:srgbClr val="000000"/>
                </a:solidFill>
                <a:latin typeface="DG Jory"/>
                <a:ea typeface="DG Jory"/>
                <a:cs typeface="DG Jory"/>
                <a:sym typeface="DG Jory"/>
              </a:rPr>
              <a:t>Customer Retention: With intense competition, retaining users requires constant innovation (Saxena &amp; Patel, 2023).</a:t>
            </a:r>
          </a:p>
          <a:p>
            <a:pPr algn="just" marL="675648" indent="-337824" lvl="1">
              <a:lnSpc>
                <a:spcPts val="4381"/>
              </a:lnSpc>
              <a:buFont typeface="Arial"/>
              <a:buChar char="•"/>
            </a:pPr>
            <a:r>
              <a:rPr lang="en-US" sz="3129">
                <a:solidFill>
                  <a:srgbClr val="000000"/>
                </a:solidFill>
                <a:latin typeface="DG Jory"/>
                <a:ea typeface="DG Jory"/>
                <a:cs typeface="DG Jory"/>
                <a:sym typeface="DG Jory"/>
              </a:rPr>
              <a:t>Data Security: Securing sensitive payment and customer data is critical (Aggarwal et al., 2022).</a:t>
            </a:r>
          </a:p>
          <a:p>
            <a:pPr algn="just">
              <a:lnSpc>
                <a:spcPts val="4381"/>
              </a:lnSpc>
            </a:pPr>
          </a:p>
          <a:p>
            <a:pPr algn="ctr">
              <a:lnSpc>
                <a:spcPts val="4381"/>
              </a:lnSpc>
            </a:pPr>
          </a:p>
        </p:txBody>
      </p:sp>
      <p:grpSp>
        <p:nvGrpSpPr>
          <p:cNvPr name="Group 7" id="7"/>
          <p:cNvGrpSpPr/>
          <p:nvPr/>
        </p:nvGrpSpPr>
        <p:grpSpPr>
          <a:xfrm rot="0">
            <a:off x="6184210" y="671356"/>
            <a:ext cx="5994124" cy="1773322"/>
            <a:chOff x="0" y="0"/>
            <a:chExt cx="2747400" cy="812800"/>
          </a:xfrm>
        </p:grpSpPr>
        <p:sp>
          <p:nvSpPr>
            <p:cNvPr name="Freeform 8" id="8"/>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9" id="9"/>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6184210" y="483571"/>
            <a:ext cx="5994124" cy="1773322"/>
            <a:chOff x="0" y="0"/>
            <a:chExt cx="2747400" cy="812800"/>
          </a:xfrm>
        </p:grpSpPr>
        <p:sp>
          <p:nvSpPr>
            <p:cNvPr name="Freeform 11" id="11"/>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2" id="12"/>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5950293" y="6566472"/>
            <a:ext cx="2337707" cy="2418809"/>
          </a:xfrm>
          <a:custGeom>
            <a:avLst/>
            <a:gdLst/>
            <a:ahLst/>
            <a:cxnLst/>
            <a:rect r="r" b="b" t="t" l="l"/>
            <a:pathLst>
              <a:path h="2418809" w="2337707">
                <a:moveTo>
                  <a:pt x="0" y="0"/>
                </a:moveTo>
                <a:lnTo>
                  <a:pt x="2337707" y="0"/>
                </a:lnTo>
                <a:lnTo>
                  <a:pt x="2337707" y="2418808"/>
                </a:lnTo>
                <a:lnTo>
                  <a:pt x="0" y="2418808"/>
                </a:lnTo>
                <a:lnTo>
                  <a:pt x="0" y="0"/>
                </a:lnTo>
                <a:close/>
              </a:path>
            </a:pathLst>
          </a:custGeom>
          <a:blipFill>
            <a:blip r:embed="rId4"/>
            <a:stretch>
              <a:fillRect l="0" t="-480" r="0" b="-480"/>
            </a:stretch>
          </a:blipFill>
        </p:spPr>
      </p:sp>
      <p:sp>
        <p:nvSpPr>
          <p:cNvPr name="Freeform 14" id="14"/>
          <p:cNvSpPr/>
          <p:nvPr/>
        </p:nvSpPr>
        <p:spPr>
          <a:xfrm flipH="false" flipV="false" rot="0">
            <a:off x="-307367" y="1275449"/>
            <a:ext cx="2944641" cy="2429293"/>
          </a:xfrm>
          <a:custGeom>
            <a:avLst/>
            <a:gdLst/>
            <a:ahLst/>
            <a:cxnLst/>
            <a:rect r="r" b="b" t="t" l="l"/>
            <a:pathLst>
              <a:path h="2429293" w="2944641">
                <a:moveTo>
                  <a:pt x="0" y="0"/>
                </a:moveTo>
                <a:lnTo>
                  <a:pt x="2944641" y="0"/>
                </a:lnTo>
                <a:lnTo>
                  <a:pt x="2944641" y="2429293"/>
                </a:lnTo>
                <a:lnTo>
                  <a:pt x="0" y="2429293"/>
                </a:lnTo>
                <a:lnTo>
                  <a:pt x="0" y="0"/>
                </a:lnTo>
                <a:close/>
              </a:path>
            </a:pathLst>
          </a:custGeom>
          <a:blipFill>
            <a:blip r:embed="rId5"/>
            <a:stretch>
              <a:fillRect l="-7450" t="0" r="-16375" b="0"/>
            </a:stretch>
          </a:blipFill>
        </p:spPr>
      </p:sp>
      <p:sp>
        <p:nvSpPr>
          <p:cNvPr name="TextBox 15" id="15"/>
          <p:cNvSpPr txBox="true"/>
          <p:nvPr/>
        </p:nvSpPr>
        <p:spPr>
          <a:xfrm rot="0">
            <a:off x="6167398" y="573151"/>
            <a:ext cx="6027748" cy="1497228"/>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LITERATURE SURVEY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834580" y="3617553"/>
            <a:ext cx="5303996" cy="5263546"/>
            <a:chOff x="0" y="0"/>
            <a:chExt cx="1396937" cy="1386284"/>
          </a:xfrm>
        </p:grpSpPr>
        <p:sp>
          <p:nvSpPr>
            <p:cNvPr name="Freeform 3" id="3"/>
            <p:cNvSpPr/>
            <p:nvPr/>
          </p:nvSpPr>
          <p:spPr>
            <a:xfrm flipH="false" flipV="false" rot="0">
              <a:off x="0" y="0"/>
              <a:ext cx="1396937" cy="1386284"/>
            </a:xfrm>
            <a:custGeom>
              <a:avLst/>
              <a:gdLst/>
              <a:ahLst/>
              <a:cxnLst/>
              <a:rect r="r" b="b" t="t" l="l"/>
              <a:pathLst>
                <a:path h="1386284" w="1396937">
                  <a:moveTo>
                    <a:pt x="0" y="0"/>
                  </a:moveTo>
                  <a:lnTo>
                    <a:pt x="1396937" y="0"/>
                  </a:lnTo>
                  <a:lnTo>
                    <a:pt x="1396937" y="1386284"/>
                  </a:lnTo>
                  <a:lnTo>
                    <a:pt x="0" y="1386284"/>
                  </a:lnTo>
                  <a:close/>
                </a:path>
              </a:pathLst>
            </a:custGeom>
            <a:solidFill>
              <a:srgbClr val="000000">
                <a:alpha val="0"/>
              </a:srgbClr>
            </a:solidFill>
            <a:ln w="38100" cap="sq">
              <a:solidFill>
                <a:srgbClr val="9BDAE9">
                  <a:alpha val="49804"/>
                </a:srgbClr>
              </a:solidFill>
              <a:prstDash val="solid"/>
              <a:miter/>
            </a:ln>
          </p:spPr>
        </p:sp>
        <p:sp>
          <p:nvSpPr>
            <p:cNvPr name="TextBox 4" id="4"/>
            <p:cNvSpPr txBox="true"/>
            <p:nvPr/>
          </p:nvSpPr>
          <p:spPr>
            <a:xfrm>
              <a:off x="0" y="-47625"/>
              <a:ext cx="1396937" cy="143390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9447602" y="3617553"/>
            <a:ext cx="5303996" cy="5263546"/>
            <a:chOff x="0" y="0"/>
            <a:chExt cx="1396937" cy="1386284"/>
          </a:xfrm>
        </p:grpSpPr>
        <p:sp>
          <p:nvSpPr>
            <p:cNvPr name="Freeform 6" id="6"/>
            <p:cNvSpPr/>
            <p:nvPr/>
          </p:nvSpPr>
          <p:spPr>
            <a:xfrm flipH="false" flipV="false" rot="0">
              <a:off x="0" y="0"/>
              <a:ext cx="1396937" cy="1386284"/>
            </a:xfrm>
            <a:custGeom>
              <a:avLst/>
              <a:gdLst/>
              <a:ahLst/>
              <a:cxnLst/>
              <a:rect r="r" b="b" t="t" l="l"/>
              <a:pathLst>
                <a:path h="1386284" w="1396937">
                  <a:moveTo>
                    <a:pt x="0" y="0"/>
                  </a:moveTo>
                  <a:lnTo>
                    <a:pt x="1396937" y="0"/>
                  </a:lnTo>
                  <a:lnTo>
                    <a:pt x="1396937" y="1386284"/>
                  </a:lnTo>
                  <a:lnTo>
                    <a:pt x="0" y="1386284"/>
                  </a:lnTo>
                  <a:close/>
                </a:path>
              </a:pathLst>
            </a:custGeom>
            <a:solidFill>
              <a:srgbClr val="000000">
                <a:alpha val="0"/>
              </a:srgbClr>
            </a:solidFill>
            <a:ln w="38100" cap="sq">
              <a:solidFill>
                <a:srgbClr val="9BDAE9">
                  <a:alpha val="49804"/>
                </a:srgbClr>
              </a:solidFill>
              <a:prstDash val="solid"/>
              <a:miter/>
            </a:ln>
          </p:spPr>
        </p:sp>
        <p:sp>
          <p:nvSpPr>
            <p:cNvPr name="TextBox 7" id="7"/>
            <p:cNvSpPr txBox="true"/>
            <p:nvPr/>
          </p:nvSpPr>
          <p:spPr>
            <a:xfrm>
              <a:off x="0" y="-47625"/>
              <a:ext cx="1396937" cy="1433909"/>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1" id="11"/>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12" id="12"/>
          <p:cNvGrpSpPr/>
          <p:nvPr/>
        </p:nvGrpSpPr>
        <p:grpSpPr>
          <a:xfrm rot="0">
            <a:off x="6092658" y="1558017"/>
            <a:ext cx="5994124" cy="1773322"/>
            <a:chOff x="0" y="0"/>
            <a:chExt cx="2747400" cy="812800"/>
          </a:xfrm>
        </p:grpSpPr>
        <p:sp>
          <p:nvSpPr>
            <p:cNvPr name="Freeform 13" id="13"/>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14" id="14"/>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6092658" y="1700201"/>
            <a:ext cx="5994124" cy="1773322"/>
            <a:chOff x="0" y="0"/>
            <a:chExt cx="2747400" cy="812800"/>
          </a:xfrm>
        </p:grpSpPr>
        <p:sp>
          <p:nvSpPr>
            <p:cNvPr name="Freeform 16" id="16"/>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7" id="17"/>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276377" y="1261070"/>
            <a:ext cx="2928077" cy="2367215"/>
          </a:xfrm>
          <a:custGeom>
            <a:avLst/>
            <a:gdLst/>
            <a:ahLst/>
            <a:cxnLst/>
            <a:rect r="r" b="b" t="t" l="l"/>
            <a:pathLst>
              <a:path h="2367215" w="2928077">
                <a:moveTo>
                  <a:pt x="0" y="0"/>
                </a:moveTo>
                <a:lnTo>
                  <a:pt x="2928078" y="0"/>
                </a:lnTo>
                <a:lnTo>
                  <a:pt x="2928078" y="2367215"/>
                </a:lnTo>
                <a:lnTo>
                  <a:pt x="0" y="2367215"/>
                </a:lnTo>
                <a:lnTo>
                  <a:pt x="0" y="0"/>
                </a:lnTo>
                <a:close/>
              </a:path>
            </a:pathLst>
          </a:custGeom>
          <a:blipFill>
            <a:blip r:embed="rId4"/>
            <a:stretch>
              <a:fillRect l="-22717" t="0" r="-31958" b="-7141"/>
            </a:stretch>
          </a:blipFill>
        </p:spPr>
      </p:sp>
      <p:sp>
        <p:nvSpPr>
          <p:cNvPr name="Freeform 19" id="19"/>
          <p:cNvSpPr/>
          <p:nvPr/>
        </p:nvSpPr>
        <p:spPr>
          <a:xfrm flipH="false" flipV="false" rot="0">
            <a:off x="15819174" y="6552947"/>
            <a:ext cx="2468826" cy="2468826"/>
          </a:xfrm>
          <a:custGeom>
            <a:avLst/>
            <a:gdLst/>
            <a:ahLst/>
            <a:cxnLst/>
            <a:rect r="r" b="b" t="t" l="l"/>
            <a:pathLst>
              <a:path h="2468826" w="2468826">
                <a:moveTo>
                  <a:pt x="0" y="0"/>
                </a:moveTo>
                <a:lnTo>
                  <a:pt x="2468826" y="0"/>
                </a:lnTo>
                <a:lnTo>
                  <a:pt x="2468826" y="2468826"/>
                </a:lnTo>
                <a:lnTo>
                  <a:pt x="0" y="2468826"/>
                </a:lnTo>
                <a:lnTo>
                  <a:pt x="0" y="0"/>
                </a:lnTo>
                <a:close/>
              </a:path>
            </a:pathLst>
          </a:custGeom>
          <a:blipFill>
            <a:blip r:embed="rId5">
              <a:alphaModFix amt="93000"/>
            </a:blip>
            <a:stretch>
              <a:fillRect l="0" t="0" r="0" b="0"/>
            </a:stretch>
          </a:blipFill>
        </p:spPr>
      </p:sp>
      <p:sp>
        <p:nvSpPr>
          <p:cNvPr name="TextBox 20" id="20"/>
          <p:cNvSpPr txBox="true"/>
          <p:nvPr/>
        </p:nvSpPr>
        <p:spPr>
          <a:xfrm rot="0">
            <a:off x="4249466" y="4109912"/>
            <a:ext cx="4474224" cy="460321"/>
          </a:xfrm>
          <a:prstGeom prst="rect">
            <a:avLst/>
          </a:prstGeom>
        </p:spPr>
        <p:txBody>
          <a:bodyPr anchor="t" rtlCol="false" tIns="0" lIns="0" bIns="0" rIns="0">
            <a:spAutoFit/>
          </a:bodyPr>
          <a:lstStyle/>
          <a:p>
            <a:pPr algn="ctr">
              <a:lnSpc>
                <a:spcPts val="3500"/>
              </a:lnSpc>
            </a:pPr>
            <a:r>
              <a:rPr lang="en-US" sz="3500">
                <a:solidFill>
                  <a:srgbClr val="000000"/>
                </a:solidFill>
                <a:latin typeface="League Spartan"/>
                <a:ea typeface="League Spartan"/>
                <a:cs typeface="League Spartan"/>
                <a:sym typeface="League Spartan"/>
              </a:rPr>
              <a:t>METHOD 01</a:t>
            </a:r>
          </a:p>
        </p:txBody>
      </p:sp>
      <p:sp>
        <p:nvSpPr>
          <p:cNvPr name="TextBox 21" id="21"/>
          <p:cNvSpPr txBox="true"/>
          <p:nvPr/>
        </p:nvSpPr>
        <p:spPr>
          <a:xfrm rot="0">
            <a:off x="9862488" y="4109912"/>
            <a:ext cx="4474224" cy="460321"/>
          </a:xfrm>
          <a:prstGeom prst="rect">
            <a:avLst/>
          </a:prstGeom>
        </p:spPr>
        <p:txBody>
          <a:bodyPr anchor="t" rtlCol="false" tIns="0" lIns="0" bIns="0" rIns="0">
            <a:spAutoFit/>
          </a:bodyPr>
          <a:lstStyle/>
          <a:p>
            <a:pPr algn="ctr">
              <a:lnSpc>
                <a:spcPts val="3500"/>
              </a:lnSpc>
            </a:pPr>
            <a:r>
              <a:rPr lang="en-US" sz="3500">
                <a:solidFill>
                  <a:srgbClr val="000000"/>
                </a:solidFill>
                <a:latin typeface="League Spartan"/>
                <a:ea typeface="League Spartan"/>
                <a:cs typeface="League Spartan"/>
                <a:sym typeface="League Spartan"/>
              </a:rPr>
              <a:t>METHOD 02</a:t>
            </a:r>
          </a:p>
        </p:txBody>
      </p:sp>
      <p:sp>
        <p:nvSpPr>
          <p:cNvPr name="TextBox 22" id="22"/>
          <p:cNvSpPr txBox="true"/>
          <p:nvPr/>
        </p:nvSpPr>
        <p:spPr>
          <a:xfrm rot="0">
            <a:off x="4161179" y="4661713"/>
            <a:ext cx="4650798" cy="3723894"/>
          </a:xfrm>
          <a:prstGeom prst="rect">
            <a:avLst/>
          </a:prstGeom>
        </p:spPr>
        <p:txBody>
          <a:bodyPr anchor="t" rtlCol="false" tIns="0" lIns="0" bIns="0" rIns="0">
            <a:spAutoFit/>
          </a:bodyPr>
          <a:lstStyle/>
          <a:p>
            <a:pPr algn="just">
              <a:lnSpc>
                <a:spcPts val="4220"/>
              </a:lnSpc>
            </a:pPr>
            <a:r>
              <a:rPr lang="en-US" sz="3014">
                <a:solidFill>
                  <a:srgbClr val="000000"/>
                </a:solidFill>
                <a:latin typeface="DG Jory"/>
                <a:ea typeface="DG Jory"/>
                <a:cs typeface="DG Jory"/>
                <a:sym typeface="DG Jory"/>
              </a:rPr>
              <a:t>Develop the application using the MERN stack, focusing on frontend (React.js) for user experience and backend (Node.js, Express.js) for secure order handling and real-time tracking.</a:t>
            </a:r>
          </a:p>
        </p:txBody>
      </p:sp>
      <p:sp>
        <p:nvSpPr>
          <p:cNvPr name="TextBox 23" id="23"/>
          <p:cNvSpPr txBox="true"/>
          <p:nvPr/>
        </p:nvSpPr>
        <p:spPr>
          <a:xfrm rot="0">
            <a:off x="9685915" y="4661713"/>
            <a:ext cx="4827372" cy="3301887"/>
          </a:xfrm>
          <a:prstGeom prst="rect">
            <a:avLst/>
          </a:prstGeom>
        </p:spPr>
        <p:txBody>
          <a:bodyPr anchor="t" rtlCol="false" tIns="0" lIns="0" bIns="0" rIns="0">
            <a:spAutoFit/>
          </a:bodyPr>
          <a:lstStyle/>
          <a:p>
            <a:pPr algn="just">
              <a:lnSpc>
                <a:spcPts val="4381"/>
              </a:lnSpc>
            </a:pPr>
            <a:r>
              <a:rPr lang="en-US" sz="3129">
                <a:solidFill>
                  <a:srgbClr val="000000"/>
                </a:solidFill>
                <a:latin typeface="DG Jory"/>
                <a:ea typeface="DG Jory"/>
                <a:cs typeface="DG Jory"/>
                <a:sym typeface="DG Jory"/>
              </a:rPr>
              <a:t>Implement MongoDB for efficient data storage, integrate APIs, and conduct thorough testing to ensure scalability, security, and smooth performance.</a:t>
            </a:r>
          </a:p>
        </p:txBody>
      </p:sp>
      <p:sp>
        <p:nvSpPr>
          <p:cNvPr name="TextBox 24" id="24"/>
          <p:cNvSpPr txBox="true"/>
          <p:nvPr/>
        </p:nvSpPr>
        <p:spPr>
          <a:xfrm rot="0">
            <a:off x="6075846" y="2070379"/>
            <a:ext cx="6027748" cy="748598"/>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METHODOLOGY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6042222" y="533309"/>
            <a:ext cx="5994124" cy="1773322"/>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146938" y="671356"/>
            <a:ext cx="5994124" cy="1773322"/>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6130126" y="809403"/>
            <a:ext cx="6027748" cy="748614"/>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OUTPUT</a:t>
            </a:r>
          </a:p>
        </p:txBody>
      </p:sp>
      <p:sp>
        <p:nvSpPr>
          <p:cNvPr name="Freeform 13" id="13"/>
          <p:cNvSpPr/>
          <p:nvPr/>
        </p:nvSpPr>
        <p:spPr>
          <a:xfrm flipH="false" flipV="false" rot="0">
            <a:off x="3493371" y="2953881"/>
            <a:ext cx="11301259" cy="4379238"/>
          </a:xfrm>
          <a:custGeom>
            <a:avLst/>
            <a:gdLst/>
            <a:ahLst/>
            <a:cxnLst/>
            <a:rect r="r" b="b" t="t" l="l"/>
            <a:pathLst>
              <a:path h="4379238" w="11301259">
                <a:moveTo>
                  <a:pt x="0" y="0"/>
                </a:moveTo>
                <a:lnTo>
                  <a:pt x="11301258" y="0"/>
                </a:lnTo>
                <a:lnTo>
                  <a:pt x="11301258" y="4379238"/>
                </a:lnTo>
                <a:lnTo>
                  <a:pt x="0" y="4379238"/>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6042222" y="533309"/>
            <a:ext cx="5994124" cy="1773322"/>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146938" y="671356"/>
            <a:ext cx="5994124" cy="1773322"/>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3306674" y="2623567"/>
            <a:ext cx="11301259" cy="2641669"/>
          </a:xfrm>
          <a:custGeom>
            <a:avLst/>
            <a:gdLst/>
            <a:ahLst/>
            <a:cxnLst/>
            <a:rect r="r" b="b" t="t" l="l"/>
            <a:pathLst>
              <a:path h="2641669" w="11301259">
                <a:moveTo>
                  <a:pt x="0" y="0"/>
                </a:moveTo>
                <a:lnTo>
                  <a:pt x="11301259" y="0"/>
                </a:lnTo>
                <a:lnTo>
                  <a:pt x="11301259" y="2641669"/>
                </a:lnTo>
                <a:lnTo>
                  <a:pt x="0" y="2641669"/>
                </a:lnTo>
                <a:lnTo>
                  <a:pt x="0" y="0"/>
                </a:lnTo>
                <a:close/>
              </a:path>
            </a:pathLst>
          </a:custGeom>
          <a:blipFill>
            <a:blip r:embed="rId4"/>
            <a:stretch>
              <a:fillRect l="0" t="0" r="0" b="0"/>
            </a:stretch>
          </a:blipFill>
        </p:spPr>
      </p:sp>
      <p:sp>
        <p:nvSpPr>
          <p:cNvPr name="Freeform 13" id="13"/>
          <p:cNvSpPr/>
          <p:nvPr/>
        </p:nvSpPr>
        <p:spPr>
          <a:xfrm flipH="false" flipV="false" rot="0">
            <a:off x="3306674" y="5444125"/>
            <a:ext cx="11301259" cy="3814175"/>
          </a:xfrm>
          <a:custGeom>
            <a:avLst/>
            <a:gdLst/>
            <a:ahLst/>
            <a:cxnLst/>
            <a:rect r="r" b="b" t="t" l="l"/>
            <a:pathLst>
              <a:path h="3814175" w="11301259">
                <a:moveTo>
                  <a:pt x="0" y="0"/>
                </a:moveTo>
                <a:lnTo>
                  <a:pt x="11301259" y="0"/>
                </a:lnTo>
                <a:lnTo>
                  <a:pt x="11301259" y="3814175"/>
                </a:lnTo>
                <a:lnTo>
                  <a:pt x="0" y="3814175"/>
                </a:lnTo>
                <a:lnTo>
                  <a:pt x="0" y="0"/>
                </a:lnTo>
                <a:close/>
              </a:path>
            </a:pathLst>
          </a:custGeom>
          <a:blipFill>
            <a:blip r:embed="rId5"/>
            <a:stretch>
              <a:fillRect l="0" t="0" r="0" b="0"/>
            </a:stretch>
          </a:blipFill>
        </p:spPr>
      </p:sp>
      <p:sp>
        <p:nvSpPr>
          <p:cNvPr name="TextBox 14" id="14"/>
          <p:cNvSpPr txBox="true"/>
          <p:nvPr/>
        </p:nvSpPr>
        <p:spPr>
          <a:xfrm rot="0">
            <a:off x="6130126" y="809403"/>
            <a:ext cx="6027748" cy="748614"/>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OUTPUT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6042222" y="533309"/>
            <a:ext cx="5994124" cy="1773322"/>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146938" y="671356"/>
            <a:ext cx="5994124" cy="1773322"/>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47625"/>
              <a:ext cx="2747400" cy="669925"/>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4512207" y="2959701"/>
            <a:ext cx="9412676" cy="5718200"/>
          </a:xfrm>
          <a:custGeom>
            <a:avLst/>
            <a:gdLst/>
            <a:ahLst/>
            <a:cxnLst/>
            <a:rect r="r" b="b" t="t" l="l"/>
            <a:pathLst>
              <a:path h="5718200" w="9412676">
                <a:moveTo>
                  <a:pt x="0" y="0"/>
                </a:moveTo>
                <a:lnTo>
                  <a:pt x="9412675" y="0"/>
                </a:lnTo>
                <a:lnTo>
                  <a:pt x="9412675" y="5718200"/>
                </a:lnTo>
                <a:lnTo>
                  <a:pt x="0" y="5718200"/>
                </a:lnTo>
                <a:lnTo>
                  <a:pt x="0" y="0"/>
                </a:lnTo>
                <a:close/>
              </a:path>
            </a:pathLst>
          </a:custGeom>
          <a:blipFill>
            <a:blip r:embed="rId4"/>
            <a:stretch>
              <a:fillRect l="0" t="0" r="0" b="0"/>
            </a:stretch>
          </a:blipFill>
        </p:spPr>
      </p:sp>
      <p:sp>
        <p:nvSpPr>
          <p:cNvPr name="TextBox 13" id="13"/>
          <p:cNvSpPr txBox="true"/>
          <p:nvPr/>
        </p:nvSpPr>
        <p:spPr>
          <a:xfrm rot="0">
            <a:off x="6130126" y="809403"/>
            <a:ext cx="6027748" cy="748614"/>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OUTPUT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DAGdgL9CeGc</dc:identifier>
  <dcterms:modified xsi:type="dcterms:W3CDTF">2011-08-01T06:04:30Z</dcterms:modified>
  <cp:revision>1</cp:revision>
  <dc:title>KEERTHI AACHUTHAN K JANAKIRAMAN</dc:title>
</cp:coreProperties>
</file>