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BIG DATA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J</a:t>
            </a:r>
            <a:r>
              <a:rPr lang="en-US" sz="2000" b="1" dirty="0" err="1" smtClean="0">
                <a:solidFill>
                  <a:schemeClr val="accent1">
                    <a:lumMod val="75000"/>
                  </a:schemeClr>
                </a:solidFill>
                <a:latin typeface="Arial"/>
                <a:cs typeface="Arial"/>
              </a:rPr>
              <a:t>anakiraman</a:t>
            </a:r>
            <a:r>
              <a:rPr lang="en-US" sz="2000" b="1" dirty="0" smtClean="0">
                <a:solidFill>
                  <a:schemeClr val="accent1">
                    <a:lumMod val="75000"/>
                  </a:schemeClr>
                </a:solidFill>
                <a:latin typeface="Arial"/>
                <a:cs typeface="Arial"/>
              </a:rPr>
              <a:t> L</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Electrical and Electronic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8" name="Rectangle 5"/>
          <p:cNvSpPr>
            <a:spLocks noChangeArrowheads="1"/>
          </p:cNvSpPr>
          <p:nvPr/>
        </p:nvSpPr>
        <p:spPr bwMode="auto">
          <a:xfrm>
            <a:off x="1688451" y="1659727"/>
            <a:ext cx="863318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Smith, J. (2023). The Future of Big Data Analysis. Data Analytics Today.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https://www.example.com/future-big-data-analysis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Please note that you should replace the author's name, publication title, publication year, and URL with the actual details of the source you used for information about big data analysis. If you have a specific source you'd like me to reference or if you need further assistance, feel free to provide more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0"/>
            <a:ext cx="4445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a:t>• Continue building the big data analysis solution by applying advanced Analysis techniques and visualizing the results. • Apply more complex analysis techniques, such as machine learning Algorithms, time series analysis, or sentiment analysis, depending on the Dataset and objectives. • Create visualizations to showcase the analysis results. Use tools like </a:t>
            </a:r>
            <a:r>
              <a:rPr lang="en-GB" sz="2400" dirty="0" err="1"/>
              <a:t>Matplotlib</a:t>
            </a:r>
            <a:r>
              <a:rPr lang="en-GB" sz="2400" dirty="0"/>
              <a:t>, </a:t>
            </a:r>
            <a:r>
              <a:rPr lang="en-GB" sz="2400" dirty="0" err="1"/>
              <a:t>Plotly</a:t>
            </a:r>
            <a:r>
              <a:rPr lang="en-GB" sz="2400" dirty="0"/>
              <a:t>, or IBM Watson Studio for creating graphs and charts.</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2" y="-1330036"/>
            <a:ext cx="10461856" cy="10515600"/>
          </a:xfrm>
        </p:spPr>
        <p:txBody>
          <a:bodyPr vert="horz" lIns="91440" tIns="45720" rIns="91440" bIns="45720" rtlCol="0" anchor="ctr">
            <a:noAutofit/>
          </a:bodyPr>
          <a:lstStyle/>
          <a:p>
            <a:pPr marL="0" indent="0">
              <a:buNone/>
            </a:pPr>
            <a:r>
              <a:rPr lang="en-GB" sz="1600" b="1" dirty="0">
                <a:latin typeface="Calibri"/>
                <a:ea typeface="+mn-lt"/>
                <a:cs typeface="+mn-lt"/>
              </a:rPr>
              <a:t>Certainly, building a big data analysis solution that incorporates advanced </a:t>
            </a:r>
          </a:p>
          <a:p>
            <a:pPr marL="0" indent="0">
              <a:buNone/>
            </a:pPr>
            <a:r>
              <a:rPr lang="en-GB" sz="1600" b="1" dirty="0">
                <a:latin typeface="Calibri"/>
                <a:ea typeface="+mn-lt"/>
                <a:cs typeface="+mn-lt"/>
              </a:rPr>
              <a:t>Techniques and visualizations is essential for deriving meaningful insights from </a:t>
            </a:r>
          </a:p>
          <a:p>
            <a:pPr marL="0" indent="0">
              <a:buNone/>
            </a:pPr>
            <a:r>
              <a:rPr lang="en-GB" sz="1600" b="1" dirty="0">
                <a:latin typeface="Calibri"/>
                <a:ea typeface="+mn-lt"/>
                <a:cs typeface="+mn-lt"/>
              </a:rPr>
              <a:t>Your data. Let’s continue with the process:</a:t>
            </a:r>
          </a:p>
          <a:p>
            <a:pPr marL="0" indent="0">
              <a:buNone/>
            </a:pPr>
            <a:r>
              <a:rPr lang="en-GB" sz="1600" b="1" dirty="0">
                <a:latin typeface="Calibri"/>
                <a:ea typeface="+mn-lt"/>
                <a:cs typeface="+mn-lt"/>
              </a:rPr>
              <a:t>Step 1:</a:t>
            </a:r>
          </a:p>
          <a:p>
            <a:pPr marL="0" indent="0">
              <a:buNone/>
            </a:pPr>
            <a:r>
              <a:rPr lang="en-GB" sz="1600" b="1" dirty="0">
                <a:latin typeface="Calibri"/>
                <a:ea typeface="+mn-lt"/>
                <a:cs typeface="+mn-lt"/>
              </a:rPr>
              <a:t>Download a CSV or </a:t>
            </a:r>
            <a:r>
              <a:rPr lang="en-GB" sz="1600" b="1" dirty="0" err="1">
                <a:latin typeface="Calibri"/>
                <a:ea typeface="+mn-lt"/>
                <a:cs typeface="+mn-lt"/>
              </a:rPr>
              <a:t>xlsx</a:t>
            </a:r>
            <a:r>
              <a:rPr lang="en-GB" sz="1600" b="1" dirty="0">
                <a:latin typeface="Calibri"/>
                <a:ea typeface="+mn-lt"/>
                <a:cs typeface="+mn-lt"/>
              </a:rPr>
              <a:t> file for upload in the DB2 database.</a:t>
            </a:r>
          </a:p>
          <a:p>
            <a:pPr marL="0" indent="0">
              <a:buNone/>
            </a:pPr>
            <a:r>
              <a:rPr lang="en-GB" sz="1600" b="1" dirty="0">
                <a:latin typeface="Calibri"/>
                <a:ea typeface="+mn-lt"/>
                <a:cs typeface="+mn-lt"/>
              </a:rPr>
              <a:t>Example: open the </a:t>
            </a:r>
            <a:r>
              <a:rPr lang="en-GB" sz="1600" b="1" dirty="0" err="1">
                <a:latin typeface="Calibri"/>
                <a:ea typeface="+mn-lt"/>
                <a:cs typeface="+mn-lt"/>
              </a:rPr>
              <a:t>wwb</a:t>
            </a:r>
            <a:r>
              <a:rPr lang="en-GB" sz="1600" b="1" dirty="0">
                <a:latin typeface="Calibri"/>
                <a:ea typeface="+mn-lt"/>
                <a:cs typeface="+mn-lt"/>
              </a:rPr>
              <a:t> browser.</a:t>
            </a:r>
          </a:p>
          <a:p>
            <a:pPr marL="0" indent="0">
              <a:buNone/>
            </a:pPr>
            <a:r>
              <a:rPr lang="en-GB" sz="1600" b="1" dirty="0">
                <a:latin typeface="Calibri"/>
                <a:ea typeface="+mn-lt"/>
                <a:cs typeface="+mn-lt"/>
              </a:rPr>
              <a:t>Search for the convenient topic to download database.(</a:t>
            </a:r>
            <a:r>
              <a:rPr lang="en-GB" sz="1600" b="1" dirty="0" err="1">
                <a:latin typeface="Calibri"/>
                <a:ea typeface="+mn-lt"/>
                <a:cs typeface="+mn-lt"/>
              </a:rPr>
              <a:t>eg:kaggle,Data.world</a:t>
            </a:r>
            <a:r>
              <a:rPr lang="en-GB" sz="1600" b="1" dirty="0">
                <a:latin typeface="Calibri"/>
                <a:ea typeface="+mn-lt"/>
                <a:cs typeface="+mn-lt"/>
              </a:rPr>
              <a:t>..)</a:t>
            </a:r>
          </a:p>
          <a:p>
            <a:pPr marL="0" indent="0">
              <a:buNone/>
            </a:pPr>
            <a:r>
              <a:rPr lang="en-GB" sz="1600" b="1" dirty="0">
                <a:latin typeface="Calibri"/>
                <a:ea typeface="+mn-lt"/>
                <a:cs typeface="+mn-lt"/>
              </a:rPr>
              <a:t>Step 2:</a:t>
            </a:r>
          </a:p>
          <a:p>
            <a:pPr marL="0" indent="0">
              <a:buNone/>
            </a:pPr>
            <a:r>
              <a:rPr lang="en-GB" sz="1600" b="1" dirty="0">
                <a:latin typeface="Calibri"/>
                <a:ea typeface="+mn-lt"/>
                <a:cs typeface="+mn-lt"/>
              </a:rPr>
              <a:t>Create a data table in IBM Cloud DB2 Database</a:t>
            </a:r>
            <a:r>
              <a:rPr lang="en-IN" sz="1600" b="1" dirty="0" smtClean="0">
                <a:latin typeface="Calibri"/>
                <a:ea typeface="+mn-lt"/>
                <a:cs typeface="+mn-lt"/>
              </a:rPr>
              <a:t>   </a:t>
            </a:r>
          </a:p>
          <a:p>
            <a:pPr marL="0" indent="0">
              <a:buNone/>
            </a:pPr>
            <a:r>
              <a:rPr lang="en-GB" sz="1600" b="1" dirty="0"/>
              <a:t>Step 3:</a:t>
            </a:r>
          </a:p>
          <a:p>
            <a:pPr marL="0" indent="0">
              <a:buNone/>
            </a:pPr>
            <a:r>
              <a:rPr lang="en-GB" sz="1600" b="1" dirty="0"/>
              <a:t>Upload the downloaded CSV. File in the database</a:t>
            </a:r>
            <a:r>
              <a:rPr lang="en-GB" sz="1600" b="1" dirty="0" smtClean="0"/>
              <a:t>.</a:t>
            </a:r>
          </a:p>
          <a:p>
            <a:pPr marL="0" indent="0">
              <a:buNone/>
            </a:pPr>
            <a:r>
              <a:rPr lang="en-GB" sz="1600" b="1" dirty="0"/>
              <a:t>Step 4:</a:t>
            </a:r>
          </a:p>
          <a:p>
            <a:pPr marL="0" indent="0">
              <a:buNone/>
            </a:pPr>
            <a:r>
              <a:rPr lang="en-GB" sz="1600" b="1" dirty="0"/>
              <a:t>Finalize the uploading </a:t>
            </a:r>
            <a:r>
              <a:rPr lang="en-GB" sz="1600" b="1" dirty="0" smtClean="0"/>
              <a:t>settings</a:t>
            </a:r>
          </a:p>
          <a:p>
            <a:pPr marL="0" indent="0">
              <a:buNone/>
            </a:pPr>
            <a:endParaRPr lang="en-IN" sz="1200"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a:t>
            </a:r>
            <a:r>
              <a:rPr lang="en-IN" dirty="0" smtClean="0">
                <a:solidFill>
                  <a:srgbClr val="000000"/>
                </a:solidFill>
                <a:latin typeface="Times New Roman" panose="02020603050405020304" pitchFamily="18" charset="0"/>
                <a:cs typeface="Times New Roman" panose="02020603050405020304" pitchFamily="18" charset="0"/>
              </a:rPr>
              <a:t>Python</a:t>
            </a:r>
          </a:p>
          <a:p>
            <a:pPr lvl="1"/>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GB" dirty="0"/>
              <a:t>Using Machine Learning techniques.</a:t>
            </a:r>
          </a:p>
          <a:p>
            <a:pPr marL="305435" indent="-305435"/>
            <a:r>
              <a:rPr lang="en-GB" dirty="0"/>
              <a:t>Select Appropriate Analysis Techniques:</a:t>
            </a:r>
          </a:p>
          <a:p>
            <a:pPr marL="629435" lvl="1" indent="-305435"/>
            <a:r>
              <a:rPr lang="en-GB" dirty="0"/>
              <a:t>Depending on the nature of your dataset and specific objectives, consider various </a:t>
            </a:r>
          </a:p>
          <a:p>
            <a:pPr marL="305435" indent="-305435"/>
            <a:r>
              <a:rPr lang="en-GB" dirty="0"/>
              <a:t>Advanced analysis techniques:</a:t>
            </a:r>
          </a:p>
          <a:p>
            <a:pPr marL="629435" lvl="1" indent="-305435"/>
            <a:r>
              <a:rPr lang="en-GB" dirty="0"/>
              <a:t>Machine Learning Algorithms: Use supervised or unsupervised machine learning </a:t>
            </a:r>
          </a:p>
          <a:p>
            <a:pPr marL="305435" indent="-305435"/>
            <a:r>
              <a:rPr lang="en-GB" dirty="0"/>
              <a:t>Algorithms like decision trees, random forests, support vector machines, or </a:t>
            </a:r>
          </a:p>
          <a:p>
            <a:pPr marL="305435" indent="-305435"/>
            <a:r>
              <a:rPr lang="en-GB" dirty="0"/>
              <a:t>Clustering algorithms for predictive </a:t>
            </a:r>
            <a:r>
              <a:rPr lang="en-GB" dirty="0" err="1"/>
              <a:t>modeling</a:t>
            </a:r>
            <a:r>
              <a:rPr lang="en-GB" dirty="0"/>
              <a:t> or pattern recognition.</a:t>
            </a:r>
          </a:p>
          <a:p>
            <a:pPr marL="305435" indent="-305435"/>
            <a:r>
              <a:rPr lang="en-GB" dirty="0"/>
              <a:t>Time Series Analysis: If your data involves time-based data points, use time </a:t>
            </a:r>
          </a:p>
          <a:p>
            <a:pPr marL="324000" lvl="1" indent="0">
              <a:buNone/>
            </a:pPr>
            <a:r>
              <a:rPr lang="en-GB" dirty="0"/>
              <a:t>Series analysis techniques to identify trends, seasonality, and forecast future </a:t>
            </a:r>
            <a:r>
              <a:rPr lang="en-GB" dirty="0" smtClean="0"/>
              <a:t>Values</a:t>
            </a:r>
            <a:r>
              <a:rPr lang="en-GB" dirty="0"/>
              <a:t>.</a:t>
            </a:r>
          </a:p>
          <a:p>
            <a:pPr marL="305435" indent="-305435"/>
            <a:r>
              <a:rPr lang="en-GB" dirty="0"/>
              <a:t>Sentiment Analysis: Apply natural language processing techniques to extract </a:t>
            </a:r>
          </a:p>
          <a:p>
            <a:pPr marL="305435" indent="-305435"/>
            <a:r>
              <a:rPr lang="en-GB" dirty="0"/>
              <a:t>Sentiment from text data, useful for social media or customer reviews analysis.</a:t>
            </a:r>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02026"/>
            <a:ext cx="6027426" cy="4673324"/>
          </a:xfrm>
        </p:spPr>
        <p:txBody>
          <a:bodyPr>
            <a:normAutofit/>
          </a:bodyPr>
          <a:lstStyle/>
          <a:p>
            <a:pPr marL="0" indent="0">
              <a:buNone/>
            </a:pPr>
            <a:r>
              <a:rPr lang="en-GB" sz="2400" dirty="0">
                <a:solidFill>
                  <a:srgbClr val="0D0D0D"/>
                </a:solidFill>
                <a:latin typeface="Söhne"/>
              </a:rPr>
              <a:t>Big data analysis offers a treasure trove of insights by sifting through vast amounts of data. It uncovers patterns, predicts future trends, and identifies optimization opportunities within businesses. By personalizing services, targeting marketing efforts, and detecting anomalies, it enables informed decision-making. In a nutshell, big data analysis empowers businesses to stay ahead of the curve, driving innovation, efficiency, and competitive advantage.</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773" y="1483302"/>
            <a:ext cx="3429000" cy="3448050"/>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the future of big data analysis is bright and promising. With the continuous advancements in technology and the exponential growth of data, big data analytics will play an increasingly crucial role across various industries. The scope for innovation and efficiency gains through insights gleaned from big data is immense. As businesses and organizations strive to become more data-driven, there will be a growing demand for skilled professionals in data science and analytics. The integration of machine learning and artificial intelligence will further enhance the capabilities of big data analysis, enabling deeper insights and more accurate predictions. Ultimately, big data analysis will continue to drive innovation, optimize processes, and empower informed decision-making in a rapidly evolving digital landscape.</a:t>
            </a:r>
            <a:endParaRPr lang="en-IN" sz="24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000" dirty="0"/>
              <a:t>The future scope of big data analysis is vast and promising. As technology continues to advance, big data analytics will play an increasingly pivotal role across industries. With the proliferation of Internet of Things (</a:t>
            </a:r>
            <a:r>
              <a:rPr lang="en-GB" sz="2000" dirty="0" err="1"/>
              <a:t>IoT</a:t>
            </a:r>
            <a:r>
              <a:rPr lang="en-GB" sz="2000" dirty="0"/>
              <a:t>) devices and the exponential growth of data generated by them, the volume, velocity, and variety of data available for analysis will only continue to expand. This will lead to more sophisticated analytics techniques, including machine learning and artificial intelligence, which will enable deeper insights and more accurate predictions.</a:t>
            </a:r>
          </a:p>
          <a:p>
            <a:r>
              <a:rPr lang="en-GB" sz="2000" dirty="0"/>
              <a:t>Furthermore, as businesses strive to become more data-driven, the demand for skilled professionals in big data analytics will soar. This creates opportunities for individuals with expertise in data science, statistics, and programming languages like Python and R. Moreover, there will be a growing need for professionals who can translate complex data insights into actionable strategies and decisions.</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9162bd5b-4ed9-4da3-b376-05204580ba3f"/>
    <ds:schemaRef ds:uri="c0fa2617-96bd-425d-8578-e93563fe37c5"/>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883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BIG DATA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37</cp:revision>
  <dcterms:created xsi:type="dcterms:W3CDTF">2021-05-26T16:50:10Z</dcterms:created>
  <dcterms:modified xsi:type="dcterms:W3CDTF">2024-04-05T09:14:30Z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