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142" r:id="rId1"/>
  </p:sldMasterIdLst>
  <p:notesMasterIdLst>
    <p:notesMasterId r:id="rId19"/>
  </p:notesMasterIdLst>
  <p:handoutMasterIdLst>
    <p:handoutMasterId r:id="rId20"/>
  </p:handoutMasterIdLst>
  <p:sldIdLst>
    <p:sldId id="537" r:id="rId2"/>
    <p:sldId id="495" r:id="rId3"/>
    <p:sldId id="538" r:id="rId4"/>
    <p:sldId id="539" r:id="rId5"/>
    <p:sldId id="517" r:id="rId6"/>
    <p:sldId id="516" r:id="rId7"/>
    <p:sldId id="520" r:id="rId8"/>
    <p:sldId id="530" r:id="rId9"/>
    <p:sldId id="531" r:id="rId10"/>
    <p:sldId id="542" r:id="rId11"/>
    <p:sldId id="541" r:id="rId12"/>
    <p:sldId id="540" r:id="rId13"/>
    <p:sldId id="543" r:id="rId14"/>
    <p:sldId id="544" r:id="rId15"/>
    <p:sldId id="532" r:id="rId16"/>
    <p:sldId id="534" r:id="rId17"/>
    <p:sldId id="528" r:id="rId18"/>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A9ACE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87621" autoAdjust="0"/>
  </p:normalViewPr>
  <p:slideViewPr>
    <p:cSldViewPr>
      <p:cViewPr varScale="1">
        <p:scale>
          <a:sx n="95" d="100"/>
          <a:sy n="95" d="100"/>
        </p:scale>
        <p:origin x="1051" y="7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pPr>
                <a:defRPr/>
              </a:pPr>
              <a:t>12/6/2024</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2952E2ED-3A02-491C-A9B8-DFEE216EB3A7}" type="slidenum">
              <a:rPr lang="en-US" altLang="en-US"/>
              <a:pPr>
                <a:defRPr/>
              </a:pPr>
              <a:t>‹#›</a:t>
            </a:fld>
            <a:endParaRPr lang="en-US" altLang="en-US"/>
          </a:p>
        </p:txBody>
      </p:sp>
    </p:spTree>
    <p:extLst>
      <p:ext uri="{BB962C8B-B14F-4D97-AF65-F5344CB8AC3E}">
        <p14:creationId xmlns:p14="http://schemas.microsoft.com/office/powerpoint/2010/main" val="18970421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12/6/2024</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p14="http://schemas.microsoft.com/office/powerpoint/2010/main" val="27302645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2</a:t>
            </a:fld>
            <a:endParaRPr lang="en-US" altLang="en-US"/>
          </a:p>
        </p:txBody>
      </p:sp>
    </p:spTree>
    <p:extLst>
      <p:ext uri="{BB962C8B-B14F-4D97-AF65-F5344CB8AC3E}">
        <p14:creationId xmlns:p14="http://schemas.microsoft.com/office/powerpoint/2010/main" val="64286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8</a:t>
            </a:fld>
            <a:endParaRPr lang="en-US" altLang="en-US"/>
          </a:p>
        </p:txBody>
      </p:sp>
    </p:spTree>
    <p:extLst>
      <p:ext uri="{BB962C8B-B14F-4D97-AF65-F5344CB8AC3E}">
        <p14:creationId xmlns:p14="http://schemas.microsoft.com/office/powerpoint/2010/main" val="2240762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10</a:t>
            </a:fld>
            <a:endParaRPr lang="en-US" altLang="en-US"/>
          </a:p>
        </p:txBody>
      </p:sp>
    </p:spTree>
    <p:extLst>
      <p:ext uri="{BB962C8B-B14F-4D97-AF65-F5344CB8AC3E}">
        <p14:creationId xmlns:p14="http://schemas.microsoft.com/office/powerpoint/2010/main" val="697507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12</a:t>
            </a:fld>
            <a:endParaRPr lang="en-US" altLang="en-US"/>
          </a:p>
        </p:txBody>
      </p:sp>
    </p:spTree>
    <p:extLst>
      <p:ext uri="{BB962C8B-B14F-4D97-AF65-F5344CB8AC3E}">
        <p14:creationId xmlns:p14="http://schemas.microsoft.com/office/powerpoint/2010/main" val="3548212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EDD62464-91D3-48B5-AF18-AC74D9BF9633}" type="datetime3">
              <a:rPr lang="en-US" smtClean="0"/>
              <a:t>6 December 2024</a:t>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pPr>
                <a:defRPr/>
              </a:pPr>
              <a:t>‹#›</a:t>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39A3B33-C0B7-41A2-B02D-6B795B806535}" type="datetime3">
              <a:rPr lang="en-US" smtClean="0"/>
              <a:t>6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11E726FA-2B63-4917-AB28-C983D9D4464F}" type="datetime3">
              <a:rPr lang="en-US" smtClean="0"/>
              <a:t>6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pPr>
                <a:defRPr/>
              </a:pPr>
              <a:t>‹#›</a:t>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B6A9C998-94AD-4592-8E0C-5C5705351BB2}" type="datetime3">
              <a:rPr lang="en-US" smtClean="0"/>
              <a:t>6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pPr>
                <a:defRPr/>
              </a:pPr>
              <a:t>‹#›</a:t>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pPr>
              <a:defRPr/>
            </a:pPr>
            <a:fld id="{E8339EB3-ACA5-47FD-8BD1-3F380C79EF14}" type="datetime3">
              <a:rPr lang="en-US" smtClean="0"/>
              <a:t>6 December 2024</a:t>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pPr>
                <a:defRPr/>
              </a:pPr>
              <a:t>‹#›</a:t>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EB3BC824-8250-46A4-97E9-1A69B2F2FB25}" type="datetime3">
              <a:rPr lang="en-US" smtClean="0"/>
              <a:t>6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pPr>
                <a:defRPr/>
              </a:pPr>
              <a:t>‹#›</a:t>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1D371F4A-15B0-4739-9C96-5151473761C3}" type="datetime3">
              <a:rPr lang="en-US" smtClean="0"/>
              <a:t>6 December 2024</a:t>
            </a:fld>
            <a:endParaRPr lang="en-US" dirty="0"/>
          </a:p>
        </p:txBody>
      </p:sp>
      <p:sp>
        <p:nvSpPr>
          <p:cNvPr id="8" name="Footer Placeholder 7"/>
          <p:cNvSpPr>
            <a:spLocks noGrp="1"/>
          </p:cNvSpPr>
          <p:nvPr>
            <p:ph type="ftr" sz="quarter" idx="11"/>
          </p:nvPr>
        </p:nvSpPr>
        <p:spPr/>
        <p:txBody>
          <a:bodyPr/>
          <a:lstStyle/>
          <a:p>
            <a:pPr>
              <a:defRPr/>
            </a:pPr>
            <a:r>
              <a:rPr lang="en-US"/>
              <a:t>EGB1201 – JAVA PROGRAMMING –PROJECT REVIEW 2 </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pPr>
                <a:defRPr/>
              </a:pPr>
              <a:t>‹#›</a:t>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66B05E16-91CD-4D24-9E72-745C6AD013E1}" type="datetime3">
              <a:rPr lang="en-US" smtClean="0"/>
              <a:t>6 December 2024</a:t>
            </a:fld>
            <a:endParaRPr lang="en-US" dirty="0"/>
          </a:p>
        </p:txBody>
      </p:sp>
      <p:sp>
        <p:nvSpPr>
          <p:cNvPr id="4" name="Footer Placeholder 3"/>
          <p:cNvSpPr>
            <a:spLocks noGrp="1"/>
          </p:cNvSpPr>
          <p:nvPr>
            <p:ph type="ftr" sz="quarter" idx="11"/>
          </p:nvPr>
        </p:nvSpPr>
        <p:spPr/>
        <p:txBody>
          <a:bodyPr/>
          <a:lstStyle/>
          <a:p>
            <a:pPr>
              <a:defRPr/>
            </a:pPr>
            <a:r>
              <a:rPr lang="en-US"/>
              <a:t>EGB1201 – JAVA PROGRAMMING –PROJECT REVIEW 2 </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pPr>
                <a:defRPr/>
              </a:pPr>
              <a:t>‹#›</a:t>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45D060A-EFD9-4B22-932C-C42B599DBAF2}" type="datetime3">
              <a:rPr lang="en-US" smtClean="0"/>
              <a:t>6 December 2024</a:t>
            </a:fld>
            <a:endParaRPr lang="en-US" dirty="0"/>
          </a:p>
        </p:txBody>
      </p:sp>
      <p:sp>
        <p:nvSpPr>
          <p:cNvPr id="3" name="Footer Placeholder 2"/>
          <p:cNvSpPr>
            <a:spLocks noGrp="1"/>
          </p:cNvSpPr>
          <p:nvPr>
            <p:ph type="ftr" sz="quarter" idx="11"/>
          </p:nvPr>
        </p:nvSpPr>
        <p:spPr/>
        <p:txBody>
          <a:bodyPr/>
          <a:lstStyle/>
          <a:p>
            <a:pPr>
              <a:defRPr/>
            </a:pPr>
            <a:r>
              <a:rPr lang="en-US"/>
              <a:t>EGB1201 – JAVA PROGRAMMING –PROJECT REVIEW 2 </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pPr>
                <a:defRPr/>
              </a:pPr>
              <a:t>‹#›</a:t>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60C5E58A-366D-42D7-BE35-2A21803AE55F}" type="datetime3">
              <a:rPr lang="en-US" smtClean="0"/>
              <a:t>6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99D38484-2184-434F-AC88-29FFE4A0AA9F}" type="datetime3">
              <a:rPr lang="en-US" smtClean="0"/>
              <a:t>6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F2B7BAF5-5BC0-49B1-9197-CD06326EE3BE}" type="datetime3">
              <a:rPr lang="en-US" smtClean="0"/>
              <a:t>6 December 2024</a:t>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t>EGB1201 – JAVA PROGRAMMING –PROJECT REVIEW 2 </a:t>
            </a:r>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pPr>
                <a:defRPr/>
              </a:pPr>
              <a:t>‹#›</a:t>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577"/>
            <a:ext cx="9144000" cy="1052513"/>
          </a:xfrm>
          <a:solidFill>
            <a:schemeClr val="bg2">
              <a:lumMod val="75000"/>
            </a:schemeClr>
          </a:solidFill>
          <a:ln>
            <a:solidFill>
              <a:schemeClr val="tx1"/>
            </a:solidFill>
          </a:ln>
        </p:spPr>
        <p:txBody>
          <a:bodyPr>
            <a:normAutofit/>
          </a:bodyPr>
          <a:lstStyle/>
          <a:p>
            <a:pPr algn="ctr">
              <a:defRPr/>
            </a:pPr>
            <a:r>
              <a:rPr lang="en-IN" sz="2800" b="1" dirty="0">
                <a:solidFill>
                  <a:schemeClr val="tx1"/>
                </a:solidFill>
                <a:latin typeface="Times New Roman" pitchFamily="18" charset="0"/>
                <a:cs typeface="Times New Roman" pitchFamily="18" charset="0"/>
              </a:rPr>
              <a:t>          CGB1201 – JAVA PROGRAMMING</a:t>
            </a:r>
            <a:br>
              <a:rPr lang="en-IN" sz="2800" b="1" dirty="0">
                <a:solidFill>
                  <a:schemeClr val="tx1"/>
                </a:solidFill>
                <a:latin typeface="Times New Roman" pitchFamily="18" charset="0"/>
                <a:cs typeface="Times New Roman" pitchFamily="18" charset="0"/>
              </a:rPr>
            </a:br>
            <a:endParaRPr lang="en-IN" sz="2800" b="1" dirty="0">
              <a:solidFill>
                <a:schemeClr val="tx1"/>
              </a:solidFill>
              <a:latin typeface="Times New Roman" pitchFamily="18" charset="0"/>
              <a:cs typeface="Times New Roman" pitchFamily="18" charset="0"/>
            </a:endParaRPr>
          </a:p>
        </p:txBody>
      </p:sp>
      <p:sp>
        <p:nvSpPr>
          <p:cNvPr id="7" name="Footer Placeholder 4"/>
          <p:cNvSpPr txBox="1">
            <a:spLocks/>
          </p:cNvSpPr>
          <p:nvPr/>
        </p:nvSpPr>
        <p:spPr>
          <a:xfrm>
            <a:off x="762000" y="1123950"/>
            <a:ext cx="7772400" cy="3733800"/>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latin typeface="Times New Roman" pitchFamily="18" charset="0"/>
              <a:cs typeface="Times New Roman" pitchFamily="18" charset="0"/>
            </a:endParaRPr>
          </a:p>
          <a:p>
            <a:pPr algn="ctr">
              <a:defRPr/>
            </a:pPr>
            <a:r>
              <a:rPr lang="en-US" sz="2500" b="1" dirty="0">
                <a:solidFill>
                  <a:schemeClr val="tx1"/>
                </a:solidFill>
                <a:latin typeface="Times New Roman" pitchFamily="18" charset="0"/>
                <a:cs typeface="Times New Roman" pitchFamily="18" charset="0"/>
              </a:rPr>
              <a:t>Department of Artificial Intelligence and Data Science</a:t>
            </a:r>
          </a:p>
          <a:p>
            <a:pPr algn="ctr">
              <a:defRPr/>
            </a:pPr>
            <a:r>
              <a:rPr lang="en-US" sz="2500" b="1" dirty="0">
                <a:solidFill>
                  <a:schemeClr val="tx1"/>
                </a:solidFill>
                <a:latin typeface="Times New Roman" pitchFamily="18" charset="0"/>
                <a:cs typeface="Times New Roman" pitchFamily="18" charset="0"/>
              </a:rPr>
              <a:t>Academic Year: 2024 – 2025 (Odd Semester)</a:t>
            </a:r>
          </a:p>
          <a:p>
            <a:pPr algn="ctr">
              <a:defRPr/>
            </a:pPr>
            <a:endParaRPr lang="en-US" sz="2500" b="1" dirty="0">
              <a:solidFill>
                <a:schemeClr val="tx1"/>
              </a:solidFill>
              <a:latin typeface="Times New Roman" pitchFamily="18" charset="0"/>
              <a:cs typeface="Times New Roman" pitchFamily="18" charset="0"/>
            </a:endParaRPr>
          </a:p>
          <a:p>
            <a:pPr>
              <a:defRPr/>
            </a:pPr>
            <a:r>
              <a:rPr lang="en-US" sz="2500" b="1" dirty="0">
                <a:solidFill>
                  <a:schemeClr val="tx1"/>
                </a:solidFill>
                <a:latin typeface="Times New Roman" pitchFamily="18" charset="0"/>
                <a:cs typeface="Times New Roman" pitchFamily="18" charset="0"/>
              </a:rPr>
              <a:t>Register Number	: 2303811724322040</a:t>
            </a:r>
          </a:p>
          <a:p>
            <a:pPr>
              <a:defRPr/>
            </a:pPr>
            <a:r>
              <a:rPr lang="en-US" sz="2500" b="1" dirty="0">
                <a:solidFill>
                  <a:schemeClr val="tx1"/>
                </a:solidFill>
                <a:latin typeface="Times New Roman" pitchFamily="18" charset="0"/>
                <a:cs typeface="Times New Roman" pitchFamily="18" charset="0"/>
              </a:rPr>
              <a:t>Name					: JANAKIRANI V</a:t>
            </a:r>
          </a:p>
          <a:p>
            <a:pPr>
              <a:defRPr/>
            </a:pPr>
            <a:r>
              <a:rPr lang="en-US" sz="2500" b="1" dirty="0">
                <a:solidFill>
                  <a:schemeClr val="tx1"/>
                </a:solidFill>
                <a:latin typeface="Times New Roman" pitchFamily="18" charset="0"/>
                <a:cs typeface="Times New Roman" pitchFamily="18" charset="0"/>
              </a:rPr>
              <a:t>Year					: II</a:t>
            </a:r>
          </a:p>
          <a:p>
            <a:pPr>
              <a:defRPr/>
            </a:pPr>
            <a:r>
              <a:rPr lang="en-US" sz="2500" b="1" dirty="0">
                <a:solidFill>
                  <a:schemeClr val="tx1"/>
                </a:solidFill>
                <a:latin typeface="Times New Roman" pitchFamily="18" charset="0"/>
                <a:cs typeface="Times New Roman" pitchFamily="18" charset="0"/>
              </a:rPr>
              <a:t>Semester				: III</a:t>
            </a:r>
          </a:p>
          <a:p>
            <a:pPr>
              <a:defRPr/>
            </a:pPr>
            <a:r>
              <a:rPr lang="en-US" sz="2500" b="1" dirty="0">
                <a:solidFill>
                  <a:schemeClr val="tx1"/>
                </a:solidFill>
                <a:latin typeface="Times New Roman" pitchFamily="18" charset="0"/>
                <a:cs typeface="Times New Roman" pitchFamily="18" charset="0"/>
              </a:rPr>
              <a:t>Section				: A</a:t>
            </a:r>
          </a:p>
          <a:p>
            <a:pPr>
              <a:defRPr/>
            </a:pPr>
            <a:r>
              <a:rPr lang="en-US" sz="2500" b="1" dirty="0">
                <a:solidFill>
                  <a:schemeClr val="tx1"/>
                </a:solidFill>
                <a:latin typeface="Times New Roman" pitchFamily="18" charset="0"/>
                <a:cs typeface="Times New Roman" pitchFamily="18" charset="0"/>
              </a:rPr>
              <a:t>Date					: 07/12/2024</a:t>
            </a:r>
          </a:p>
        </p:txBody>
      </p:sp>
      <p:sp>
        <p:nvSpPr>
          <p:cNvPr id="4" name="Slide Number Placeholder 3"/>
          <p:cNvSpPr>
            <a:spLocks noGrp="1"/>
          </p:cNvSpPr>
          <p:nvPr>
            <p:ph type="sldNum" sz="quarter" idx="12"/>
          </p:nvPr>
        </p:nvSpPr>
        <p:spPr/>
        <p:txBody>
          <a:bodyPr/>
          <a:lstStyle/>
          <a:p>
            <a:pPr>
              <a:defRPr/>
            </a:pPr>
            <a:fld id="{DB554FDC-F986-4516-81A3-5CBC9634E9C1}" type="slidenum">
              <a:rPr lang="en-US" altLang="en-US" smtClean="0"/>
              <a:pPr>
                <a:defRPr/>
              </a:pPr>
              <a:t>1</a:t>
            </a:fld>
            <a:endParaRPr lang="en-US" altLang="en-US"/>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pic>
        <p:nvPicPr>
          <p:cNvPr id="8" name="Picture 7"/>
          <p:cNvPicPr/>
          <p:nvPr/>
        </p:nvPicPr>
        <p:blipFill>
          <a:blip r:embed="rId2"/>
          <a:stretch>
            <a:fillRect/>
          </a:stretch>
        </p:blipFill>
        <p:spPr>
          <a:xfrm>
            <a:off x="1" y="46798"/>
            <a:ext cx="1905000" cy="597376"/>
          </a:xfrm>
          <a:prstGeom prst="rect">
            <a:avLst/>
          </a:prstGeom>
          <a:noFill/>
          <a:ln w="9525">
            <a:noFill/>
          </a:ln>
        </p:spPr>
      </p:pic>
      <p:pic>
        <p:nvPicPr>
          <p:cNvPr id="9" name="Picture 8"/>
          <p:cNvPicPr/>
          <p:nvPr/>
        </p:nvPicPr>
        <p:blipFill>
          <a:blip r:embed="rId3"/>
          <a:stretch>
            <a:fillRect/>
          </a:stretch>
        </p:blipFill>
        <p:spPr>
          <a:xfrm>
            <a:off x="8475663" y="157957"/>
            <a:ext cx="428625" cy="36830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C8C13-E9F9-67DE-6F55-21D23E0471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B44D70-30CC-834F-3D43-C9DE33B02D7F}"/>
              </a:ext>
            </a:extLst>
          </p:cNvPr>
          <p:cNvSpPr>
            <a:spLocks noGrp="1"/>
          </p:cNvSpPr>
          <p:nvPr>
            <p:ph type="title"/>
          </p:nvPr>
        </p:nvSpPr>
        <p:spPr>
          <a:xfrm>
            <a:off x="457200" y="91723"/>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Source Code</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0EED5BD4-E332-3D26-0985-FBB4B76087AC}"/>
              </a:ext>
            </a:extLst>
          </p:cNvPr>
          <p:cNvSpPr>
            <a:spLocks noGrp="1"/>
          </p:cNvSpPr>
          <p:nvPr>
            <p:ph type="sldNum" sz="quarter" idx="12"/>
          </p:nvPr>
        </p:nvSpPr>
        <p:spPr/>
        <p:txBody>
          <a:bodyPr/>
          <a:lstStyle/>
          <a:p>
            <a:pPr>
              <a:defRPr/>
            </a:pPr>
            <a:fld id="{0E14ABD8-B1EB-4C07-9937-C8C4E38BDF00}" type="slidenum">
              <a:rPr lang="en-US" altLang="en-US" smtClean="0"/>
              <a:pPr>
                <a:defRPr/>
              </a:pPr>
              <a:t>10</a:t>
            </a:fld>
            <a:endParaRPr lang="en-US" altLang="en-US"/>
          </a:p>
        </p:txBody>
      </p:sp>
      <p:sp>
        <p:nvSpPr>
          <p:cNvPr id="5" name="Content Placeholder 4">
            <a:extLst>
              <a:ext uri="{FF2B5EF4-FFF2-40B4-BE49-F238E27FC236}">
                <a16:creationId xmlns:a16="http://schemas.microsoft.com/office/drawing/2014/main" id="{D821157D-0367-FC29-DAE3-F7338A5D5291}"/>
              </a:ext>
            </a:extLst>
          </p:cNvPr>
          <p:cNvSpPr>
            <a:spLocks noGrp="1"/>
          </p:cNvSpPr>
          <p:nvPr>
            <p:ph sz="quarter" idx="1"/>
          </p:nvPr>
        </p:nvSpPr>
        <p:spPr>
          <a:xfrm>
            <a:off x="457200" y="914399"/>
            <a:ext cx="8229600" cy="3852863"/>
          </a:xfrm>
        </p:spPr>
        <p:txBody>
          <a:bodyPr numCol="3">
            <a:noAutofit/>
          </a:bodyPr>
          <a:lstStyle/>
          <a:p>
            <a:pPr marL="0" indent="0">
              <a:buNone/>
            </a:pPr>
            <a:r>
              <a:rPr lang="en-IN" sz="1400" dirty="0">
                <a:latin typeface="Times New Roman" panose="02020603050405020304" pitchFamily="18" charset="0"/>
                <a:cs typeface="Times New Roman" panose="02020603050405020304" pitchFamily="18" charset="0"/>
              </a:rPr>
              <a:t>import </a:t>
            </a:r>
            <a:r>
              <a:rPr lang="en-IN" sz="1400" dirty="0" err="1">
                <a:latin typeface="Times New Roman" panose="02020603050405020304" pitchFamily="18" charset="0"/>
                <a:cs typeface="Times New Roman" panose="02020603050405020304" pitchFamily="18" charset="0"/>
              </a:rPr>
              <a:t>javax.swing</a:t>
            </a: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import </a:t>
            </a:r>
            <a:r>
              <a:rPr lang="en-IN" sz="1400" dirty="0" err="1">
                <a:latin typeface="Times New Roman" panose="02020603050405020304" pitchFamily="18" charset="0"/>
                <a:cs typeface="Times New Roman" panose="02020603050405020304" pitchFamily="18" charset="0"/>
              </a:rPr>
              <a:t>java.awt</a:t>
            </a: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import </a:t>
            </a:r>
            <a:r>
              <a:rPr lang="en-IN" sz="1400" dirty="0" err="1">
                <a:latin typeface="Times New Roman" panose="02020603050405020304" pitchFamily="18" charset="0"/>
                <a:cs typeface="Times New Roman" panose="02020603050405020304" pitchFamily="18" charset="0"/>
              </a:rPr>
              <a:t>java.awt.event.ActionEvent</a:t>
            </a: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import </a:t>
            </a:r>
            <a:r>
              <a:rPr lang="en-IN" sz="1400" dirty="0" err="1">
                <a:latin typeface="Times New Roman" panose="02020603050405020304" pitchFamily="18" charset="0"/>
                <a:cs typeface="Times New Roman" panose="02020603050405020304" pitchFamily="18" charset="0"/>
              </a:rPr>
              <a:t>java.awt.event.ActionListener</a:t>
            </a: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import </a:t>
            </a:r>
            <a:r>
              <a:rPr lang="en-IN" sz="1400" dirty="0" err="1">
                <a:latin typeface="Times New Roman" panose="02020603050405020304" pitchFamily="18" charset="0"/>
                <a:cs typeface="Times New Roman" panose="02020603050405020304" pitchFamily="18" charset="0"/>
              </a:rPr>
              <a:t>java.util.HashMap</a:t>
            </a: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class Product { </a:t>
            </a:r>
          </a:p>
          <a:p>
            <a:pPr marL="0" indent="0">
              <a:buNone/>
            </a:pPr>
            <a:r>
              <a:rPr lang="en-IN" sz="1400" dirty="0">
                <a:latin typeface="Times New Roman" panose="02020603050405020304" pitchFamily="18" charset="0"/>
                <a:cs typeface="Times New Roman" panose="02020603050405020304" pitchFamily="18" charset="0"/>
              </a:rPr>
              <a:t>String name; </a:t>
            </a:r>
          </a:p>
          <a:p>
            <a:pPr marL="0" indent="0">
              <a:buNone/>
            </a:pPr>
            <a:r>
              <a:rPr lang="en-IN" sz="1400" dirty="0">
                <a:latin typeface="Times New Roman" panose="02020603050405020304" pitchFamily="18" charset="0"/>
                <a:cs typeface="Times New Roman" panose="02020603050405020304" pitchFamily="18" charset="0"/>
              </a:rPr>
              <a:t>int stock; </a:t>
            </a:r>
          </a:p>
          <a:p>
            <a:pPr marL="0" indent="0">
              <a:buNone/>
            </a:pPr>
            <a:r>
              <a:rPr lang="en-IN" sz="1400" dirty="0">
                <a:latin typeface="Times New Roman" panose="02020603050405020304" pitchFamily="18" charset="0"/>
                <a:cs typeface="Times New Roman" panose="02020603050405020304" pitchFamily="18" charset="0"/>
              </a:rPr>
              <a:t>double price; </a:t>
            </a:r>
          </a:p>
          <a:p>
            <a:pPr marL="0" indent="0">
              <a:buNone/>
            </a:pPr>
            <a:r>
              <a:rPr lang="en-IN" sz="1400" dirty="0">
                <a:latin typeface="Times New Roman" panose="02020603050405020304" pitchFamily="18" charset="0"/>
                <a:cs typeface="Times New Roman" panose="02020603050405020304" pitchFamily="18" charset="0"/>
              </a:rPr>
              <a:t>Product(String name, int stock, double price) { </a:t>
            </a:r>
          </a:p>
          <a:p>
            <a:pPr marL="0" indent="0">
              <a:buNone/>
            </a:pPr>
            <a:r>
              <a:rPr lang="en-IN" sz="1400" dirty="0">
                <a:latin typeface="Times New Roman" panose="02020603050405020304" pitchFamily="18" charset="0"/>
                <a:cs typeface="Times New Roman" panose="02020603050405020304" pitchFamily="18" charset="0"/>
              </a:rPr>
              <a:t>this.name = name; </a:t>
            </a:r>
          </a:p>
          <a:p>
            <a:pPr marL="0" indent="0">
              <a:buNone/>
            </a:pPr>
            <a:r>
              <a:rPr lang="en-IN" sz="1400" dirty="0" err="1">
                <a:latin typeface="Times New Roman" panose="02020603050405020304" pitchFamily="18" charset="0"/>
                <a:cs typeface="Times New Roman" panose="02020603050405020304" pitchFamily="18" charset="0"/>
              </a:rPr>
              <a:t>this.stock</a:t>
            </a:r>
            <a:r>
              <a:rPr lang="en-IN" sz="1400" dirty="0">
                <a:latin typeface="Times New Roman" panose="02020603050405020304" pitchFamily="18" charset="0"/>
                <a:cs typeface="Times New Roman" panose="02020603050405020304" pitchFamily="18" charset="0"/>
              </a:rPr>
              <a:t> = stock; </a:t>
            </a:r>
          </a:p>
          <a:p>
            <a:pPr marL="0" indent="0">
              <a:buNone/>
            </a:pPr>
            <a:r>
              <a:rPr lang="en-IN" sz="1400" dirty="0">
                <a:latin typeface="Times New Roman" panose="02020603050405020304" pitchFamily="18" charset="0"/>
                <a:cs typeface="Times New Roman" panose="02020603050405020304" pitchFamily="18" charset="0"/>
              </a:rPr>
              <a:t>this.price = price; </a:t>
            </a:r>
          </a:p>
          <a:p>
            <a:pPr marL="0" indent="0">
              <a:buNone/>
            </a:pPr>
            <a:r>
              <a:rPr lang="en-IN"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t>
            </a:r>
          </a:p>
          <a:p>
            <a:pPr marL="0" indent="0">
              <a:buNone/>
            </a:pPr>
            <a:r>
              <a:rPr lang="en-IN" sz="1400" dirty="0">
                <a:latin typeface="Times New Roman" panose="02020603050405020304" pitchFamily="18" charset="0"/>
                <a:cs typeface="Times New Roman" panose="02020603050405020304" pitchFamily="18" charset="0"/>
              </a:rPr>
              <a:t>public class </a:t>
            </a:r>
            <a:r>
              <a:rPr lang="en-IN" sz="1400" dirty="0" err="1">
                <a:latin typeface="Times New Roman" panose="02020603050405020304" pitchFamily="18" charset="0"/>
                <a:cs typeface="Times New Roman" panose="02020603050405020304" pitchFamily="18" charset="0"/>
              </a:rPr>
              <a:t>SupermarketBillingSystemGUI</a:t>
            </a:r>
            <a:r>
              <a:rPr lang="en-IN" sz="1400" dirty="0">
                <a:latin typeface="Times New Roman" panose="02020603050405020304" pitchFamily="18" charset="0"/>
                <a:cs typeface="Times New Roman" panose="02020603050405020304" pitchFamily="18" charset="0"/>
              </a:rPr>
              <a:t> extends </a:t>
            </a:r>
            <a:r>
              <a:rPr lang="en-IN" sz="1400" dirty="0" err="1">
                <a:latin typeface="Times New Roman" panose="02020603050405020304" pitchFamily="18" charset="0"/>
                <a:cs typeface="Times New Roman" panose="02020603050405020304" pitchFamily="18" charset="0"/>
              </a:rPr>
              <a:t>JFrame</a:t>
            </a:r>
            <a:r>
              <a:rPr lang="en-IN" sz="1400" dirty="0">
                <a:latin typeface="Times New Roman" panose="02020603050405020304" pitchFamily="18" charset="0"/>
                <a:cs typeface="Times New Roman" panose="02020603050405020304" pitchFamily="18" charset="0"/>
              </a:rPr>
              <a:t> { </a:t>
            </a:r>
          </a:p>
          <a:p>
            <a:pPr marL="0" indent="0">
              <a:buNone/>
            </a:pPr>
            <a:r>
              <a:rPr lang="en-IN" sz="1400" dirty="0">
                <a:latin typeface="Times New Roman" panose="02020603050405020304" pitchFamily="18" charset="0"/>
                <a:cs typeface="Times New Roman" panose="02020603050405020304" pitchFamily="18" charset="0"/>
              </a:rPr>
              <a:t>static HashMap&lt;</a:t>
            </a:r>
            <a:r>
              <a:rPr lang="en-IN" sz="1400" dirty="0" err="1">
                <a:latin typeface="Times New Roman" panose="02020603050405020304" pitchFamily="18" charset="0"/>
                <a:cs typeface="Times New Roman" panose="02020603050405020304" pitchFamily="18" charset="0"/>
              </a:rPr>
              <a:t>String,Product</a:t>
            </a:r>
            <a:r>
              <a:rPr lang="en-IN" sz="1400" dirty="0">
                <a:latin typeface="Times New Roman" panose="02020603050405020304" pitchFamily="18" charset="0"/>
                <a:cs typeface="Times New Roman" panose="02020603050405020304" pitchFamily="18" charset="0"/>
              </a:rPr>
              <a:t>&gt; inventory = new   HashMap&lt;&gt;();</a:t>
            </a:r>
          </a:p>
          <a:p>
            <a:pPr marL="0" indent="0">
              <a:buNone/>
            </a:pPr>
            <a:r>
              <a:rPr lang="en-IN" sz="1400" dirty="0">
                <a:latin typeface="Times New Roman" panose="02020603050405020304" pitchFamily="18" charset="0"/>
                <a:cs typeface="Times New Roman" panose="02020603050405020304" pitchFamily="18" charset="0"/>
              </a:rPr>
              <a:t>private </a:t>
            </a:r>
            <a:r>
              <a:rPr lang="en-IN" sz="1400" dirty="0" err="1">
                <a:latin typeface="Times New Roman" panose="02020603050405020304" pitchFamily="18" charset="0"/>
                <a:cs typeface="Times New Roman" panose="02020603050405020304" pitchFamily="18" charset="0"/>
              </a:rPr>
              <a:t>JTextArea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inventoryArea</a:t>
            </a: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private </a:t>
            </a:r>
            <a:r>
              <a:rPr lang="en-IN" sz="1400" dirty="0" err="1">
                <a:latin typeface="Times New Roman" panose="02020603050405020304" pitchFamily="18" charset="0"/>
                <a:cs typeface="Times New Roman" panose="02020603050405020304" pitchFamily="18" charset="0"/>
              </a:rPr>
              <a:t>JTextField</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productField</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quantityField</a:t>
            </a:r>
            <a:r>
              <a:rPr lang="en-IN" sz="1400" dirty="0">
                <a:latin typeface="Times New Roman" panose="02020603050405020304" pitchFamily="18" charset="0"/>
                <a:cs typeface="Times New Roman" panose="02020603050405020304" pitchFamily="18" charset="0"/>
              </a:rPr>
              <a:t>;</a:t>
            </a:r>
          </a:p>
          <a:p>
            <a:pPr marL="0" indent="0">
              <a:buNone/>
            </a:pPr>
            <a:r>
              <a:rPr lang="en-IN" sz="1400" dirty="0">
                <a:latin typeface="Times New Roman" panose="02020603050405020304" pitchFamily="18" charset="0"/>
                <a:cs typeface="Times New Roman" panose="02020603050405020304" pitchFamily="18" charset="0"/>
              </a:rPr>
              <a:t>private </a:t>
            </a:r>
            <a:r>
              <a:rPr lang="en-IN" sz="1400" dirty="0" err="1">
                <a:latin typeface="Times New Roman" panose="02020603050405020304" pitchFamily="18" charset="0"/>
                <a:cs typeface="Times New Roman" panose="02020603050405020304" pitchFamily="18" charset="0"/>
              </a:rPr>
              <a:t>JTextArea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receiptArea</a:t>
            </a:r>
            <a:r>
              <a:rPr lang="en-IN" sz="1400" dirty="0">
                <a:latin typeface="Times New Roman" panose="02020603050405020304" pitchFamily="18" charset="0"/>
                <a:cs typeface="Times New Roman" panose="02020603050405020304" pitchFamily="18" charset="0"/>
              </a:rPr>
              <a:t>;</a:t>
            </a:r>
          </a:p>
          <a:p>
            <a:pPr marL="0" indent="0">
              <a:buNone/>
            </a:pPr>
            <a:r>
              <a:rPr lang="en-IN" sz="1400" dirty="0">
                <a:latin typeface="Times New Roman" panose="02020603050405020304" pitchFamily="18" charset="0"/>
                <a:cs typeface="Times New Roman" panose="02020603050405020304" pitchFamily="18" charset="0"/>
              </a:rPr>
              <a:t>public </a:t>
            </a:r>
            <a:r>
              <a:rPr lang="en-IN" sz="1400" dirty="0" err="1">
                <a:latin typeface="Times New Roman" panose="02020603050405020304" pitchFamily="18" charset="0"/>
                <a:cs typeface="Times New Roman" panose="02020603050405020304" pitchFamily="18" charset="0"/>
              </a:rPr>
              <a:t>SupermarketBillingSystemGUI</a:t>
            </a:r>
            <a:r>
              <a:rPr lang="en-IN" sz="1400" dirty="0">
                <a:latin typeface="Times New Roman" panose="02020603050405020304" pitchFamily="18" charset="0"/>
                <a:cs typeface="Times New Roman" panose="02020603050405020304" pitchFamily="18" charset="0"/>
              </a:rPr>
              <a:t>() { </a:t>
            </a:r>
          </a:p>
          <a:p>
            <a:pPr marL="0" indent="0">
              <a:buNone/>
            </a:pPr>
            <a:r>
              <a:rPr lang="en-IN" sz="1400" dirty="0" err="1">
                <a:latin typeface="Times New Roman" panose="02020603050405020304" pitchFamily="18" charset="0"/>
                <a:cs typeface="Times New Roman" panose="02020603050405020304" pitchFamily="18" charset="0"/>
              </a:rPr>
              <a:t>setTitle</a:t>
            </a:r>
            <a:r>
              <a:rPr lang="en-IN" sz="1400" dirty="0">
                <a:latin typeface="Times New Roman" panose="02020603050405020304" pitchFamily="18" charset="0"/>
                <a:cs typeface="Times New Roman" panose="02020603050405020304" pitchFamily="18" charset="0"/>
              </a:rPr>
              <a:t>("Supermarket Billing System"); </a:t>
            </a:r>
          </a:p>
          <a:p>
            <a:pPr marL="0" indent="0">
              <a:buNone/>
            </a:pPr>
            <a:r>
              <a:rPr lang="en-IN" sz="1400" dirty="0" err="1">
                <a:latin typeface="Times New Roman" panose="02020603050405020304" pitchFamily="18" charset="0"/>
                <a:cs typeface="Times New Roman" panose="02020603050405020304" pitchFamily="18" charset="0"/>
              </a:rPr>
              <a:t>setSize</a:t>
            </a:r>
            <a:r>
              <a:rPr lang="en-IN" sz="1400" dirty="0">
                <a:latin typeface="Times New Roman" panose="02020603050405020304" pitchFamily="18" charset="0"/>
                <a:cs typeface="Times New Roman" panose="02020603050405020304" pitchFamily="18" charset="0"/>
              </a:rPr>
              <a:t>(600, 500);</a:t>
            </a:r>
          </a:p>
          <a:p>
            <a:pPr marL="0" indent="0">
              <a:buNone/>
            </a:pPr>
            <a:r>
              <a:rPr lang="en-IN" sz="1400" dirty="0" err="1">
                <a:latin typeface="Times New Roman" panose="02020603050405020304" pitchFamily="18" charset="0"/>
                <a:cs typeface="Times New Roman" panose="02020603050405020304" pitchFamily="18" charset="0"/>
              </a:rPr>
              <a:t>setDefaultCloseOperation</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JFrame.EXIT_ON_CLOSE</a:t>
            </a:r>
            <a:r>
              <a:rPr lang="en-IN" sz="1400" dirty="0">
                <a:latin typeface="Times New Roman" panose="02020603050405020304" pitchFamily="18" charset="0"/>
                <a:cs typeface="Times New Roman" panose="02020603050405020304" pitchFamily="18" charset="0"/>
              </a:rPr>
              <a:t>); </a:t>
            </a:r>
          </a:p>
          <a:p>
            <a:pPr marL="0" indent="0">
              <a:buNone/>
            </a:pPr>
            <a:r>
              <a:rPr lang="en-IN" sz="1400" dirty="0" err="1">
                <a:latin typeface="Times New Roman" panose="02020603050405020304" pitchFamily="18" charset="0"/>
                <a:cs typeface="Times New Roman" panose="02020603050405020304" pitchFamily="18" charset="0"/>
              </a:rPr>
              <a:t>setLocationRelativeTo</a:t>
            </a:r>
            <a:r>
              <a:rPr lang="en-IN" sz="1400" dirty="0">
                <a:latin typeface="Times New Roman" panose="02020603050405020304" pitchFamily="18" charset="0"/>
                <a:cs typeface="Times New Roman" panose="02020603050405020304" pitchFamily="18" charset="0"/>
              </a:rPr>
              <a:t>(null); </a:t>
            </a:r>
          </a:p>
          <a:p>
            <a:pPr marL="0" indent="0">
              <a:buNone/>
            </a:pPr>
            <a:r>
              <a:rPr lang="en-IN" sz="1400" dirty="0" err="1">
                <a:latin typeface="Times New Roman" panose="02020603050405020304" pitchFamily="18" charset="0"/>
                <a:cs typeface="Times New Roman" panose="02020603050405020304" pitchFamily="18" charset="0"/>
              </a:rPr>
              <a:t>initializeInventory</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createUI</a:t>
            </a: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private void </a:t>
            </a:r>
            <a:r>
              <a:rPr lang="en-US" sz="1400" dirty="0" err="1">
                <a:latin typeface="Times New Roman" panose="02020603050405020304" pitchFamily="18" charset="0"/>
                <a:cs typeface="Times New Roman" panose="02020603050405020304" pitchFamily="18" charset="0"/>
              </a:rPr>
              <a:t>createUI</a:t>
            </a:r>
            <a:r>
              <a:rPr lang="en-US" sz="1400" dirty="0">
                <a:latin typeface="Times New Roman" panose="02020603050405020304" pitchFamily="18" charset="0"/>
                <a:cs typeface="Times New Roman" panose="02020603050405020304" pitchFamily="18" charset="0"/>
              </a:rPr>
              <a:t>() { </a:t>
            </a:r>
          </a:p>
          <a:p>
            <a:pPr marL="0" indent="0">
              <a:buNone/>
            </a:pPr>
            <a:r>
              <a:rPr lang="en-US" sz="1400" dirty="0">
                <a:latin typeface="Times New Roman" panose="02020603050405020304" pitchFamily="18" charset="0"/>
                <a:cs typeface="Times New Roman" panose="02020603050405020304" pitchFamily="18" charset="0"/>
              </a:rPr>
              <a:t>// Layout </a:t>
            </a:r>
          </a:p>
          <a:p>
            <a:pPr marL="0" indent="0">
              <a:buNone/>
            </a:pPr>
            <a:r>
              <a:rPr lang="en-US" sz="1400" dirty="0" err="1">
                <a:latin typeface="Times New Roman" panose="02020603050405020304" pitchFamily="18" charset="0"/>
                <a:cs typeface="Times New Roman" panose="02020603050405020304" pitchFamily="18" charset="0"/>
              </a:rPr>
              <a:t>setLayout</a:t>
            </a:r>
            <a:r>
              <a:rPr lang="en-US" sz="1400" dirty="0">
                <a:latin typeface="Times New Roman" panose="02020603050405020304" pitchFamily="18" charset="0"/>
                <a:cs typeface="Times New Roman" panose="02020603050405020304" pitchFamily="18" charset="0"/>
              </a:rPr>
              <a:t>(new </a:t>
            </a:r>
            <a:r>
              <a:rPr lang="en-US" sz="1400" dirty="0" err="1">
                <a:latin typeface="Times New Roman" panose="02020603050405020304" pitchFamily="18" charset="0"/>
                <a:cs typeface="Times New Roman" panose="02020603050405020304" pitchFamily="18" charset="0"/>
              </a:rPr>
              <a:t>BorderLayout</a:t>
            </a:r>
            <a:r>
              <a:rPr lang="en-US" sz="14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6" name="Footer Placeholder 4">
            <a:extLst>
              <a:ext uri="{FF2B5EF4-FFF2-40B4-BE49-F238E27FC236}">
                <a16:creationId xmlns:a16="http://schemas.microsoft.com/office/drawing/2014/main" id="{A830FDD6-53E5-DF35-5A66-D340C44DAFB4}"/>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pic>
        <p:nvPicPr>
          <p:cNvPr id="7" name="Picture 6">
            <a:extLst>
              <a:ext uri="{FF2B5EF4-FFF2-40B4-BE49-F238E27FC236}">
                <a16:creationId xmlns:a16="http://schemas.microsoft.com/office/drawing/2014/main" id="{65B9D620-C3B2-65D0-9113-2239708AA0A4}"/>
              </a:ext>
            </a:extLst>
          </p:cNvPr>
          <p:cNvPicPr/>
          <p:nvPr/>
        </p:nvPicPr>
        <p:blipFill>
          <a:blip r:embed="rId3"/>
          <a:stretch>
            <a:fillRect/>
          </a:stretch>
        </p:blipFill>
        <p:spPr>
          <a:xfrm>
            <a:off x="1" y="24220"/>
            <a:ext cx="1905000" cy="597376"/>
          </a:xfrm>
          <a:prstGeom prst="rect">
            <a:avLst/>
          </a:prstGeom>
          <a:noFill/>
          <a:ln w="9525">
            <a:noFill/>
          </a:ln>
        </p:spPr>
      </p:pic>
      <p:pic>
        <p:nvPicPr>
          <p:cNvPr id="8" name="Picture 7">
            <a:extLst>
              <a:ext uri="{FF2B5EF4-FFF2-40B4-BE49-F238E27FC236}">
                <a16:creationId xmlns:a16="http://schemas.microsoft.com/office/drawing/2014/main" id="{B7A499AD-B6AA-BFB0-4B98-1AF3AE40A081}"/>
              </a:ext>
            </a:extLst>
          </p:cNvPr>
          <p:cNvPicPr/>
          <p:nvPr/>
        </p:nvPicPr>
        <p:blipFill>
          <a:blip r:embed="rId4"/>
          <a:stretch>
            <a:fillRect/>
          </a:stretch>
        </p:blipFill>
        <p:spPr>
          <a:xfrm>
            <a:off x="8475663" y="157957"/>
            <a:ext cx="428625" cy="368300"/>
          </a:xfrm>
          <a:prstGeom prst="rect">
            <a:avLst/>
          </a:prstGeom>
          <a:noFill/>
          <a:ln w="9525">
            <a:noFill/>
          </a:ln>
        </p:spPr>
      </p:pic>
    </p:spTree>
    <p:extLst>
      <p:ext uri="{BB962C8B-B14F-4D97-AF65-F5344CB8AC3E}">
        <p14:creationId xmlns:p14="http://schemas.microsoft.com/office/powerpoint/2010/main" val="2021061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1A5A7F-ED45-CDF1-D016-1CFBF048A0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29A059-B922-25C8-6C70-CC70207E18D1}"/>
              </a:ext>
            </a:extLst>
          </p:cNvPr>
          <p:cNvSpPr>
            <a:spLocks noGrp="1"/>
          </p:cNvSpPr>
          <p:nvPr>
            <p:ph type="title"/>
          </p:nvPr>
        </p:nvSpPr>
        <p:spPr>
          <a:xfrm>
            <a:off x="457200" y="91723"/>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Source Code</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578076F-E305-60AD-63A8-825FD355CB60}"/>
              </a:ext>
            </a:extLst>
          </p:cNvPr>
          <p:cNvSpPr>
            <a:spLocks noGrp="1"/>
          </p:cNvSpPr>
          <p:nvPr>
            <p:ph type="sldNum" sz="quarter" idx="12"/>
          </p:nvPr>
        </p:nvSpPr>
        <p:spPr/>
        <p:txBody>
          <a:bodyPr/>
          <a:lstStyle/>
          <a:p>
            <a:pPr>
              <a:defRPr/>
            </a:pPr>
            <a:fld id="{0E14ABD8-B1EB-4C07-9937-C8C4E38BDF00}" type="slidenum">
              <a:rPr lang="en-US" altLang="en-US" smtClean="0"/>
              <a:pPr>
                <a:defRPr/>
              </a:pPr>
              <a:t>11</a:t>
            </a:fld>
            <a:endParaRPr lang="en-US" altLang="en-US"/>
          </a:p>
        </p:txBody>
      </p:sp>
      <p:sp>
        <p:nvSpPr>
          <p:cNvPr id="5" name="Content Placeholder 4">
            <a:extLst>
              <a:ext uri="{FF2B5EF4-FFF2-40B4-BE49-F238E27FC236}">
                <a16:creationId xmlns:a16="http://schemas.microsoft.com/office/drawing/2014/main" id="{B16F5EEF-BF50-8688-F564-0669CF339CFA}"/>
              </a:ext>
            </a:extLst>
          </p:cNvPr>
          <p:cNvSpPr>
            <a:spLocks noGrp="1"/>
          </p:cNvSpPr>
          <p:nvPr>
            <p:ph sz="quarter" idx="1"/>
          </p:nvPr>
        </p:nvSpPr>
        <p:spPr>
          <a:xfrm>
            <a:off x="228600" y="914400"/>
            <a:ext cx="8763000" cy="3703320"/>
          </a:xfrm>
        </p:spPr>
        <p:txBody>
          <a:bodyPr numCol="3">
            <a:noAutofit/>
          </a:bodyPr>
          <a:lstStyle/>
          <a:p>
            <a:pPr marL="0" indent="0">
              <a:buNone/>
            </a:pPr>
            <a:r>
              <a:rPr lang="en-IN" sz="1400" dirty="0">
                <a:latin typeface="Times New Roman" panose="02020603050405020304" pitchFamily="18" charset="0"/>
                <a:cs typeface="Times New Roman" panose="02020603050405020304" pitchFamily="18" charset="0"/>
              </a:rPr>
              <a:t>// Top Panel for Title </a:t>
            </a:r>
          </a:p>
          <a:p>
            <a:pPr marL="0" indent="0">
              <a:buNone/>
            </a:pPr>
            <a:r>
              <a:rPr lang="en-IN" sz="1400" dirty="0" err="1">
                <a:latin typeface="Times New Roman" panose="02020603050405020304" pitchFamily="18" charset="0"/>
                <a:cs typeface="Times New Roman" panose="02020603050405020304" pitchFamily="18" charset="0"/>
              </a:rPr>
              <a:t>JLabel</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titleLabel</a:t>
            </a:r>
            <a:r>
              <a:rPr lang="en-IN" sz="1400" dirty="0">
                <a:latin typeface="Times New Roman" panose="02020603050405020304" pitchFamily="18" charset="0"/>
                <a:cs typeface="Times New Roman" panose="02020603050405020304" pitchFamily="18" charset="0"/>
              </a:rPr>
              <a:t> = new </a:t>
            </a:r>
            <a:r>
              <a:rPr lang="en-IN" sz="1400" dirty="0" err="1">
                <a:latin typeface="Times New Roman" panose="02020603050405020304" pitchFamily="18" charset="0"/>
                <a:cs typeface="Times New Roman" panose="02020603050405020304" pitchFamily="18" charset="0"/>
              </a:rPr>
              <a:t>JLabel</a:t>
            </a:r>
            <a:r>
              <a:rPr lang="en-IN" sz="1400" dirty="0">
                <a:latin typeface="Times New Roman" panose="02020603050405020304" pitchFamily="18" charset="0"/>
                <a:cs typeface="Times New Roman" panose="02020603050405020304" pitchFamily="18" charset="0"/>
              </a:rPr>
              <a:t>("Supermarket Billing System“,</a:t>
            </a:r>
            <a:r>
              <a:rPr lang="en-IN" sz="1400" dirty="0" err="1">
                <a:latin typeface="Times New Roman" panose="02020603050405020304" pitchFamily="18" charset="0"/>
                <a:cs typeface="Times New Roman" panose="02020603050405020304" pitchFamily="18" charset="0"/>
              </a:rPr>
              <a:t>JLabel.CENTER</a:t>
            </a:r>
            <a:r>
              <a:rPr lang="en-IN" sz="1400" dirty="0">
                <a:latin typeface="Times New Roman" panose="02020603050405020304" pitchFamily="18" charset="0"/>
                <a:cs typeface="Times New Roman" panose="02020603050405020304" pitchFamily="18" charset="0"/>
              </a:rPr>
              <a:t>); </a:t>
            </a:r>
          </a:p>
          <a:p>
            <a:pPr marL="0" indent="0">
              <a:buNone/>
            </a:pPr>
            <a:r>
              <a:rPr lang="en-IN" sz="1400" dirty="0" err="1">
                <a:latin typeface="Times New Roman" panose="02020603050405020304" pitchFamily="18" charset="0"/>
                <a:cs typeface="Times New Roman" panose="02020603050405020304" pitchFamily="18" charset="0"/>
              </a:rPr>
              <a:t>titleLabel.setFont</a:t>
            </a:r>
            <a:r>
              <a:rPr lang="en-IN" sz="1400" dirty="0">
                <a:latin typeface="Times New Roman" panose="02020603050405020304" pitchFamily="18" charset="0"/>
                <a:cs typeface="Times New Roman" panose="02020603050405020304" pitchFamily="18" charset="0"/>
              </a:rPr>
              <a:t>(new Font("Arial", </a:t>
            </a:r>
            <a:r>
              <a:rPr lang="en-IN" sz="1400" dirty="0" err="1">
                <a:latin typeface="Times New Roman" panose="02020603050405020304" pitchFamily="18" charset="0"/>
                <a:cs typeface="Times New Roman" panose="02020603050405020304" pitchFamily="18" charset="0"/>
              </a:rPr>
              <a:t>Font.BOLD</a:t>
            </a:r>
            <a:r>
              <a:rPr lang="en-IN" sz="1400" dirty="0">
                <a:latin typeface="Times New Roman" panose="02020603050405020304" pitchFamily="18" charset="0"/>
                <a:cs typeface="Times New Roman" panose="02020603050405020304" pitchFamily="18" charset="0"/>
              </a:rPr>
              <a:t>, 20)); </a:t>
            </a:r>
          </a:p>
          <a:p>
            <a:pPr marL="0" indent="0">
              <a:buNone/>
            </a:pPr>
            <a:r>
              <a:rPr lang="en-IN" sz="1400" dirty="0">
                <a:latin typeface="Times New Roman" panose="02020603050405020304" pitchFamily="18" charset="0"/>
                <a:cs typeface="Times New Roman" panose="02020603050405020304" pitchFamily="18" charset="0"/>
              </a:rPr>
              <a:t>add(</a:t>
            </a:r>
            <a:r>
              <a:rPr lang="en-IN" sz="1400" dirty="0" err="1">
                <a:latin typeface="Times New Roman" panose="02020603050405020304" pitchFamily="18" charset="0"/>
                <a:cs typeface="Times New Roman" panose="02020603050405020304" pitchFamily="18" charset="0"/>
              </a:rPr>
              <a:t>titleLabel</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BorderLayout.NORTH</a:t>
            </a:r>
            <a:r>
              <a:rPr lang="en-IN" sz="1400" dirty="0">
                <a:latin typeface="Times New Roman" panose="02020603050405020304" pitchFamily="18" charset="0"/>
                <a:cs typeface="Times New Roman" panose="02020603050405020304" pitchFamily="18" charset="0"/>
              </a:rPr>
              <a:t>);</a:t>
            </a:r>
          </a:p>
          <a:p>
            <a:pPr marL="0" indent="0">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Center</a:t>
            </a:r>
            <a:r>
              <a:rPr lang="en-IN" sz="1400" dirty="0">
                <a:latin typeface="Times New Roman" panose="02020603050405020304" pitchFamily="18" charset="0"/>
                <a:cs typeface="Times New Roman" panose="02020603050405020304" pitchFamily="18" charset="0"/>
              </a:rPr>
              <a:t> Panel for Inventory </a:t>
            </a:r>
          </a:p>
          <a:p>
            <a:pPr marL="0" indent="0">
              <a:buNone/>
            </a:pPr>
            <a:r>
              <a:rPr lang="en-IN" sz="1400" dirty="0">
                <a:latin typeface="Times New Roman" panose="02020603050405020304" pitchFamily="18" charset="0"/>
                <a:cs typeface="Times New Roman" panose="02020603050405020304" pitchFamily="18" charset="0"/>
              </a:rPr>
              <a:t>Display </a:t>
            </a:r>
            <a:r>
              <a:rPr lang="en-IN" sz="1400" dirty="0" err="1">
                <a:latin typeface="Times New Roman" panose="02020603050405020304" pitchFamily="18" charset="0"/>
                <a:cs typeface="Times New Roman" panose="02020603050405020304" pitchFamily="18" charset="0"/>
              </a:rPr>
              <a:t>inventoryArea</a:t>
            </a:r>
            <a:r>
              <a:rPr lang="en-IN" sz="1400" dirty="0">
                <a:latin typeface="Times New Roman" panose="02020603050405020304" pitchFamily="18" charset="0"/>
                <a:cs typeface="Times New Roman" panose="02020603050405020304" pitchFamily="18" charset="0"/>
              </a:rPr>
              <a:t> = new </a:t>
            </a:r>
            <a:r>
              <a:rPr lang="en-IN" sz="1400" dirty="0" err="1">
                <a:latin typeface="Times New Roman" panose="02020603050405020304" pitchFamily="18" charset="0"/>
                <a:cs typeface="Times New Roman" panose="02020603050405020304" pitchFamily="18" charset="0"/>
              </a:rPr>
              <a:t>JTextArea</a:t>
            </a:r>
            <a:r>
              <a:rPr lang="en-IN" sz="1400" dirty="0">
                <a:latin typeface="Times New Roman" panose="02020603050405020304" pitchFamily="18" charset="0"/>
                <a:cs typeface="Times New Roman" panose="02020603050405020304" pitchFamily="18" charset="0"/>
              </a:rPr>
              <a:t>(10, 40); </a:t>
            </a:r>
          </a:p>
          <a:p>
            <a:pPr marL="0" indent="0">
              <a:buNone/>
            </a:pPr>
            <a:r>
              <a:rPr lang="en-IN" sz="1400" dirty="0" err="1">
                <a:latin typeface="Times New Roman" panose="02020603050405020304" pitchFamily="18" charset="0"/>
                <a:cs typeface="Times New Roman" panose="02020603050405020304" pitchFamily="18" charset="0"/>
              </a:rPr>
              <a:t>inventoryArea.setEditable</a:t>
            </a:r>
            <a:r>
              <a:rPr lang="en-IN" sz="1400" dirty="0">
                <a:latin typeface="Times New Roman" panose="02020603050405020304" pitchFamily="18" charset="0"/>
                <a:cs typeface="Times New Roman" panose="02020603050405020304" pitchFamily="18" charset="0"/>
              </a:rPr>
              <a:t>(false); </a:t>
            </a:r>
          </a:p>
          <a:p>
            <a:pPr marL="0" indent="0">
              <a:buNone/>
            </a:pPr>
            <a:r>
              <a:rPr lang="en-IN" sz="1400" dirty="0" err="1">
                <a:latin typeface="Times New Roman" panose="02020603050405020304" pitchFamily="18" charset="0"/>
                <a:cs typeface="Times New Roman" panose="02020603050405020304" pitchFamily="18" charset="0"/>
              </a:rPr>
              <a:t>JScrollPane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inventoryScroll</a:t>
            </a:r>
            <a:r>
              <a:rPr lang="en-IN" sz="1400" dirty="0">
                <a:latin typeface="Times New Roman" panose="02020603050405020304" pitchFamily="18" charset="0"/>
                <a:cs typeface="Times New Roman" panose="02020603050405020304" pitchFamily="18" charset="0"/>
              </a:rPr>
              <a:t> = new </a:t>
            </a:r>
            <a:r>
              <a:rPr lang="en-IN" sz="1400" dirty="0" err="1">
                <a:latin typeface="Times New Roman" panose="02020603050405020304" pitchFamily="18" charset="0"/>
                <a:cs typeface="Times New Roman" panose="02020603050405020304" pitchFamily="18" charset="0"/>
              </a:rPr>
              <a:t>JScrollPane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inventoryArea</a:t>
            </a: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add(</a:t>
            </a:r>
            <a:r>
              <a:rPr lang="en-IN" sz="1400" dirty="0" err="1">
                <a:latin typeface="Times New Roman" panose="02020603050405020304" pitchFamily="18" charset="0"/>
                <a:cs typeface="Times New Roman" panose="02020603050405020304" pitchFamily="18" charset="0"/>
              </a:rPr>
              <a:t>inventoryScroll</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BorderLayout.CENTER</a:t>
            </a: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 Bottom Panel for Purchase Controls </a:t>
            </a:r>
          </a:p>
          <a:p>
            <a:pPr marL="0" indent="0">
              <a:buNone/>
            </a:pPr>
            <a:r>
              <a:rPr lang="en-IN" sz="1400" dirty="0" err="1">
                <a:latin typeface="Times New Roman" panose="02020603050405020304" pitchFamily="18" charset="0"/>
                <a:cs typeface="Times New Roman" panose="02020603050405020304" pitchFamily="18" charset="0"/>
              </a:rPr>
              <a:t>JPanel</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bottomPanel</a:t>
            </a:r>
            <a:r>
              <a:rPr lang="en-IN" sz="1400" dirty="0">
                <a:latin typeface="Times New Roman" panose="02020603050405020304" pitchFamily="18" charset="0"/>
                <a:cs typeface="Times New Roman" panose="02020603050405020304" pitchFamily="18" charset="0"/>
              </a:rPr>
              <a:t> = new </a:t>
            </a:r>
            <a:r>
              <a:rPr lang="en-IN" sz="1400" dirty="0" err="1">
                <a:latin typeface="Times New Roman" panose="02020603050405020304" pitchFamily="18" charset="0"/>
                <a:cs typeface="Times New Roman" panose="02020603050405020304" pitchFamily="18" charset="0"/>
              </a:rPr>
              <a:t>JPanel</a:t>
            </a:r>
            <a:r>
              <a:rPr lang="en-IN" sz="1400" dirty="0">
                <a:latin typeface="Times New Roman" panose="02020603050405020304" pitchFamily="18" charset="0"/>
                <a:cs typeface="Times New Roman" panose="02020603050405020304" pitchFamily="18" charset="0"/>
              </a:rPr>
              <a:t>(); </a:t>
            </a:r>
          </a:p>
          <a:p>
            <a:pPr marL="0" indent="0">
              <a:buNone/>
            </a:pPr>
            <a:r>
              <a:rPr lang="en-IN" sz="1400" dirty="0" err="1">
                <a:latin typeface="Times New Roman" panose="02020603050405020304" pitchFamily="18" charset="0"/>
                <a:cs typeface="Times New Roman" panose="02020603050405020304" pitchFamily="18" charset="0"/>
              </a:rPr>
              <a:t>bottomPanel.setLayout</a:t>
            </a:r>
            <a:r>
              <a:rPr lang="en-IN" sz="1400" dirty="0">
                <a:latin typeface="Times New Roman" panose="02020603050405020304" pitchFamily="18" charset="0"/>
                <a:cs typeface="Times New Roman" panose="02020603050405020304" pitchFamily="18" charset="0"/>
              </a:rPr>
              <a:t>(new </a:t>
            </a:r>
            <a:r>
              <a:rPr lang="en-IN" sz="1400" dirty="0" err="1">
                <a:latin typeface="Times New Roman" panose="02020603050405020304" pitchFamily="18" charset="0"/>
                <a:cs typeface="Times New Roman" panose="02020603050405020304" pitchFamily="18" charset="0"/>
              </a:rPr>
              <a:t>GridLayout</a:t>
            </a:r>
            <a:r>
              <a:rPr lang="en-IN" sz="1400" dirty="0">
                <a:latin typeface="Times New Roman" panose="02020603050405020304" pitchFamily="18" charset="0"/>
                <a:cs typeface="Times New Roman" panose="02020603050405020304" pitchFamily="18" charset="0"/>
              </a:rPr>
              <a:t>(3, 2, 5, 5)); </a:t>
            </a:r>
          </a:p>
          <a:p>
            <a:pPr marL="0" indent="0">
              <a:buNone/>
            </a:pPr>
            <a:r>
              <a:rPr lang="en-IN" sz="1400" dirty="0" err="1">
                <a:latin typeface="Times New Roman" panose="02020603050405020304" pitchFamily="18" charset="0"/>
                <a:cs typeface="Times New Roman" panose="02020603050405020304" pitchFamily="18" charset="0"/>
              </a:rPr>
              <a:t>bottomPanel.add</a:t>
            </a:r>
            <a:r>
              <a:rPr lang="en-IN" sz="1400" dirty="0">
                <a:latin typeface="Times New Roman" panose="02020603050405020304" pitchFamily="18" charset="0"/>
                <a:cs typeface="Times New Roman" panose="02020603050405020304" pitchFamily="18" charset="0"/>
              </a:rPr>
              <a:t>(new </a:t>
            </a:r>
            <a:r>
              <a:rPr lang="en-IN" sz="1400" dirty="0" err="1">
                <a:latin typeface="Times New Roman" panose="02020603050405020304" pitchFamily="18" charset="0"/>
                <a:cs typeface="Times New Roman" panose="02020603050405020304" pitchFamily="18" charset="0"/>
              </a:rPr>
              <a:t>JLabel</a:t>
            </a:r>
            <a:r>
              <a:rPr lang="en-IN" sz="1400" dirty="0">
                <a:latin typeface="Times New Roman" panose="02020603050405020304" pitchFamily="18" charset="0"/>
                <a:cs typeface="Times New Roman" panose="02020603050405020304" pitchFamily="18" charset="0"/>
              </a:rPr>
              <a:t>("Product Name:")); </a:t>
            </a:r>
          </a:p>
          <a:p>
            <a:pPr marL="0" indent="0">
              <a:buNone/>
            </a:pPr>
            <a:r>
              <a:rPr lang="en-IN" sz="1400" dirty="0" err="1">
                <a:latin typeface="Times New Roman" panose="02020603050405020304" pitchFamily="18" charset="0"/>
                <a:cs typeface="Times New Roman" panose="02020603050405020304" pitchFamily="18" charset="0"/>
              </a:rPr>
              <a:t>productField</a:t>
            </a:r>
            <a:r>
              <a:rPr lang="en-IN" sz="1400" dirty="0">
                <a:latin typeface="Times New Roman" panose="02020603050405020304" pitchFamily="18" charset="0"/>
                <a:cs typeface="Times New Roman" panose="02020603050405020304" pitchFamily="18" charset="0"/>
              </a:rPr>
              <a:t> = new </a:t>
            </a:r>
            <a:r>
              <a:rPr lang="en-IN" sz="1400" dirty="0" err="1">
                <a:latin typeface="Times New Roman" panose="02020603050405020304" pitchFamily="18" charset="0"/>
                <a:cs typeface="Times New Roman" panose="02020603050405020304" pitchFamily="18" charset="0"/>
              </a:rPr>
              <a:t>JTextField</a:t>
            </a:r>
            <a:r>
              <a:rPr lang="en-IN" sz="1400" dirty="0">
                <a:latin typeface="Times New Roman" panose="02020603050405020304" pitchFamily="18" charset="0"/>
                <a:cs typeface="Times New Roman" panose="02020603050405020304" pitchFamily="18" charset="0"/>
              </a:rPr>
              <a:t>();</a:t>
            </a:r>
          </a:p>
          <a:p>
            <a:pPr marL="0" indent="0">
              <a:buNone/>
            </a:pPr>
            <a:r>
              <a:rPr lang="en-IN" sz="1400" dirty="0" err="1">
                <a:latin typeface="Times New Roman" panose="02020603050405020304" pitchFamily="18" charset="0"/>
                <a:cs typeface="Times New Roman" panose="02020603050405020304" pitchFamily="18" charset="0"/>
              </a:rPr>
              <a:t>bottomPanel.add</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productField</a:t>
            </a:r>
            <a:r>
              <a:rPr lang="en-IN" sz="1400" dirty="0">
                <a:latin typeface="Times New Roman" panose="02020603050405020304" pitchFamily="18" charset="0"/>
                <a:cs typeface="Times New Roman" panose="02020603050405020304" pitchFamily="18" charset="0"/>
              </a:rPr>
              <a:t>); </a:t>
            </a:r>
          </a:p>
          <a:p>
            <a:pPr marL="0" indent="0">
              <a:buNone/>
            </a:pPr>
            <a:r>
              <a:rPr lang="en-IN" sz="1400" dirty="0" err="1">
                <a:latin typeface="Times New Roman" panose="02020603050405020304" pitchFamily="18" charset="0"/>
                <a:cs typeface="Times New Roman" panose="02020603050405020304" pitchFamily="18" charset="0"/>
              </a:rPr>
              <a:t>bottomPanel.add</a:t>
            </a:r>
            <a:r>
              <a:rPr lang="en-IN" sz="1400" dirty="0">
                <a:latin typeface="Times New Roman" panose="02020603050405020304" pitchFamily="18" charset="0"/>
                <a:cs typeface="Times New Roman" panose="02020603050405020304" pitchFamily="18" charset="0"/>
              </a:rPr>
              <a:t>(new </a:t>
            </a:r>
            <a:r>
              <a:rPr lang="en-IN" sz="1400" dirty="0" err="1">
                <a:latin typeface="Times New Roman" panose="02020603050405020304" pitchFamily="18" charset="0"/>
                <a:cs typeface="Times New Roman" panose="02020603050405020304" pitchFamily="18" charset="0"/>
              </a:rPr>
              <a:t>JLabel</a:t>
            </a:r>
            <a:r>
              <a:rPr lang="en-IN" sz="1400" dirty="0">
                <a:latin typeface="Times New Roman" panose="02020603050405020304" pitchFamily="18" charset="0"/>
                <a:cs typeface="Times New Roman" panose="02020603050405020304" pitchFamily="18" charset="0"/>
              </a:rPr>
              <a:t>("Quantity:")); </a:t>
            </a:r>
          </a:p>
          <a:p>
            <a:pPr marL="0" indent="0">
              <a:buNone/>
            </a:pPr>
            <a:r>
              <a:rPr lang="en-IN" sz="1400" dirty="0" err="1">
                <a:latin typeface="Times New Roman" panose="02020603050405020304" pitchFamily="18" charset="0"/>
                <a:cs typeface="Times New Roman" panose="02020603050405020304" pitchFamily="18" charset="0"/>
              </a:rPr>
              <a:t>quantityField</a:t>
            </a:r>
            <a:r>
              <a:rPr lang="en-IN" sz="1400" dirty="0">
                <a:latin typeface="Times New Roman" panose="02020603050405020304" pitchFamily="18" charset="0"/>
                <a:cs typeface="Times New Roman" panose="02020603050405020304" pitchFamily="18" charset="0"/>
              </a:rPr>
              <a:t> = new </a:t>
            </a:r>
            <a:r>
              <a:rPr lang="en-IN" sz="1400" dirty="0" err="1">
                <a:latin typeface="Times New Roman" panose="02020603050405020304" pitchFamily="18" charset="0"/>
                <a:cs typeface="Times New Roman" panose="02020603050405020304" pitchFamily="18" charset="0"/>
              </a:rPr>
              <a:t>JTextField</a:t>
            </a:r>
            <a:r>
              <a:rPr lang="en-IN" sz="1400" dirty="0">
                <a:latin typeface="Times New Roman" panose="02020603050405020304" pitchFamily="18" charset="0"/>
                <a:cs typeface="Times New Roman" panose="02020603050405020304" pitchFamily="18" charset="0"/>
              </a:rPr>
              <a:t>(); </a:t>
            </a:r>
          </a:p>
          <a:p>
            <a:pPr marL="0" indent="0">
              <a:buNone/>
            </a:pPr>
            <a:r>
              <a:rPr lang="en-IN" sz="1400" dirty="0" err="1">
                <a:latin typeface="Times New Roman" panose="02020603050405020304" pitchFamily="18" charset="0"/>
                <a:cs typeface="Times New Roman" panose="02020603050405020304" pitchFamily="18" charset="0"/>
              </a:rPr>
              <a:t>bottomPanel.add</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quantityField</a:t>
            </a:r>
            <a:r>
              <a:rPr lang="en-IN" sz="1400" dirty="0">
                <a:latin typeface="Times New Roman" panose="02020603050405020304" pitchFamily="18" charset="0"/>
                <a:cs typeface="Times New Roman" panose="02020603050405020304" pitchFamily="18" charset="0"/>
              </a:rPr>
              <a:t>);</a:t>
            </a:r>
          </a:p>
          <a:p>
            <a:pPr marL="0" indent="0">
              <a:buNone/>
            </a:pPr>
            <a:r>
              <a:rPr lang="en-IN" sz="1400" dirty="0" err="1">
                <a:latin typeface="Times New Roman" panose="02020603050405020304" pitchFamily="18" charset="0"/>
                <a:cs typeface="Times New Roman" panose="02020603050405020304" pitchFamily="18" charset="0"/>
              </a:rPr>
              <a:t>JButton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purchaseButton</a:t>
            </a:r>
            <a:r>
              <a:rPr lang="en-IN" sz="1400" dirty="0">
                <a:latin typeface="Times New Roman" panose="02020603050405020304" pitchFamily="18" charset="0"/>
                <a:cs typeface="Times New Roman" panose="02020603050405020304" pitchFamily="18" charset="0"/>
              </a:rPr>
              <a:t> = new </a:t>
            </a:r>
            <a:r>
              <a:rPr lang="en-IN" sz="1400" dirty="0" err="1">
                <a:latin typeface="Times New Roman" panose="02020603050405020304" pitchFamily="18" charset="0"/>
                <a:cs typeface="Times New Roman" panose="02020603050405020304" pitchFamily="18" charset="0"/>
              </a:rPr>
              <a:t>JButton</a:t>
            </a:r>
            <a:r>
              <a:rPr lang="en-IN" sz="1400" dirty="0">
                <a:latin typeface="Times New Roman" panose="02020603050405020304" pitchFamily="18" charset="0"/>
                <a:cs typeface="Times New Roman" panose="02020603050405020304" pitchFamily="18" charset="0"/>
              </a:rPr>
              <a:t>("Purchase"); </a:t>
            </a:r>
          </a:p>
          <a:p>
            <a:pPr marL="0" indent="0">
              <a:buNone/>
            </a:pPr>
            <a:r>
              <a:rPr lang="en-IN" sz="1400" dirty="0" err="1">
                <a:latin typeface="Times New Roman" panose="02020603050405020304" pitchFamily="18" charset="0"/>
                <a:cs typeface="Times New Roman" panose="02020603050405020304" pitchFamily="18" charset="0"/>
              </a:rPr>
              <a:t>JButton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viewButton</a:t>
            </a:r>
            <a:r>
              <a:rPr lang="en-IN" sz="1400" dirty="0">
                <a:latin typeface="Times New Roman" panose="02020603050405020304" pitchFamily="18" charset="0"/>
                <a:cs typeface="Times New Roman" panose="02020603050405020304" pitchFamily="18" charset="0"/>
              </a:rPr>
              <a:t> = new </a:t>
            </a:r>
            <a:r>
              <a:rPr lang="en-IN" sz="1400" dirty="0" err="1">
                <a:latin typeface="Times New Roman" panose="02020603050405020304" pitchFamily="18" charset="0"/>
                <a:cs typeface="Times New Roman" panose="02020603050405020304" pitchFamily="18" charset="0"/>
              </a:rPr>
              <a:t>JButton</a:t>
            </a:r>
            <a:r>
              <a:rPr lang="en-IN" sz="1400" dirty="0">
                <a:latin typeface="Times New Roman" panose="02020603050405020304" pitchFamily="18" charset="0"/>
                <a:cs typeface="Times New Roman" panose="02020603050405020304" pitchFamily="18" charset="0"/>
              </a:rPr>
              <a:t>("View Inventory"); </a:t>
            </a:r>
          </a:p>
          <a:p>
            <a:pPr marL="0" indent="0">
              <a:buNone/>
            </a:pPr>
            <a:r>
              <a:rPr lang="en-IN" sz="1400" dirty="0" err="1">
                <a:latin typeface="Times New Roman" panose="02020603050405020304" pitchFamily="18" charset="0"/>
                <a:cs typeface="Times New Roman" panose="02020603050405020304" pitchFamily="18" charset="0"/>
              </a:rPr>
              <a:t>bottomPanel.add</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viewButton</a:t>
            </a:r>
            <a:r>
              <a:rPr lang="en-IN" sz="1400" dirty="0">
                <a:latin typeface="Times New Roman" panose="02020603050405020304" pitchFamily="18" charset="0"/>
                <a:cs typeface="Times New Roman" panose="02020603050405020304" pitchFamily="18" charset="0"/>
              </a:rPr>
              <a:t>); </a:t>
            </a:r>
          </a:p>
          <a:p>
            <a:pPr marL="0" indent="0">
              <a:buNone/>
            </a:pPr>
            <a:r>
              <a:rPr lang="en-IN" sz="1400" dirty="0" err="1">
                <a:latin typeface="Times New Roman" panose="02020603050405020304" pitchFamily="18" charset="0"/>
                <a:cs typeface="Times New Roman" panose="02020603050405020304" pitchFamily="18" charset="0"/>
              </a:rPr>
              <a:t>bottomPanel.add</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purchaseButton</a:t>
            </a: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add(</a:t>
            </a:r>
            <a:r>
              <a:rPr lang="en-IN" sz="1400" dirty="0" err="1">
                <a:latin typeface="Times New Roman" panose="02020603050405020304" pitchFamily="18" charset="0"/>
                <a:cs typeface="Times New Roman" panose="02020603050405020304" pitchFamily="18" charset="0"/>
              </a:rPr>
              <a:t>bottomPanel</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BorderLayout.SOUTH</a:t>
            </a:r>
            <a:r>
              <a:rPr lang="en-IN"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Right Panel for Receipt </a:t>
            </a:r>
          </a:p>
          <a:p>
            <a:pPr marL="0" indent="0">
              <a:buNone/>
            </a:pPr>
            <a:r>
              <a:rPr lang="en-US" sz="1400" dirty="0" err="1">
                <a:latin typeface="Times New Roman" panose="02020603050405020304" pitchFamily="18" charset="0"/>
                <a:cs typeface="Times New Roman" panose="02020603050405020304" pitchFamily="18" charset="0"/>
              </a:rPr>
              <a:t>JPanel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rightPanel</a:t>
            </a:r>
            <a:r>
              <a:rPr lang="en-US" sz="1400" dirty="0">
                <a:latin typeface="Times New Roman" panose="02020603050405020304" pitchFamily="18" charset="0"/>
                <a:cs typeface="Times New Roman" panose="02020603050405020304" pitchFamily="18" charset="0"/>
              </a:rPr>
              <a:t> = new </a:t>
            </a:r>
            <a:r>
              <a:rPr lang="en-US" sz="1400" dirty="0" err="1">
                <a:latin typeface="Times New Roman" panose="02020603050405020304" pitchFamily="18" charset="0"/>
                <a:cs typeface="Times New Roman" panose="02020603050405020304" pitchFamily="18" charset="0"/>
              </a:rPr>
              <a:t>JPanel</a:t>
            </a:r>
            <a:r>
              <a:rPr lang="en-US" sz="1400" dirty="0">
                <a:latin typeface="Times New Roman" panose="02020603050405020304" pitchFamily="18" charset="0"/>
                <a:cs typeface="Times New Roman" panose="02020603050405020304" pitchFamily="18" charset="0"/>
              </a:rPr>
              <a:t>(); </a:t>
            </a:r>
          </a:p>
          <a:p>
            <a:pPr marL="0" indent="0">
              <a:buNone/>
            </a:pPr>
            <a:r>
              <a:rPr lang="en-US" sz="1400" dirty="0" err="1">
                <a:latin typeface="Times New Roman" panose="02020603050405020304" pitchFamily="18" charset="0"/>
                <a:cs typeface="Times New Roman" panose="02020603050405020304" pitchFamily="18" charset="0"/>
              </a:rPr>
              <a:t>rightPanel.setLayout</a:t>
            </a:r>
            <a:r>
              <a:rPr lang="en-US" sz="1400" dirty="0">
                <a:latin typeface="Times New Roman" panose="02020603050405020304" pitchFamily="18" charset="0"/>
                <a:cs typeface="Times New Roman" panose="02020603050405020304" pitchFamily="18" charset="0"/>
              </a:rPr>
              <a:t>(new </a:t>
            </a:r>
            <a:r>
              <a:rPr lang="en-US" sz="1400" dirty="0" err="1">
                <a:latin typeface="Times New Roman" panose="02020603050405020304" pitchFamily="18" charset="0"/>
                <a:cs typeface="Times New Roman" panose="02020603050405020304" pitchFamily="18" charset="0"/>
              </a:rPr>
              <a:t>BorderLayout</a:t>
            </a:r>
            <a:r>
              <a:rPr lang="en-US" sz="14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6" name="Footer Placeholder 4">
            <a:extLst>
              <a:ext uri="{FF2B5EF4-FFF2-40B4-BE49-F238E27FC236}">
                <a16:creationId xmlns:a16="http://schemas.microsoft.com/office/drawing/2014/main" id="{DDF8E3D0-0722-BBA3-DDD8-7217B062A66F}"/>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pic>
        <p:nvPicPr>
          <p:cNvPr id="7" name="Picture 6">
            <a:extLst>
              <a:ext uri="{FF2B5EF4-FFF2-40B4-BE49-F238E27FC236}">
                <a16:creationId xmlns:a16="http://schemas.microsoft.com/office/drawing/2014/main" id="{2F559EE6-A927-E7BB-CB58-ABC188A65BB3}"/>
              </a:ext>
            </a:extLst>
          </p:cNvPr>
          <p:cNvPicPr/>
          <p:nvPr/>
        </p:nvPicPr>
        <p:blipFill>
          <a:blip r:embed="rId2"/>
          <a:stretch>
            <a:fillRect/>
          </a:stretch>
        </p:blipFill>
        <p:spPr>
          <a:xfrm>
            <a:off x="1" y="24220"/>
            <a:ext cx="1905000" cy="597376"/>
          </a:xfrm>
          <a:prstGeom prst="rect">
            <a:avLst/>
          </a:prstGeom>
          <a:noFill/>
          <a:ln w="9525">
            <a:noFill/>
          </a:ln>
        </p:spPr>
      </p:pic>
      <p:pic>
        <p:nvPicPr>
          <p:cNvPr id="8" name="Picture 7">
            <a:extLst>
              <a:ext uri="{FF2B5EF4-FFF2-40B4-BE49-F238E27FC236}">
                <a16:creationId xmlns:a16="http://schemas.microsoft.com/office/drawing/2014/main" id="{C018651A-FDA7-1BA1-DFAC-644B22CAB89C}"/>
              </a:ext>
            </a:extLst>
          </p:cNvPr>
          <p:cNvPicPr/>
          <p:nvPr/>
        </p:nvPicPr>
        <p:blipFill>
          <a:blip r:embed="rId3"/>
          <a:stretch>
            <a:fillRect/>
          </a:stretch>
        </p:blipFill>
        <p:spPr>
          <a:xfrm>
            <a:off x="8475663" y="157957"/>
            <a:ext cx="428625" cy="368300"/>
          </a:xfrm>
          <a:prstGeom prst="rect">
            <a:avLst/>
          </a:prstGeom>
          <a:noFill/>
          <a:ln w="9525">
            <a:noFill/>
          </a:ln>
        </p:spPr>
      </p:pic>
    </p:spTree>
    <p:extLst>
      <p:ext uri="{BB962C8B-B14F-4D97-AF65-F5344CB8AC3E}">
        <p14:creationId xmlns:p14="http://schemas.microsoft.com/office/powerpoint/2010/main" val="187837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723"/>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Source Code</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12</a:t>
            </a:fld>
            <a:endParaRPr lang="en-US" altLang="en-US"/>
          </a:p>
        </p:txBody>
      </p:sp>
      <p:sp>
        <p:nvSpPr>
          <p:cNvPr id="5" name="Content Placeholder 4"/>
          <p:cNvSpPr>
            <a:spLocks noGrp="1"/>
          </p:cNvSpPr>
          <p:nvPr>
            <p:ph sz="quarter" idx="1"/>
          </p:nvPr>
        </p:nvSpPr>
        <p:spPr>
          <a:xfrm>
            <a:off x="152400" y="834673"/>
            <a:ext cx="8751888" cy="3852863"/>
          </a:xfrm>
        </p:spPr>
        <p:txBody>
          <a:bodyPr numCol="3">
            <a:noAutofit/>
          </a:bodyPr>
          <a:lstStyle/>
          <a:p>
            <a:pPr marL="0" indent="0">
              <a:buNone/>
            </a:pPr>
            <a:r>
              <a:rPr lang="en-IN" sz="1400" dirty="0" err="1">
                <a:latin typeface="Times New Roman" panose="02020603050405020304" pitchFamily="18" charset="0"/>
                <a:cs typeface="Times New Roman" panose="02020603050405020304" pitchFamily="18" charset="0"/>
              </a:rPr>
              <a:t>JLabel</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receiptLabel</a:t>
            </a:r>
            <a:r>
              <a:rPr lang="en-IN" sz="1400" dirty="0">
                <a:latin typeface="Times New Roman" panose="02020603050405020304" pitchFamily="18" charset="0"/>
                <a:cs typeface="Times New Roman" panose="02020603050405020304" pitchFamily="18" charset="0"/>
              </a:rPr>
              <a:t> = new </a:t>
            </a:r>
            <a:r>
              <a:rPr lang="en-IN" sz="1400" dirty="0" err="1">
                <a:latin typeface="Times New Roman" panose="02020603050405020304" pitchFamily="18" charset="0"/>
                <a:cs typeface="Times New Roman" panose="02020603050405020304" pitchFamily="18" charset="0"/>
              </a:rPr>
              <a:t>JLabel</a:t>
            </a:r>
            <a:r>
              <a:rPr lang="en-IN" sz="1400" dirty="0">
                <a:latin typeface="Times New Roman" panose="02020603050405020304" pitchFamily="18" charset="0"/>
                <a:cs typeface="Times New Roman" panose="02020603050405020304" pitchFamily="18" charset="0"/>
              </a:rPr>
              <a:t>("Receipt", </a:t>
            </a:r>
            <a:r>
              <a:rPr lang="en-IN" sz="1400" dirty="0" err="1">
                <a:latin typeface="Times New Roman" panose="02020603050405020304" pitchFamily="18" charset="0"/>
                <a:cs typeface="Times New Roman" panose="02020603050405020304" pitchFamily="18" charset="0"/>
              </a:rPr>
              <a:t>JLabel.CENTER</a:t>
            </a:r>
            <a:r>
              <a:rPr lang="en-IN" sz="1400" dirty="0">
                <a:latin typeface="Times New Roman" panose="02020603050405020304" pitchFamily="18" charset="0"/>
                <a:cs typeface="Times New Roman" panose="02020603050405020304" pitchFamily="18" charset="0"/>
              </a:rPr>
              <a:t>); </a:t>
            </a:r>
          </a:p>
          <a:p>
            <a:pPr marL="0" indent="0">
              <a:buNone/>
            </a:pPr>
            <a:r>
              <a:rPr lang="en-IN" sz="1400" dirty="0" err="1">
                <a:latin typeface="Times New Roman" panose="02020603050405020304" pitchFamily="18" charset="0"/>
                <a:cs typeface="Times New Roman" panose="02020603050405020304" pitchFamily="18" charset="0"/>
              </a:rPr>
              <a:t>receiptArea</a:t>
            </a:r>
            <a:r>
              <a:rPr lang="en-IN" sz="1400" dirty="0">
                <a:latin typeface="Times New Roman" panose="02020603050405020304" pitchFamily="18" charset="0"/>
                <a:cs typeface="Times New Roman" panose="02020603050405020304" pitchFamily="18" charset="0"/>
              </a:rPr>
              <a:t> = new </a:t>
            </a:r>
            <a:r>
              <a:rPr lang="en-IN" sz="1400" dirty="0" err="1">
                <a:latin typeface="Times New Roman" panose="02020603050405020304" pitchFamily="18" charset="0"/>
                <a:cs typeface="Times New Roman" panose="02020603050405020304" pitchFamily="18" charset="0"/>
              </a:rPr>
              <a:t>JTextArea</a:t>
            </a:r>
            <a:r>
              <a:rPr lang="en-IN" sz="1400" dirty="0">
                <a:latin typeface="Times New Roman" panose="02020603050405020304" pitchFamily="18" charset="0"/>
                <a:cs typeface="Times New Roman" panose="02020603050405020304" pitchFamily="18" charset="0"/>
              </a:rPr>
              <a:t>(10, 20); </a:t>
            </a:r>
          </a:p>
          <a:p>
            <a:pPr marL="0" indent="0">
              <a:buNone/>
            </a:pPr>
            <a:r>
              <a:rPr lang="en-IN" sz="1400" dirty="0" err="1">
                <a:latin typeface="Times New Roman" panose="02020603050405020304" pitchFamily="18" charset="0"/>
                <a:cs typeface="Times New Roman" panose="02020603050405020304" pitchFamily="18" charset="0"/>
              </a:rPr>
              <a:t>receiptArea.setEditable</a:t>
            </a:r>
            <a:r>
              <a:rPr lang="en-IN" sz="1400" dirty="0">
                <a:latin typeface="Times New Roman" panose="02020603050405020304" pitchFamily="18" charset="0"/>
                <a:cs typeface="Times New Roman" panose="02020603050405020304" pitchFamily="18" charset="0"/>
              </a:rPr>
              <a:t>(false); </a:t>
            </a:r>
          </a:p>
          <a:p>
            <a:pPr marL="0" indent="0">
              <a:buNone/>
            </a:pPr>
            <a:r>
              <a:rPr lang="en-IN" sz="1400" dirty="0" err="1">
                <a:latin typeface="Times New Roman" panose="02020603050405020304" pitchFamily="18" charset="0"/>
                <a:cs typeface="Times New Roman" panose="02020603050405020304" pitchFamily="18" charset="0"/>
              </a:rPr>
              <a:t>JScrollPane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receiptScroll</a:t>
            </a:r>
            <a:r>
              <a:rPr lang="en-IN" sz="1400" dirty="0">
                <a:latin typeface="Times New Roman" panose="02020603050405020304" pitchFamily="18" charset="0"/>
                <a:cs typeface="Times New Roman" panose="02020603050405020304" pitchFamily="18" charset="0"/>
              </a:rPr>
              <a:t> = new </a:t>
            </a:r>
            <a:r>
              <a:rPr lang="en-IN" sz="1400" dirty="0" err="1">
                <a:latin typeface="Times New Roman" panose="02020603050405020304" pitchFamily="18" charset="0"/>
                <a:cs typeface="Times New Roman" panose="02020603050405020304" pitchFamily="18" charset="0"/>
              </a:rPr>
              <a:t>JScrollPane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receiptArea</a:t>
            </a:r>
            <a:r>
              <a:rPr lang="en-IN" sz="1400" dirty="0">
                <a:latin typeface="Times New Roman" panose="02020603050405020304" pitchFamily="18" charset="0"/>
                <a:cs typeface="Times New Roman" panose="02020603050405020304" pitchFamily="18" charset="0"/>
              </a:rPr>
              <a:t>); </a:t>
            </a:r>
          </a:p>
          <a:p>
            <a:pPr marL="0" indent="0">
              <a:buNone/>
            </a:pPr>
            <a:r>
              <a:rPr lang="en-IN" sz="1400" dirty="0" err="1">
                <a:latin typeface="Times New Roman" panose="02020603050405020304" pitchFamily="18" charset="0"/>
                <a:cs typeface="Times New Roman" panose="02020603050405020304" pitchFamily="18" charset="0"/>
              </a:rPr>
              <a:t>rightPanel.add</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receiptLabel</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BorderLayout.NORTH</a:t>
            </a:r>
            <a:r>
              <a:rPr lang="en-IN" sz="1400" dirty="0">
                <a:latin typeface="Times New Roman" panose="02020603050405020304" pitchFamily="18" charset="0"/>
                <a:cs typeface="Times New Roman" panose="02020603050405020304" pitchFamily="18" charset="0"/>
              </a:rPr>
              <a:t>); </a:t>
            </a:r>
          </a:p>
          <a:p>
            <a:pPr marL="0" indent="0">
              <a:buNone/>
            </a:pPr>
            <a:r>
              <a:rPr lang="en-IN" sz="1400" dirty="0" err="1">
                <a:latin typeface="Times New Roman" panose="02020603050405020304" pitchFamily="18" charset="0"/>
                <a:cs typeface="Times New Roman" panose="02020603050405020304" pitchFamily="18" charset="0"/>
              </a:rPr>
              <a:t>rightPanel.add</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receiptScroll</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BorderLayout.CENTER</a:t>
            </a: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add(</a:t>
            </a:r>
            <a:r>
              <a:rPr lang="en-IN" sz="1400" dirty="0" err="1">
                <a:latin typeface="Times New Roman" panose="02020603050405020304" pitchFamily="18" charset="0"/>
                <a:cs typeface="Times New Roman" panose="02020603050405020304" pitchFamily="18" charset="0"/>
              </a:rPr>
              <a:t>rightPanel</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BorderLayout.EAST</a:t>
            </a:r>
            <a:r>
              <a:rPr lang="en-IN" sz="1400" dirty="0">
                <a:latin typeface="Times New Roman" panose="02020603050405020304" pitchFamily="18" charset="0"/>
                <a:cs typeface="Times New Roman" panose="02020603050405020304" pitchFamily="18" charset="0"/>
              </a:rPr>
              <a:t>);</a:t>
            </a:r>
          </a:p>
          <a:p>
            <a:pPr marL="0" indent="0">
              <a:buNone/>
            </a:pPr>
            <a:r>
              <a:rPr lang="en-IN" sz="1400" dirty="0">
                <a:latin typeface="Times New Roman" panose="02020603050405020304" pitchFamily="18" charset="0"/>
                <a:cs typeface="Times New Roman" panose="02020603050405020304" pitchFamily="18" charset="0"/>
              </a:rPr>
              <a:t>// Event Listeners </a:t>
            </a:r>
          </a:p>
          <a:p>
            <a:pPr marL="0" indent="0">
              <a:buNone/>
            </a:pPr>
            <a:r>
              <a:rPr lang="en-IN" sz="1400" dirty="0" err="1">
                <a:latin typeface="Times New Roman" panose="02020603050405020304" pitchFamily="18" charset="0"/>
                <a:cs typeface="Times New Roman" panose="02020603050405020304" pitchFamily="18" charset="0"/>
              </a:rPr>
              <a:t>viewButton.addActionListener</a:t>
            </a:r>
            <a:r>
              <a:rPr lang="en-IN" sz="1400" dirty="0">
                <a:latin typeface="Times New Roman" panose="02020603050405020304" pitchFamily="18" charset="0"/>
                <a:cs typeface="Times New Roman" panose="02020603050405020304" pitchFamily="18" charset="0"/>
              </a:rPr>
              <a:t>(e -&gt; </a:t>
            </a:r>
            <a:r>
              <a:rPr lang="en-IN" sz="1400" dirty="0" err="1">
                <a:latin typeface="Times New Roman" panose="02020603050405020304" pitchFamily="18" charset="0"/>
                <a:cs typeface="Times New Roman" panose="02020603050405020304" pitchFamily="18" charset="0"/>
              </a:rPr>
              <a:t>displayInventory</a:t>
            </a:r>
            <a:r>
              <a:rPr lang="en-IN" sz="1400" dirty="0">
                <a:latin typeface="Times New Roman" panose="02020603050405020304" pitchFamily="18" charset="0"/>
                <a:cs typeface="Times New Roman" panose="02020603050405020304" pitchFamily="18" charset="0"/>
              </a:rPr>
              <a:t>()); </a:t>
            </a:r>
          </a:p>
          <a:p>
            <a:pPr marL="0" indent="0">
              <a:buNone/>
            </a:pPr>
            <a:r>
              <a:rPr lang="en-IN" sz="1400" dirty="0" err="1">
                <a:latin typeface="Times New Roman" panose="02020603050405020304" pitchFamily="18" charset="0"/>
                <a:cs typeface="Times New Roman" panose="02020603050405020304" pitchFamily="18" charset="0"/>
              </a:rPr>
              <a:t>purchaseButton.addActionListener</a:t>
            </a:r>
            <a:r>
              <a:rPr lang="en-IN" sz="1400" dirty="0">
                <a:latin typeface="Times New Roman" panose="02020603050405020304" pitchFamily="18" charset="0"/>
                <a:cs typeface="Times New Roman" panose="02020603050405020304" pitchFamily="18" charset="0"/>
              </a:rPr>
              <a:t>(e -&gt; </a:t>
            </a:r>
            <a:r>
              <a:rPr lang="en-IN" sz="1400" dirty="0" err="1">
                <a:latin typeface="Times New Roman" panose="02020603050405020304" pitchFamily="18" charset="0"/>
                <a:cs typeface="Times New Roman" panose="02020603050405020304" pitchFamily="18" charset="0"/>
              </a:rPr>
              <a:t>purchaseProduct</a:t>
            </a: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a:t>
            </a:r>
          </a:p>
          <a:p>
            <a:pPr marL="0" indent="0">
              <a:buNone/>
            </a:pPr>
            <a:r>
              <a:rPr lang="en-IN" sz="1400" dirty="0">
                <a:latin typeface="Times New Roman" panose="02020603050405020304" pitchFamily="18" charset="0"/>
                <a:cs typeface="Times New Roman" panose="02020603050405020304" pitchFamily="18" charset="0"/>
              </a:rPr>
              <a:t>private void </a:t>
            </a:r>
            <a:r>
              <a:rPr lang="en-IN" sz="1400" dirty="0" err="1">
                <a:latin typeface="Times New Roman" panose="02020603050405020304" pitchFamily="18" charset="0"/>
                <a:cs typeface="Times New Roman" panose="02020603050405020304" pitchFamily="18" charset="0"/>
              </a:rPr>
              <a:t>initializeInventory</a:t>
            </a:r>
            <a:r>
              <a:rPr lang="en-IN" sz="1400" dirty="0">
                <a:latin typeface="Times New Roman" panose="02020603050405020304" pitchFamily="18" charset="0"/>
                <a:cs typeface="Times New Roman" panose="02020603050405020304" pitchFamily="18" charset="0"/>
              </a:rPr>
              <a:t>() { </a:t>
            </a:r>
          </a:p>
          <a:p>
            <a:pPr marL="0" indent="0">
              <a:buNone/>
            </a:pPr>
            <a:r>
              <a:rPr lang="en-IN" sz="1400" dirty="0" err="1">
                <a:latin typeface="Times New Roman" panose="02020603050405020304" pitchFamily="18" charset="0"/>
                <a:cs typeface="Times New Roman" panose="02020603050405020304" pitchFamily="18" charset="0"/>
              </a:rPr>
              <a:t>inventory.put</a:t>
            </a:r>
            <a:r>
              <a:rPr lang="en-IN" sz="1400" dirty="0">
                <a:latin typeface="Times New Roman" panose="02020603050405020304" pitchFamily="18" charset="0"/>
                <a:cs typeface="Times New Roman" panose="02020603050405020304" pitchFamily="18" charset="0"/>
              </a:rPr>
              <a:t>("Apple", new Product("Apple", 50, 0.5)); </a:t>
            </a:r>
          </a:p>
          <a:p>
            <a:pPr marL="0" indent="0">
              <a:buNone/>
            </a:pPr>
            <a:r>
              <a:rPr lang="en-IN" sz="1400" dirty="0" err="1">
                <a:latin typeface="Times New Roman" panose="02020603050405020304" pitchFamily="18" charset="0"/>
                <a:cs typeface="Times New Roman" panose="02020603050405020304" pitchFamily="18" charset="0"/>
              </a:rPr>
              <a:t>inventory.put</a:t>
            </a:r>
            <a:r>
              <a:rPr lang="en-IN" sz="1400" dirty="0">
                <a:latin typeface="Times New Roman" panose="02020603050405020304" pitchFamily="18" charset="0"/>
                <a:cs typeface="Times New Roman" panose="02020603050405020304" pitchFamily="18" charset="0"/>
              </a:rPr>
              <a:t>("Banana", new Product("Banana", 100, 0.2)); </a:t>
            </a:r>
          </a:p>
          <a:p>
            <a:pPr marL="0" indent="0">
              <a:buNone/>
            </a:pPr>
            <a:r>
              <a:rPr lang="en-IN" sz="1400" dirty="0" err="1">
                <a:latin typeface="Times New Roman" panose="02020603050405020304" pitchFamily="18" charset="0"/>
                <a:cs typeface="Times New Roman" panose="02020603050405020304" pitchFamily="18" charset="0"/>
              </a:rPr>
              <a:t>inventory.put</a:t>
            </a:r>
            <a:r>
              <a:rPr lang="en-IN" sz="1400" dirty="0">
                <a:latin typeface="Times New Roman" panose="02020603050405020304" pitchFamily="18" charset="0"/>
                <a:cs typeface="Times New Roman" panose="02020603050405020304" pitchFamily="18" charset="0"/>
              </a:rPr>
              <a:t>("Milk", new Product("Milk", 30, 1.2)); </a:t>
            </a:r>
          </a:p>
          <a:p>
            <a:pPr marL="0" indent="0">
              <a:buNone/>
            </a:pPr>
            <a:r>
              <a:rPr lang="en-IN" sz="1400" dirty="0" err="1">
                <a:latin typeface="Times New Roman" panose="02020603050405020304" pitchFamily="18" charset="0"/>
                <a:cs typeface="Times New Roman" panose="02020603050405020304" pitchFamily="18" charset="0"/>
              </a:rPr>
              <a:t>inventory.put</a:t>
            </a:r>
            <a:r>
              <a:rPr lang="en-IN" sz="1400" dirty="0">
                <a:latin typeface="Times New Roman" panose="02020603050405020304" pitchFamily="18" charset="0"/>
                <a:cs typeface="Times New Roman" panose="02020603050405020304" pitchFamily="18" charset="0"/>
              </a:rPr>
              <a:t>("Bread", new Product("Bread", 20, 1.5)); </a:t>
            </a:r>
          </a:p>
          <a:p>
            <a:pPr marL="0" indent="0">
              <a:buNone/>
            </a:pP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private void </a:t>
            </a:r>
            <a:r>
              <a:rPr lang="en-IN" sz="1400" dirty="0" err="1">
                <a:latin typeface="Times New Roman" panose="02020603050405020304" pitchFamily="18" charset="0"/>
                <a:cs typeface="Times New Roman" panose="02020603050405020304" pitchFamily="18" charset="0"/>
              </a:rPr>
              <a:t>displayInventory</a:t>
            </a:r>
            <a:r>
              <a:rPr lang="en-IN" sz="1400" dirty="0">
                <a:latin typeface="Times New Roman" panose="02020603050405020304" pitchFamily="18" charset="0"/>
                <a:cs typeface="Times New Roman" panose="02020603050405020304" pitchFamily="18" charset="0"/>
              </a:rPr>
              <a:t>() { </a:t>
            </a:r>
          </a:p>
          <a:p>
            <a:pPr marL="0" indent="0">
              <a:buNone/>
            </a:pPr>
            <a:r>
              <a:rPr lang="en-IN" sz="1400" dirty="0" err="1">
                <a:latin typeface="Times New Roman" panose="02020603050405020304" pitchFamily="18" charset="0"/>
                <a:cs typeface="Times New Roman" panose="02020603050405020304" pitchFamily="18" charset="0"/>
              </a:rPr>
              <a:t>inventoryArea.setText</a:t>
            </a:r>
            <a:r>
              <a:rPr lang="en-IN" sz="1400" dirty="0">
                <a:latin typeface="Times New Roman" panose="02020603050405020304" pitchFamily="18" charset="0"/>
                <a:cs typeface="Times New Roman" panose="02020603050405020304" pitchFamily="18" charset="0"/>
              </a:rPr>
              <a:t>(""); </a:t>
            </a:r>
          </a:p>
          <a:p>
            <a:pPr marL="0" indent="0">
              <a:buNone/>
            </a:pPr>
            <a:r>
              <a:rPr lang="en-IN" sz="1400" dirty="0" err="1">
                <a:latin typeface="Times New Roman" panose="02020603050405020304" pitchFamily="18" charset="0"/>
                <a:cs typeface="Times New Roman" panose="02020603050405020304" pitchFamily="18" charset="0"/>
              </a:rPr>
              <a:t>inventoryArea.append</a:t>
            </a:r>
            <a:r>
              <a:rPr lang="en-IN" sz="1400" dirty="0">
                <a:latin typeface="Times New Roman" panose="02020603050405020304" pitchFamily="18" charset="0"/>
                <a:cs typeface="Times New Roman" panose="02020603050405020304" pitchFamily="18" charset="0"/>
              </a:rPr>
              <a:t>("Product Name\</a:t>
            </a:r>
            <a:r>
              <a:rPr lang="en-IN" sz="1400" dirty="0" err="1">
                <a:latin typeface="Times New Roman" panose="02020603050405020304" pitchFamily="18" charset="0"/>
                <a:cs typeface="Times New Roman" panose="02020603050405020304" pitchFamily="18" charset="0"/>
              </a:rPr>
              <a:t>tStock</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tPrice</a:t>
            </a:r>
            <a:r>
              <a:rPr lang="en-IN" sz="1400" dirty="0">
                <a:latin typeface="Times New Roman" panose="02020603050405020304" pitchFamily="18" charset="0"/>
                <a:cs typeface="Times New Roman" panose="02020603050405020304" pitchFamily="18" charset="0"/>
              </a:rPr>
              <a:t>\n"); </a:t>
            </a:r>
          </a:p>
          <a:p>
            <a:pPr marL="0" indent="0">
              <a:buNone/>
            </a:pPr>
            <a:r>
              <a:rPr lang="en-IN" sz="1400" dirty="0">
                <a:latin typeface="Times New Roman" panose="02020603050405020304" pitchFamily="18" charset="0"/>
                <a:cs typeface="Times New Roman" panose="02020603050405020304" pitchFamily="18" charset="0"/>
              </a:rPr>
              <a:t>for (Product </a:t>
            </a:r>
            <a:r>
              <a:rPr lang="en-IN" sz="1400" dirty="0" err="1">
                <a:latin typeface="Times New Roman" panose="02020603050405020304" pitchFamily="18" charset="0"/>
                <a:cs typeface="Times New Roman" panose="02020603050405020304" pitchFamily="18" charset="0"/>
              </a:rPr>
              <a:t>product</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inventory.values</a:t>
            </a: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 </a:t>
            </a:r>
          </a:p>
          <a:p>
            <a:pPr marL="0" indent="0">
              <a:buNone/>
            </a:pPr>
            <a:r>
              <a:rPr lang="en-IN" sz="1400" dirty="0" err="1">
                <a:latin typeface="Times New Roman" panose="02020603050405020304" pitchFamily="18" charset="0"/>
                <a:cs typeface="Times New Roman" panose="02020603050405020304" pitchFamily="18" charset="0"/>
              </a:rPr>
              <a:t>inventoryArea.append</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String.format</a:t>
            </a:r>
            <a:r>
              <a:rPr lang="en-IN" sz="1400" dirty="0">
                <a:latin typeface="Times New Roman" panose="02020603050405020304" pitchFamily="18" charset="0"/>
                <a:cs typeface="Times New Roman" panose="02020603050405020304" pitchFamily="18" charset="0"/>
              </a:rPr>
              <a:t>("%s\</a:t>
            </a:r>
            <a:r>
              <a:rPr lang="en-IN" sz="1400" dirty="0" err="1">
                <a:latin typeface="Times New Roman" panose="02020603050405020304" pitchFamily="18" charset="0"/>
                <a:cs typeface="Times New Roman" panose="02020603050405020304" pitchFamily="18" charset="0"/>
              </a:rPr>
              <a:t>t%d</a:t>
            </a:r>
            <a:r>
              <a:rPr lang="en-IN" sz="1400" dirty="0">
                <a:latin typeface="Times New Roman" panose="02020603050405020304" pitchFamily="18" charset="0"/>
                <a:cs typeface="Times New Roman" panose="02020603050405020304" pitchFamily="18" charset="0"/>
              </a:rPr>
              <a:t>\t$%.2f\n", product.name, </a:t>
            </a:r>
            <a:r>
              <a:rPr lang="en-IN" sz="1400" dirty="0" err="1">
                <a:latin typeface="Times New Roman" panose="02020603050405020304" pitchFamily="18" charset="0"/>
                <a:cs typeface="Times New Roman" panose="02020603050405020304" pitchFamily="18" charset="0"/>
              </a:rPr>
              <a:t>product.stock</a:t>
            </a:r>
            <a:r>
              <a:rPr lang="en-IN" sz="1400" dirty="0">
                <a:latin typeface="Times New Roman" panose="02020603050405020304" pitchFamily="18" charset="0"/>
                <a:cs typeface="Times New Roman" panose="02020603050405020304" pitchFamily="18" charset="0"/>
              </a:rPr>
              <a:t>, product.price));</a:t>
            </a:r>
          </a:p>
          <a:p>
            <a:pPr marL="0" indent="0">
              <a:buNone/>
            </a:pPr>
            <a:r>
              <a:rPr lang="en-IN" sz="1400" dirty="0">
                <a:latin typeface="Times New Roman" panose="02020603050405020304" pitchFamily="18" charset="0"/>
                <a:cs typeface="Times New Roman" panose="02020603050405020304" pitchFamily="18" charset="0"/>
              </a:rPr>
              <a:t> } }</a:t>
            </a:r>
          </a:p>
          <a:p>
            <a:pPr marL="0" indent="0">
              <a:buNone/>
            </a:pPr>
            <a:r>
              <a:rPr lang="en-IN" sz="1400" dirty="0">
                <a:latin typeface="Times New Roman" panose="02020603050405020304" pitchFamily="18" charset="0"/>
                <a:cs typeface="Times New Roman" panose="02020603050405020304" pitchFamily="18" charset="0"/>
              </a:rPr>
              <a:t>private void </a:t>
            </a:r>
            <a:r>
              <a:rPr lang="en-IN" sz="1400" dirty="0" err="1">
                <a:latin typeface="Times New Roman" panose="02020603050405020304" pitchFamily="18" charset="0"/>
                <a:cs typeface="Times New Roman" panose="02020603050405020304" pitchFamily="18" charset="0"/>
              </a:rPr>
              <a:t>purchaseProduct</a:t>
            </a:r>
            <a:r>
              <a:rPr lang="en-IN" sz="1400" dirty="0">
                <a:latin typeface="Times New Roman" panose="02020603050405020304" pitchFamily="18" charset="0"/>
                <a:cs typeface="Times New Roman" panose="02020603050405020304" pitchFamily="18" charset="0"/>
              </a:rPr>
              <a:t>() { </a:t>
            </a:r>
          </a:p>
          <a:p>
            <a:pPr marL="0" indent="0">
              <a:buNone/>
            </a:pPr>
            <a:r>
              <a:rPr lang="en-IN" sz="1400" dirty="0">
                <a:latin typeface="Times New Roman" panose="02020603050405020304" pitchFamily="18" charset="0"/>
                <a:cs typeface="Times New Roman" panose="02020603050405020304" pitchFamily="18" charset="0"/>
              </a:rPr>
              <a:t>String </a:t>
            </a:r>
            <a:r>
              <a:rPr lang="en-IN" sz="1400" dirty="0" err="1">
                <a:latin typeface="Times New Roman" panose="02020603050405020304" pitchFamily="18" charset="0"/>
                <a:cs typeface="Times New Roman" panose="02020603050405020304" pitchFamily="18" charset="0"/>
              </a:rPr>
              <a:t>productName</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productField.getText</a:t>
            </a:r>
            <a:r>
              <a:rPr lang="en-IN" sz="1400" dirty="0">
                <a:latin typeface="Times New Roman" panose="02020603050405020304" pitchFamily="18" charset="0"/>
                <a:cs typeface="Times New Roman" panose="02020603050405020304" pitchFamily="18" charset="0"/>
              </a:rPr>
              <a:t>().trim(); </a:t>
            </a:r>
          </a:p>
          <a:p>
            <a:pPr marL="0" indent="0">
              <a:buNone/>
            </a:pPr>
            <a:r>
              <a:rPr lang="en-IN" sz="1400" dirty="0">
                <a:latin typeface="Times New Roman" panose="02020603050405020304" pitchFamily="18" charset="0"/>
                <a:cs typeface="Times New Roman" panose="02020603050405020304" pitchFamily="18" charset="0"/>
              </a:rPr>
              <a:t>String </a:t>
            </a:r>
            <a:r>
              <a:rPr lang="en-IN" sz="1400" dirty="0" err="1">
                <a:latin typeface="Times New Roman" panose="02020603050405020304" pitchFamily="18" charset="0"/>
                <a:cs typeface="Times New Roman" panose="02020603050405020304" pitchFamily="18" charset="0"/>
              </a:rPr>
              <a:t>quantityText</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quantityField.getText</a:t>
            </a:r>
            <a:r>
              <a:rPr lang="en-IN" sz="1400" dirty="0">
                <a:latin typeface="Times New Roman" panose="02020603050405020304" pitchFamily="18" charset="0"/>
                <a:cs typeface="Times New Roman" panose="02020603050405020304" pitchFamily="18" charset="0"/>
              </a:rPr>
              <a:t>().trim();</a:t>
            </a:r>
            <a:endParaRPr lang="en-IN" sz="2000" dirty="0">
              <a:latin typeface="Times New Roman" panose="02020603050405020304" pitchFamily="18" charset="0"/>
              <a:cs typeface="Times New Roman" panose="02020603050405020304" pitchFamily="18" charset="0"/>
            </a:endParaRPr>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pic>
        <p:nvPicPr>
          <p:cNvPr id="7" name="Picture 6"/>
          <p:cNvPicPr/>
          <p:nvPr/>
        </p:nvPicPr>
        <p:blipFill>
          <a:blip r:embed="rId3"/>
          <a:stretch>
            <a:fillRect/>
          </a:stretch>
        </p:blipFill>
        <p:spPr>
          <a:xfrm>
            <a:off x="1" y="24220"/>
            <a:ext cx="1905000" cy="597376"/>
          </a:xfrm>
          <a:prstGeom prst="rect">
            <a:avLst/>
          </a:prstGeom>
          <a:noFill/>
          <a:ln w="9525">
            <a:noFill/>
          </a:ln>
        </p:spPr>
      </p:pic>
      <p:pic>
        <p:nvPicPr>
          <p:cNvPr id="8" name="Picture 7"/>
          <p:cNvPicPr/>
          <p:nvPr/>
        </p:nvPicPr>
        <p:blipFill>
          <a:blip r:embed="rId4"/>
          <a:stretch>
            <a:fillRect/>
          </a:stretch>
        </p:blipFill>
        <p:spPr>
          <a:xfrm>
            <a:off x="8475663" y="157957"/>
            <a:ext cx="428625" cy="36830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258CF-98F8-D8C2-D99F-FFF5715915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748F35-17EA-473C-C10A-AA686C4EBF2C}"/>
              </a:ext>
            </a:extLst>
          </p:cNvPr>
          <p:cNvSpPr>
            <a:spLocks noGrp="1"/>
          </p:cNvSpPr>
          <p:nvPr>
            <p:ph type="title"/>
          </p:nvPr>
        </p:nvSpPr>
        <p:spPr>
          <a:xfrm>
            <a:off x="457200" y="91723"/>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Source Code</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BA71CDD9-BAC6-8DCF-AFDB-EC2653EE42F9}"/>
              </a:ext>
            </a:extLst>
          </p:cNvPr>
          <p:cNvSpPr>
            <a:spLocks noGrp="1"/>
          </p:cNvSpPr>
          <p:nvPr>
            <p:ph type="sldNum" sz="quarter" idx="12"/>
          </p:nvPr>
        </p:nvSpPr>
        <p:spPr/>
        <p:txBody>
          <a:bodyPr/>
          <a:lstStyle/>
          <a:p>
            <a:pPr>
              <a:defRPr/>
            </a:pPr>
            <a:fld id="{0E14ABD8-B1EB-4C07-9937-C8C4E38BDF00}" type="slidenum">
              <a:rPr lang="en-US" altLang="en-US" smtClean="0"/>
              <a:pPr>
                <a:defRPr/>
              </a:pPr>
              <a:t>13</a:t>
            </a:fld>
            <a:endParaRPr lang="en-US" altLang="en-US"/>
          </a:p>
        </p:txBody>
      </p:sp>
      <p:sp>
        <p:nvSpPr>
          <p:cNvPr id="5" name="Content Placeholder 4">
            <a:extLst>
              <a:ext uri="{FF2B5EF4-FFF2-40B4-BE49-F238E27FC236}">
                <a16:creationId xmlns:a16="http://schemas.microsoft.com/office/drawing/2014/main" id="{3659155E-BFB7-6E3E-AFF3-5164F30BCE7E}"/>
              </a:ext>
            </a:extLst>
          </p:cNvPr>
          <p:cNvSpPr>
            <a:spLocks noGrp="1"/>
          </p:cNvSpPr>
          <p:nvPr>
            <p:ph sz="quarter" idx="1"/>
          </p:nvPr>
        </p:nvSpPr>
        <p:spPr>
          <a:xfrm>
            <a:off x="228600" y="914400"/>
            <a:ext cx="8675688" cy="3703320"/>
          </a:xfrm>
        </p:spPr>
        <p:txBody>
          <a:bodyPr numCol="3">
            <a:noAutofit/>
          </a:bodyPr>
          <a:lstStyle/>
          <a:p>
            <a:pPr marL="0" indent="0">
              <a:buNone/>
            </a:pPr>
            <a:r>
              <a:rPr lang="en-IN" sz="1400" dirty="0">
                <a:latin typeface="Times New Roman" panose="02020603050405020304" pitchFamily="18" charset="0"/>
                <a:cs typeface="Times New Roman" panose="02020603050405020304" pitchFamily="18" charset="0"/>
              </a:rPr>
              <a:t>if (</a:t>
            </a:r>
            <a:r>
              <a:rPr lang="en-IN" sz="1400" dirty="0" err="1">
                <a:latin typeface="Times New Roman" panose="02020603050405020304" pitchFamily="18" charset="0"/>
                <a:cs typeface="Times New Roman" panose="02020603050405020304" pitchFamily="18" charset="0"/>
              </a:rPr>
              <a:t>productName.isEmpty</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quantityText.isEmpty</a:t>
            </a:r>
            <a:r>
              <a:rPr lang="en-IN" sz="1400" dirty="0">
                <a:latin typeface="Times New Roman" panose="02020603050405020304" pitchFamily="18" charset="0"/>
                <a:cs typeface="Times New Roman" panose="02020603050405020304" pitchFamily="18" charset="0"/>
              </a:rPr>
              <a:t>()) { </a:t>
            </a:r>
          </a:p>
          <a:p>
            <a:pPr marL="0" indent="0">
              <a:buNone/>
            </a:pPr>
            <a:r>
              <a:rPr lang="en-IN" sz="1400" dirty="0">
                <a:latin typeface="Times New Roman" panose="02020603050405020304" pitchFamily="18" charset="0"/>
                <a:cs typeface="Times New Roman" panose="02020603050405020304" pitchFamily="18" charset="0"/>
              </a:rPr>
              <a:t>product.name, </a:t>
            </a:r>
            <a:r>
              <a:rPr lang="en-IN" sz="1400" dirty="0" err="1">
                <a:latin typeface="Times New Roman" panose="02020603050405020304" pitchFamily="18" charset="0"/>
                <a:cs typeface="Times New Roman" panose="02020603050405020304" pitchFamily="18" charset="0"/>
              </a:rPr>
              <a:t>JOptionPane.showMessageDialog</a:t>
            </a:r>
            <a:r>
              <a:rPr lang="en-IN" sz="1400" dirty="0">
                <a:latin typeface="Times New Roman" panose="02020603050405020304" pitchFamily="18" charset="0"/>
                <a:cs typeface="Times New Roman" panose="02020603050405020304" pitchFamily="18" charset="0"/>
              </a:rPr>
              <a:t>(this, "Please enter both product name and quantity.", "Error", </a:t>
            </a:r>
            <a:r>
              <a:rPr lang="en-IN" sz="1400" dirty="0" err="1">
                <a:latin typeface="Times New Roman" panose="02020603050405020304" pitchFamily="18" charset="0"/>
                <a:cs typeface="Times New Roman" panose="02020603050405020304" pitchFamily="18" charset="0"/>
              </a:rPr>
              <a:t>JOptionPane.ERROR_MESSAGE</a:t>
            </a: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return; </a:t>
            </a:r>
          </a:p>
          <a:p>
            <a:pPr marL="0" indent="0">
              <a:buNone/>
            </a:pP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if (!</a:t>
            </a:r>
            <a:r>
              <a:rPr lang="en-IN" sz="1400" dirty="0" err="1">
                <a:latin typeface="Times New Roman" panose="02020603050405020304" pitchFamily="18" charset="0"/>
                <a:cs typeface="Times New Roman" panose="02020603050405020304" pitchFamily="18" charset="0"/>
              </a:rPr>
              <a:t>inventory.containsKey</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productName</a:t>
            </a:r>
            <a:r>
              <a:rPr lang="en-IN" sz="1400" dirty="0">
                <a:latin typeface="Times New Roman" panose="02020603050405020304" pitchFamily="18" charset="0"/>
                <a:cs typeface="Times New Roman" panose="02020603050405020304" pitchFamily="18" charset="0"/>
              </a:rPr>
              <a:t>)) { </a:t>
            </a:r>
          </a:p>
          <a:p>
            <a:pPr marL="0" indent="0">
              <a:buNone/>
            </a:pPr>
            <a:r>
              <a:rPr lang="en-IN" sz="1400" dirty="0" err="1">
                <a:latin typeface="Times New Roman" panose="02020603050405020304" pitchFamily="18" charset="0"/>
                <a:cs typeface="Times New Roman" panose="02020603050405020304" pitchFamily="18" charset="0"/>
              </a:rPr>
              <a:t>JOptionPane.showMessageDialog</a:t>
            </a:r>
            <a:r>
              <a:rPr lang="en-IN" sz="1400" dirty="0">
                <a:latin typeface="Times New Roman" panose="02020603050405020304" pitchFamily="18" charset="0"/>
                <a:cs typeface="Times New Roman" panose="02020603050405020304" pitchFamily="18" charset="0"/>
              </a:rPr>
              <a:t>(this, "Product not found in inventory!", "Error", </a:t>
            </a:r>
            <a:r>
              <a:rPr lang="en-IN" sz="1400" dirty="0" err="1">
                <a:latin typeface="Times New Roman" panose="02020603050405020304" pitchFamily="18" charset="0"/>
                <a:cs typeface="Times New Roman" panose="02020603050405020304" pitchFamily="18" charset="0"/>
              </a:rPr>
              <a:t>JOptionPane.ERROR_MESSAGE</a:t>
            </a: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return; </a:t>
            </a:r>
          </a:p>
          <a:p>
            <a:pPr marL="0" indent="0">
              <a:buNone/>
            </a:pPr>
            <a:r>
              <a:rPr lang="en-IN" sz="1400" dirty="0">
                <a:latin typeface="Times New Roman" panose="02020603050405020304" pitchFamily="18" charset="0"/>
                <a:cs typeface="Times New Roman" panose="02020603050405020304" pitchFamily="18" charset="0"/>
              </a:rPr>
              <a:t>}</a:t>
            </a:r>
          </a:p>
          <a:p>
            <a:pPr marL="0" indent="0">
              <a:buNone/>
            </a:pPr>
            <a:r>
              <a:rPr lang="en-IN" sz="1400" dirty="0">
                <a:latin typeface="Times New Roman" panose="02020603050405020304" pitchFamily="18" charset="0"/>
                <a:cs typeface="Times New Roman" panose="02020603050405020304" pitchFamily="18" charset="0"/>
              </a:rPr>
              <a:t>Product </a:t>
            </a:r>
            <a:r>
              <a:rPr lang="en-IN" sz="1400" dirty="0" err="1">
                <a:latin typeface="Times New Roman" panose="02020603050405020304" pitchFamily="18" charset="0"/>
                <a:cs typeface="Times New Roman" panose="02020603050405020304" pitchFamily="18" charset="0"/>
              </a:rPr>
              <a:t>product</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inventory.get</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productName</a:t>
            </a: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int quantity; </a:t>
            </a:r>
          </a:p>
          <a:p>
            <a:pPr marL="0" indent="0">
              <a:buNone/>
            </a:pPr>
            <a:r>
              <a:rPr lang="en-IN" sz="1400" dirty="0">
                <a:latin typeface="Times New Roman" panose="02020603050405020304" pitchFamily="18" charset="0"/>
                <a:cs typeface="Times New Roman" panose="02020603050405020304" pitchFamily="18" charset="0"/>
              </a:rPr>
              <a:t>try { </a:t>
            </a:r>
          </a:p>
          <a:p>
            <a:pPr marL="0" indent="0">
              <a:buNone/>
            </a:pPr>
            <a:r>
              <a:rPr lang="en-IN" sz="1400" dirty="0">
                <a:latin typeface="Times New Roman" panose="02020603050405020304" pitchFamily="18" charset="0"/>
                <a:cs typeface="Times New Roman" panose="02020603050405020304" pitchFamily="18" charset="0"/>
              </a:rPr>
              <a:t>quantity = </a:t>
            </a:r>
            <a:r>
              <a:rPr lang="en-IN" sz="1400" dirty="0" err="1">
                <a:latin typeface="Times New Roman" panose="02020603050405020304" pitchFamily="18" charset="0"/>
                <a:cs typeface="Times New Roman" panose="02020603050405020304" pitchFamily="18" charset="0"/>
              </a:rPr>
              <a:t>Integer.parseInt</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quantityText</a:t>
            </a: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catch (</a:t>
            </a:r>
            <a:r>
              <a:rPr lang="en-IN" sz="1400" dirty="0" err="1">
                <a:latin typeface="Times New Roman" panose="02020603050405020304" pitchFamily="18" charset="0"/>
                <a:cs typeface="Times New Roman" panose="02020603050405020304" pitchFamily="18" charset="0"/>
              </a:rPr>
              <a:t>NumberFormatException</a:t>
            </a:r>
            <a:r>
              <a:rPr lang="en-IN" sz="1400" dirty="0">
                <a:latin typeface="Times New Roman" panose="02020603050405020304" pitchFamily="18" charset="0"/>
                <a:cs typeface="Times New Roman" panose="02020603050405020304" pitchFamily="18" charset="0"/>
              </a:rPr>
              <a:t> e) { </a:t>
            </a:r>
          </a:p>
          <a:p>
            <a:pPr marL="0" indent="0">
              <a:buNone/>
            </a:pPr>
            <a:r>
              <a:rPr lang="en-IN" sz="1400" dirty="0" err="1">
                <a:latin typeface="Times New Roman" panose="02020603050405020304" pitchFamily="18" charset="0"/>
                <a:cs typeface="Times New Roman" panose="02020603050405020304" pitchFamily="18" charset="0"/>
              </a:rPr>
              <a:t>JOptionPane.showMessageDialog</a:t>
            </a:r>
            <a:r>
              <a:rPr lang="en-IN" sz="1400" dirty="0">
                <a:latin typeface="Times New Roman" panose="02020603050405020304" pitchFamily="18" charset="0"/>
                <a:cs typeface="Times New Roman" panose="02020603050405020304" pitchFamily="18" charset="0"/>
              </a:rPr>
              <a:t>(this, "Invalid quantity. Please enter a number.", "Error", </a:t>
            </a:r>
            <a:r>
              <a:rPr lang="en-IN" sz="1400" dirty="0" err="1">
                <a:latin typeface="Times New Roman" panose="02020603050405020304" pitchFamily="18" charset="0"/>
                <a:cs typeface="Times New Roman" panose="02020603050405020304" pitchFamily="18" charset="0"/>
              </a:rPr>
              <a:t>JOptionPane.ERROR_MESSAGE</a:t>
            </a: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return; </a:t>
            </a:r>
          </a:p>
          <a:p>
            <a:pPr marL="0" indent="0">
              <a:buNone/>
            </a:pPr>
            <a:r>
              <a:rPr lang="en-IN" sz="1400" dirty="0">
                <a:latin typeface="Times New Roman" panose="02020603050405020304" pitchFamily="18" charset="0"/>
                <a:cs typeface="Times New Roman" panose="02020603050405020304" pitchFamily="18" charset="0"/>
              </a:rPr>
              <a:t>}</a:t>
            </a:r>
          </a:p>
          <a:p>
            <a:pPr marL="0" indent="0">
              <a:buNone/>
            </a:pPr>
            <a:r>
              <a:rPr lang="en-IN" sz="1400" dirty="0">
                <a:latin typeface="Times New Roman" panose="02020603050405020304" pitchFamily="18" charset="0"/>
                <a:cs typeface="Times New Roman" panose="02020603050405020304" pitchFamily="18" charset="0"/>
              </a:rPr>
              <a:t>if (quantity &gt; </a:t>
            </a:r>
            <a:r>
              <a:rPr lang="en-IN" sz="1400" dirty="0" err="1">
                <a:latin typeface="Times New Roman" panose="02020603050405020304" pitchFamily="18" charset="0"/>
                <a:cs typeface="Times New Roman" panose="02020603050405020304" pitchFamily="18" charset="0"/>
              </a:rPr>
              <a:t>product.stock</a:t>
            </a:r>
            <a:r>
              <a:rPr lang="en-IN" sz="1400" dirty="0">
                <a:latin typeface="Times New Roman" panose="02020603050405020304" pitchFamily="18" charset="0"/>
                <a:cs typeface="Times New Roman" panose="02020603050405020304" pitchFamily="18" charset="0"/>
              </a:rPr>
              <a:t>) { </a:t>
            </a:r>
          </a:p>
          <a:p>
            <a:pPr marL="0" indent="0">
              <a:buNone/>
            </a:pPr>
            <a:r>
              <a:rPr lang="en-IN" sz="1400" dirty="0" err="1">
                <a:latin typeface="Times New Roman" panose="02020603050405020304" pitchFamily="18" charset="0"/>
                <a:cs typeface="Times New Roman" panose="02020603050405020304" pitchFamily="18" charset="0"/>
              </a:rPr>
              <a:t>JOptionPane.showMessageDialog</a:t>
            </a:r>
            <a:r>
              <a:rPr lang="en-IN" sz="1400" dirty="0">
                <a:latin typeface="Times New Roman" panose="02020603050405020304" pitchFamily="18" charset="0"/>
                <a:cs typeface="Times New Roman" panose="02020603050405020304" pitchFamily="18" charset="0"/>
              </a:rPr>
              <a:t>(this, "Not enough stock available!", "Error", </a:t>
            </a:r>
            <a:r>
              <a:rPr lang="en-IN" sz="1400" dirty="0" err="1">
                <a:latin typeface="Times New Roman" panose="02020603050405020304" pitchFamily="18" charset="0"/>
                <a:cs typeface="Times New Roman" panose="02020603050405020304" pitchFamily="18" charset="0"/>
              </a:rPr>
              <a:t>JOptionPane.ERROR_MESSAGE</a:t>
            </a: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return; </a:t>
            </a:r>
          </a:p>
          <a:p>
            <a:pPr marL="0" indent="0">
              <a:buNone/>
            </a:pPr>
            <a:r>
              <a:rPr lang="en-IN" sz="1400" dirty="0">
                <a:latin typeface="Times New Roman" panose="02020603050405020304" pitchFamily="18" charset="0"/>
                <a:cs typeface="Times New Roman" panose="02020603050405020304" pitchFamily="18" charset="0"/>
              </a:rPr>
              <a:t>}</a:t>
            </a:r>
          </a:p>
          <a:p>
            <a:pPr marL="0" indent="0">
              <a:buNone/>
            </a:pPr>
            <a:r>
              <a:rPr lang="fr-FR" sz="1400" dirty="0">
                <a:latin typeface="Times New Roman" panose="02020603050405020304" pitchFamily="18" charset="0"/>
                <a:cs typeface="Times New Roman" panose="02020603050405020304" pitchFamily="18" charset="0"/>
              </a:rPr>
              <a:t>double </a:t>
            </a:r>
            <a:r>
              <a:rPr lang="fr-FR" sz="1400" dirty="0" err="1">
                <a:latin typeface="Times New Roman" panose="02020603050405020304" pitchFamily="18" charset="0"/>
                <a:cs typeface="Times New Roman" panose="02020603050405020304" pitchFamily="18" charset="0"/>
              </a:rPr>
              <a:t>totalPrice</a:t>
            </a:r>
            <a:r>
              <a:rPr lang="fr-FR" sz="1400" dirty="0">
                <a:latin typeface="Times New Roman" panose="02020603050405020304" pitchFamily="18" charset="0"/>
                <a:cs typeface="Times New Roman" panose="02020603050405020304" pitchFamily="18" charset="0"/>
              </a:rPr>
              <a:t> = </a:t>
            </a:r>
            <a:r>
              <a:rPr lang="fr-FR" sz="1400" dirty="0" err="1">
                <a:latin typeface="Times New Roman" panose="02020603050405020304" pitchFamily="18" charset="0"/>
                <a:cs typeface="Times New Roman" panose="02020603050405020304" pitchFamily="18" charset="0"/>
              </a:rPr>
              <a:t>quantity</a:t>
            </a:r>
            <a:r>
              <a:rPr lang="fr-FR" sz="1400" dirty="0">
                <a:latin typeface="Times New Roman" panose="02020603050405020304" pitchFamily="18" charset="0"/>
                <a:cs typeface="Times New Roman" panose="02020603050405020304" pitchFamily="18" charset="0"/>
              </a:rPr>
              <a:t> * product.price; </a:t>
            </a:r>
          </a:p>
          <a:p>
            <a:pPr marL="0" indent="0">
              <a:buNone/>
            </a:pPr>
            <a:r>
              <a:rPr lang="fr-FR" sz="1400" dirty="0" err="1">
                <a:latin typeface="Times New Roman" panose="02020603050405020304" pitchFamily="18" charset="0"/>
                <a:cs typeface="Times New Roman" panose="02020603050405020304" pitchFamily="18" charset="0"/>
              </a:rPr>
              <a:t>product.stock</a:t>
            </a:r>
            <a:r>
              <a:rPr lang="fr-FR" sz="1400" dirty="0">
                <a:latin typeface="Times New Roman" panose="02020603050405020304" pitchFamily="18" charset="0"/>
                <a:cs typeface="Times New Roman" panose="02020603050405020304" pitchFamily="18" charset="0"/>
              </a:rPr>
              <a:t> -= </a:t>
            </a:r>
            <a:r>
              <a:rPr lang="fr-FR" sz="1400" dirty="0" err="1">
                <a:latin typeface="Times New Roman" panose="02020603050405020304" pitchFamily="18" charset="0"/>
                <a:cs typeface="Times New Roman" panose="02020603050405020304" pitchFamily="18" charset="0"/>
              </a:rPr>
              <a:t>quantity</a:t>
            </a:r>
            <a:r>
              <a:rPr lang="fr-FR" sz="14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6" name="Footer Placeholder 4">
            <a:extLst>
              <a:ext uri="{FF2B5EF4-FFF2-40B4-BE49-F238E27FC236}">
                <a16:creationId xmlns:a16="http://schemas.microsoft.com/office/drawing/2014/main" id="{1A72B4F8-DBEE-0B99-33F7-351D1CB14545}"/>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pic>
        <p:nvPicPr>
          <p:cNvPr id="7" name="Picture 6">
            <a:extLst>
              <a:ext uri="{FF2B5EF4-FFF2-40B4-BE49-F238E27FC236}">
                <a16:creationId xmlns:a16="http://schemas.microsoft.com/office/drawing/2014/main" id="{86B679C1-81C0-9EB3-3EE1-EBF4E9B30A68}"/>
              </a:ext>
            </a:extLst>
          </p:cNvPr>
          <p:cNvPicPr/>
          <p:nvPr/>
        </p:nvPicPr>
        <p:blipFill>
          <a:blip r:embed="rId2"/>
          <a:stretch>
            <a:fillRect/>
          </a:stretch>
        </p:blipFill>
        <p:spPr>
          <a:xfrm>
            <a:off x="1" y="24220"/>
            <a:ext cx="1905000" cy="597376"/>
          </a:xfrm>
          <a:prstGeom prst="rect">
            <a:avLst/>
          </a:prstGeom>
          <a:noFill/>
          <a:ln w="9525">
            <a:noFill/>
          </a:ln>
        </p:spPr>
      </p:pic>
      <p:pic>
        <p:nvPicPr>
          <p:cNvPr id="8" name="Picture 7">
            <a:extLst>
              <a:ext uri="{FF2B5EF4-FFF2-40B4-BE49-F238E27FC236}">
                <a16:creationId xmlns:a16="http://schemas.microsoft.com/office/drawing/2014/main" id="{991585F1-6911-30A1-A7AA-5D4EE0C6360D}"/>
              </a:ext>
            </a:extLst>
          </p:cNvPr>
          <p:cNvPicPr/>
          <p:nvPr/>
        </p:nvPicPr>
        <p:blipFill>
          <a:blip r:embed="rId3"/>
          <a:stretch>
            <a:fillRect/>
          </a:stretch>
        </p:blipFill>
        <p:spPr>
          <a:xfrm>
            <a:off x="8475663" y="157957"/>
            <a:ext cx="428625" cy="368300"/>
          </a:xfrm>
          <a:prstGeom prst="rect">
            <a:avLst/>
          </a:prstGeom>
          <a:noFill/>
          <a:ln w="9525">
            <a:noFill/>
          </a:ln>
        </p:spPr>
      </p:pic>
    </p:spTree>
    <p:extLst>
      <p:ext uri="{BB962C8B-B14F-4D97-AF65-F5344CB8AC3E}">
        <p14:creationId xmlns:p14="http://schemas.microsoft.com/office/powerpoint/2010/main" val="345627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3477A-2022-DA43-1CE2-5B9EF383FE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C73897-AA55-0CE1-05DC-2AD2DB9A1AF4}"/>
              </a:ext>
            </a:extLst>
          </p:cNvPr>
          <p:cNvSpPr>
            <a:spLocks noGrp="1"/>
          </p:cNvSpPr>
          <p:nvPr>
            <p:ph type="title"/>
          </p:nvPr>
        </p:nvSpPr>
        <p:spPr>
          <a:xfrm>
            <a:off x="457200" y="91723"/>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Source Code</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E83CDAD4-40CC-27E5-C3D2-8D2E41D2B776}"/>
              </a:ext>
            </a:extLst>
          </p:cNvPr>
          <p:cNvSpPr>
            <a:spLocks noGrp="1"/>
          </p:cNvSpPr>
          <p:nvPr>
            <p:ph type="sldNum" sz="quarter" idx="12"/>
          </p:nvPr>
        </p:nvSpPr>
        <p:spPr/>
        <p:txBody>
          <a:bodyPr/>
          <a:lstStyle/>
          <a:p>
            <a:pPr>
              <a:defRPr/>
            </a:pPr>
            <a:fld id="{0E14ABD8-B1EB-4C07-9937-C8C4E38BDF00}" type="slidenum">
              <a:rPr lang="en-US" altLang="en-US" smtClean="0"/>
              <a:pPr>
                <a:defRPr/>
              </a:pPr>
              <a:t>14</a:t>
            </a:fld>
            <a:endParaRPr lang="en-US" altLang="en-US"/>
          </a:p>
        </p:txBody>
      </p:sp>
      <p:sp>
        <p:nvSpPr>
          <p:cNvPr id="5" name="Content Placeholder 4">
            <a:extLst>
              <a:ext uri="{FF2B5EF4-FFF2-40B4-BE49-F238E27FC236}">
                <a16:creationId xmlns:a16="http://schemas.microsoft.com/office/drawing/2014/main" id="{8CA7030C-541F-50DE-5864-5F17F6ED40A5}"/>
              </a:ext>
            </a:extLst>
          </p:cNvPr>
          <p:cNvSpPr>
            <a:spLocks noGrp="1"/>
          </p:cNvSpPr>
          <p:nvPr>
            <p:ph sz="quarter" idx="1"/>
          </p:nvPr>
        </p:nvSpPr>
        <p:spPr>
          <a:xfrm>
            <a:off x="228600" y="914400"/>
            <a:ext cx="8675688" cy="3703320"/>
          </a:xfrm>
        </p:spPr>
        <p:txBody>
          <a:bodyPr numCol="1">
            <a:noAutofit/>
          </a:bodyPr>
          <a:lstStyle/>
          <a:p>
            <a:pPr marL="0" indent="0">
              <a:buNone/>
            </a:pPr>
            <a:r>
              <a:rPr lang="en-IN" sz="1400" dirty="0">
                <a:latin typeface="Times New Roman" panose="02020603050405020304" pitchFamily="18" charset="0"/>
                <a:cs typeface="Times New Roman" panose="02020603050405020304" pitchFamily="18" charset="0"/>
              </a:rPr>
              <a:t>// Update Receipt </a:t>
            </a:r>
          </a:p>
          <a:p>
            <a:pPr marL="0" indent="0">
              <a:buNone/>
            </a:pPr>
            <a:r>
              <a:rPr lang="en-IN" sz="1400" dirty="0" err="1">
                <a:latin typeface="Times New Roman" panose="02020603050405020304" pitchFamily="18" charset="0"/>
                <a:cs typeface="Times New Roman" panose="02020603050405020304" pitchFamily="18" charset="0"/>
              </a:rPr>
              <a:t>receiptArea.append</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String.format</a:t>
            </a:r>
            <a:r>
              <a:rPr lang="en-IN" sz="1400" dirty="0">
                <a:latin typeface="Times New Roman" panose="02020603050405020304" pitchFamily="18" charset="0"/>
                <a:cs typeface="Times New Roman" panose="02020603050405020304" pitchFamily="18" charset="0"/>
              </a:rPr>
              <a:t>("Purchased: %d x %s @ $%.2f each = $%.2f\n", quantity, </a:t>
            </a:r>
            <a:r>
              <a:rPr lang="en-IN" sz="1400" dirty="0" err="1">
                <a:latin typeface="Times New Roman" panose="02020603050405020304" pitchFamily="18" charset="0"/>
                <a:cs typeface="Times New Roman" panose="02020603050405020304" pitchFamily="18" charset="0"/>
              </a:rPr>
              <a:t>productName</a:t>
            </a:r>
            <a:r>
              <a:rPr lang="en-IN" sz="1400" dirty="0">
                <a:latin typeface="Times New Roman" panose="02020603050405020304" pitchFamily="18" charset="0"/>
                <a:cs typeface="Times New Roman" panose="02020603050405020304" pitchFamily="18" charset="0"/>
              </a:rPr>
              <a:t>, product.price, </a:t>
            </a:r>
            <a:r>
              <a:rPr lang="en-IN" sz="1400" dirty="0" err="1">
                <a:latin typeface="Times New Roman" panose="02020603050405020304" pitchFamily="18" charset="0"/>
                <a:cs typeface="Times New Roman" panose="02020603050405020304" pitchFamily="18" charset="0"/>
              </a:rPr>
              <a:t>totalPrice</a:t>
            </a:r>
            <a:r>
              <a:rPr lang="en-IN" sz="1400" dirty="0">
                <a:latin typeface="Times New Roman" panose="02020603050405020304" pitchFamily="18" charset="0"/>
                <a:cs typeface="Times New Roman" panose="02020603050405020304" pitchFamily="18" charset="0"/>
              </a:rPr>
              <a:t>));</a:t>
            </a:r>
          </a:p>
          <a:p>
            <a:pPr marL="0" indent="0">
              <a:buNone/>
            </a:pPr>
            <a:r>
              <a:rPr lang="en-IN" sz="1400" dirty="0">
                <a:latin typeface="Times New Roman" panose="02020603050405020304" pitchFamily="18" charset="0"/>
                <a:cs typeface="Times New Roman" panose="02020603050405020304" pitchFamily="18" charset="0"/>
              </a:rPr>
              <a:t>// Clear input fields </a:t>
            </a:r>
          </a:p>
          <a:p>
            <a:pPr marL="0" indent="0">
              <a:buNone/>
            </a:pPr>
            <a:r>
              <a:rPr lang="en-IN" sz="1400" dirty="0" err="1">
                <a:latin typeface="Times New Roman" panose="02020603050405020304" pitchFamily="18" charset="0"/>
                <a:cs typeface="Times New Roman" panose="02020603050405020304" pitchFamily="18" charset="0"/>
              </a:rPr>
              <a:t>productField.setText</a:t>
            </a:r>
            <a:r>
              <a:rPr lang="en-IN" sz="1400" dirty="0">
                <a:latin typeface="Times New Roman" panose="02020603050405020304" pitchFamily="18" charset="0"/>
                <a:cs typeface="Times New Roman" panose="02020603050405020304" pitchFamily="18" charset="0"/>
              </a:rPr>
              <a:t>(""); </a:t>
            </a:r>
          </a:p>
          <a:p>
            <a:pPr marL="0" indent="0">
              <a:buNone/>
            </a:pPr>
            <a:r>
              <a:rPr lang="en-IN" sz="1400" dirty="0" err="1">
                <a:latin typeface="Times New Roman" panose="02020603050405020304" pitchFamily="18" charset="0"/>
                <a:cs typeface="Times New Roman" panose="02020603050405020304" pitchFamily="18" charset="0"/>
              </a:rPr>
              <a:t>quantityField.setText</a:t>
            </a: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public static void main(String[] args) { </a:t>
            </a:r>
          </a:p>
          <a:p>
            <a:pPr marL="0" indent="0">
              <a:buNone/>
            </a:pPr>
            <a:r>
              <a:rPr lang="en-IN" sz="1400" dirty="0" err="1">
                <a:latin typeface="Times New Roman" panose="02020603050405020304" pitchFamily="18" charset="0"/>
                <a:cs typeface="Times New Roman" panose="02020603050405020304" pitchFamily="18" charset="0"/>
              </a:rPr>
              <a:t>SwingUtilities.invokeLater</a:t>
            </a:r>
            <a:r>
              <a:rPr lang="en-IN" sz="1400" dirty="0">
                <a:latin typeface="Times New Roman" panose="02020603050405020304" pitchFamily="18" charset="0"/>
                <a:cs typeface="Times New Roman" panose="02020603050405020304" pitchFamily="18" charset="0"/>
              </a:rPr>
              <a:t>(() -&gt; { </a:t>
            </a:r>
          </a:p>
          <a:p>
            <a:pPr marL="0" indent="0">
              <a:buNone/>
            </a:pPr>
            <a:r>
              <a:rPr lang="en-IN" sz="1400" dirty="0" err="1">
                <a:latin typeface="Times New Roman" panose="02020603050405020304" pitchFamily="18" charset="0"/>
                <a:cs typeface="Times New Roman" panose="02020603050405020304" pitchFamily="18" charset="0"/>
              </a:rPr>
              <a:t>SupermarketBillingSystemGUI</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gui</a:t>
            </a:r>
            <a:r>
              <a:rPr lang="en-IN" sz="1400" dirty="0">
                <a:latin typeface="Times New Roman" panose="02020603050405020304" pitchFamily="18" charset="0"/>
                <a:cs typeface="Times New Roman" panose="02020603050405020304" pitchFamily="18" charset="0"/>
              </a:rPr>
              <a:t> = new </a:t>
            </a:r>
            <a:r>
              <a:rPr lang="en-IN" sz="1400" dirty="0" err="1">
                <a:latin typeface="Times New Roman" panose="02020603050405020304" pitchFamily="18" charset="0"/>
                <a:cs typeface="Times New Roman" panose="02020603050405020304" pitchFamily="18" charset="0"/>
              </a:rPr>
              <a:t>SupermarketBillingSystemGUI</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gui.setVisible</a:t>
            </a:r>
            <a:r>
              <a:rPr lang="en-IN" sz="1400" dirty="0">
                <a:latin typeface="Times New Roman" panose="02020603050405020304" pitchFamily="18" charset="0"/>
                <a:cs typeface="Times New Roman" panose="02020603050405020304" pitchFamily="18" charset="0"/>
              </a:rPr>
              <a:t>(true); </a:t>
            </a:r>
          </a:p>
          <a:p>
            <a:pPr marL="0" indent="0">
              <a:buNone/>
            </a:pP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6" name="Footer Placeholder 4">
            <a:extLst>
              <a:ext uri="{FF2B5EF4-FFF2-40B4-BE49-F238E27FC236}">
                <a16:creationId xmlns:a16="http://schemas.microsoft.com/office/drawing/2014/main" id="{AB921602-4D3C-0225-CD90-41B9CA894887}"/>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pic>
        <p:nvPicPr>
          <p:cNvPr id="7" name="Picture 6">
            <a:extLst>
              <a:ext uri="{FF2B5EF4-FFF2-40B4-BE49-F238E27FC236}">
                <a16:creationId xmlns:a16="http://schemas.microsoft.com/office/drawing/2014/main" id="{85883F13-D2F0-CE63-11C0-302F274EAA38}"/>
              </a:ext>
            </a:extLst>
          </p:cNvPr>
          <p:cNvPicPr/>
          <p:nvPr/>
        </p:nvPicPr>
        <p:blipFill>
          <a:blip r:embed="rId2"/>
          <a:stretch>
            <a:fillRect/>
          </a:stretch>
        </p:blipFill>
        <p:spPr>
          <a:xfrm>
            <a:off x="1" y="24220"/>
            <a:ext cx="1905000" cy="597376"/>
          </a:xfrm>
          <a:prstGeom prst="rect">
            <a:avLst/>
          </a:prstGeom>
          <a:noFill/>
          <a:ln w="9525">
            <a:noFill/>
          </a:ln>
        </p:spPr>
      </p:pic>
      <p:pic>
        <p:nvPicPr>
          <p:cNvPr id="8" name="Picture 7">
            <a:extLst>
              <a:ext uri="{FF2B5EF4-FFF2-40B4-BE49-F238E27FC236}">
                <a16:creationId xmlns:a16="http://schemas.microsoft.com/office/drawing/2014/main" id="{1AEE1E77-1C7B-9E07-6D65-BADBEDD01D0A}"/>
              </a:ext>
            </a:extLst>
          </p:cNvPr>
          <p:cNvPicPr/>
          <p:nvPr/>
        </p:nvPicPr>
        <p:blipFill>
          <a:blip r:embed="rId3"/>
          <a:stretch>
            <a:fillRect/>
          </a:stretch>
        </p:blipFill>
        <p:spPr>
          <a:xfrm>
            <a:off x="8475663" y="157957"/>
            <a:ext cx="428625" cy="368300"/>
          </a:xfrm>
          <a:prstGeom prst="rect">
            <a:avLst/>
          </a:prstGeom>
          <a:noFill/>
          <a:ln w="9525">
            <a:noFill/>
          </a:ln>
        </p:spPr>
      </p:pic>
    </p:spTree>
    <p:extLst>
      <p:ext uri="{BB962C8B-B14F-4D97-AF65-F5344CB8AC3E}">
        <p14:creationId xmlns:p14="http://schemas.microsoft.com/office/powerpoint/2010/main" val="3758608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15</a:t>
            </a:fld>
            <a:endParaRPr lang="en-US" altLang="en-US"/>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a:t>
            </a:r>
          </a:p>
        </p:txBody>
      </p:sp>
      <p:pic>
        <p:nvPicPr>
          <p:cNvPr id="3" name="Picture 2">
            <a:extLst>
              <a:ext uri="{FF2B5EF4-FFF2-40B4-BE49-F238E27FC236}">
                <a16:creationId xmlns:a16="http://schemas.microsoft.com/office/drawing/2014/main" id="{0E43C956-4501-6513-57AC-490A18D04209}"/>
              </a:ext>
            </a:extLst>
          </p:cNvPr>
          <p:cNvPicPr/>
          <p:nvPr/>
        </p:nvPicPr>
        <p:blipFill>
          <a:blip r:embed="rId2"/>
          <a:stretch>
            <a:fillRect/>
          </a:stretch>
        </p:blipFill>
        <p:spPr>
          <a:xfrm>
            <a:off x="1" y="46798"/>
            <a:ext cx="1905000" cy="597376"/>
          </a:xfrm>
          <a:prstGeom prst="rect">
            <a:avLst/>
          </a:prstGeom>
          <a:noFill/>
          <a:ln w="9525">
            <a:noFill/>
          </a:ln>
        </p:spPr>
      </p:pic>
      <p:pic>
        <p:nvPicPr>
          <p:cNvPr id="5" name="Picture 4">
            <a:extLst>
              <a:ext uri="{FF2B5EF4-FFF2-40B4-BE49-F238E27FC236}">
                <a16:creationId xmlns:a16="http://schemas.microsoft.com/office/drawing/2014/main" id="{EF74A235-3DC1-6A77-011C-601A5B7A9E7F}"/>
              </a:ext>
            </a:extLst>
          </p:cNvPr>
          <p:cNvPicPr/>
          <p:nvPr/>
        </p:nvPicPr>
        <p:blipFill>
          <a:blip r:embed="rId3"/>
          <a:stretch>
            <a:fillRect/>
          </a:stretch>
        </p:blipFill>
        <p:spPr>
          <a:xfrm>
            <a:off x="8475663" y="157957"/>
            <a:ext cx="428625" cy="368300"/>
          </a:xfrm>
          <a:prstGeom prst="rect">
            <a:avLst/>
          </a:prstGeom>
          <a:noFill/>
          <a:ln w="9525">
            <a:noFill/>
          </a:ln>
        </p:spPr>
      </p:pic>
      <p:pic>
        <p:nvPicPr>
          <p:cNvPr id="9" name="Picture 8">
            <a:extLst>
              <a:ext uri="{FF2B5EF4-FFF2-40B4-BE49-F238E27FC236}">
                <a16:creationId xmlns:a16="http://schemas.microsoft.com/office/drawing/2014/main" id="{138CA029-2B15-2F2E-3159-6A98994C5D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1" y="874295"/>
            <a:ext cx="2326476" cy="2535655"/>
          </a:xfrm>
          <a:prstGeom prst="rect">
            <a:avLst/>
          </a:prstGeom>
        </p:spPr>
      </p:pic>
      <p:pic>
        <p:nvPicPr>
          <p:cNvPr id="11" name="Picture 10">
            <a:extLst>
              <a:ext uri="{FF2B5EF4-FFF2-40B4-BE49-F238E27FC236}">
                <a16:creationId xmlns:a16="http://schemas.microsoft.com/office/drawing/2014/main" id="{72F1D15C-B756-2D4D-C8CE-7AE7ADF3B6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74262" y="857250"/>
            <a:ext cx="2600242" cy="2461254"/>
          </a:xfrm>
          <a:prstGeom prst="rect">
            <a:avLst/>
          </a:prstGeom>
        </p:spPr>
      </p:pic>
      <p:pic>
        <p:nvPicPr>
          <p:cNvPr id="13" name="Picture 12">
            <a:extLst>
              <a:ext uri="{FF2B5EF4-FFF2-40B4-BE49-F238E27FC236}">
                <a16:creationId xmlns:a16="http://schemas.microsoft.com/office/drawing/2014/main" id="{DAF70A7D-84E5-41D1-AEBB-EE46E5FB77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66376" y="3028950"/>
            <a:ext cx="2693364" cy="15181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Conclusion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16</a:t>
            </a:fld>
            <a:endParaRPr lang="en-US" altLang="en-US"/>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a:t>
            </a:r>
          </a:p>
        </p:txBody>
      </p:sp>
      <p:sp>
        <p:nvSpPr>
          <p:cNvPr id="3" name="Rectangle 1">
            <a:extLst>
              <a:ext uri="{FF2B5EF4-FFF2-40B4-BE49-F238E27FC236}">
                <a16:creationId xmlns:a16="http://schemas.microsoft.com/office/drawing/2014/main" id="{13B774EB-5797-9444-54FC-C7A64795C197}"/>
              </a:ext>
            </a:extLst>
          </p:cNvPr>
          <p:cNvSpPr>
            <a:spLocks noGrp="1" noChangeArrowheads="1"/>
          </p:cNvSpPr>
          <p:nvPr>
            <p:ph sz="quarter" idx="1"/>
          </p:nvPr>
        </p:nvSpPr>
        <p:spPr bwMode="auto">
          <a:xfrm>
            <a:off x="838200" y="1293378"/>
            <a:ext cx="7315200" cy="27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just" rtl="0">
              <a:lnSpc>
                <a:spcPct val="150000"/>
              </a:lnSpc>
              <a:spcBef>
                <a:spcPts val="0"/>
              </a:spcBef>
              <a:spcAft>
                <a:spcPts val="0"/>
              </a:spcAft>
              <a:buSzPts val="1520"/>
              <a:buNone/>
            </a:pPr>
            <a:r>
              <a:rPr lang="en-US" sz="1400" dirty="0">
                <a:latin typeface="Times New Roman" panose="02020603050405020304" pitchFamily="18" charset="0"/>
                <a:ea typeface="Times New Roman"/>
                <a:cs typeface="Times New Roman" panose="02020603050405020304" pitchFamily="18" charset="0"/>
                <a:sym typeface="Times New Roman"/>
              </a:rPr>
              <a:t>The Supermarket Billing System is a robust and efficient solution designed to streamline daily operations in a supermarket. By integrating modules for user interaction, inventory management, billing, and reporting, the system ensures accuracy, scalability, and ease of use.</a:t>
            </a:r>
          </a:p>
          <a:p>
            <a:pPr marL="0" lvl="0" indent="0" algn="just" rtl="0">
              <a:lnSpc>
                <a:spcPct val="150000"/>
              </a:lnSpc>
              <a:spcBef>
                <a:spcPts val="0"/>
              </a:spcBef>
              <a:spcAft>
                <a:spcPts val="0"/>
              </a:spcAft>
              <a:buSzPts val="1520"/>
              <a:buNone/>
            </a:pPr>
            <a:endParaRPr lang="en-US" sz="1400" dirty="0">
              <a:latin typeface="Times New Roman" panose="02020603050405020304" pitchFamily="18" charset="0"/>
              <a:cs typeface="Times New Roman" panose="02020603050405020304" pitchFamily="18" charset="0"/>
            </a:endParaRPr>
          </a:p>
          <a:p>
            <a:pPr marL="0" lvl="0" indent="0" algn="just" rtl="0">
              <a:lnSpc>
                <a:spcPct val="150000"/>
              </a:lnSpc>
              <a:spcBef>
                <a:spcPts val="600"/>
              </a:spcBef>
              <a:spcAft>
                <a:spcPts val="0"/>
              </a:spcAft>
              <a:buSzPts val="1520"/>
              <a:buNone/>
            </a:pPr>
            <a:r>
              <a:rPr lang="en-US" sz="1400" dirty="0">
                <a:latin typeface="Times New Roman" panose="02020603050405020304" pitchFamily="18" charset="0"/>
                <a:ea typeface="Times New Roman"/>
                <a:cs typeface="Times New Roman" panose="02020603050405020304" pitchFamily="18" charset="0"/>
                <a:sym typeface="Times New Roman"/>
              </a:rPr>
              <a:t>This project not only simplifies billing and stock tracking but also provides valuable insights through detailed reporting, enabling better decision-making for business growth. With proper implementation, this system can significantly improve operational efficiency, reduce human error, and enhance customer satisfaction.</a:t>
            </a:r>
            <a:endParaRPr lang="en-US"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CF535DC-2607-D03F-125C-B7EDE70AD013}"/>
              </a:ext>
            </a:extLst>
          </p:cNvPr>
          <p:cNvPicPr/>
          <p:nvPr/>
        </p:nvPicPr>
        <p:blipFill>
          <a:blip r:embed="rId2"/>
          <a:stretch>
            <a:fillRect/>
          </a:stretch>
        </p:blipFill>
        <p:spPr>
          <a:xfrm>
            <a:off x="1" y="46798"/>
            <a:ext cx="1905000" cy="597376"/>
          </a:xfrm>
          <a:prstGeom prst="rect">
            <a:avLst/>
          </a:prstGeom>
          <a:noFill/>
          <a:ln w="9525">
            <a:noFill/>
          </a:ln>
        </p:spPr>
      </p:pic>
      <p:pic>
        <p:nvPicPr>
          <p:cNvPr id="7" name="Picture 6">
            <a:extLst>
              <a:ext uri="{FF2B5EF4-FFF2-40B4-BE49-F238E27FC236}">
                <a16:creationId xmlns:a16="http://schemas.microsoft.com/office/drawing/2014/main" id="{B31FA014-FC21-39EE-C35D-51B4B7E4F936}"/>
              </a:ext>
            </a:extLst>
          </p:cNvPr>
          <p:cNvPicPr/>
          <p:nvPr/>
        </p:nvPicPr>
        <p:blipFill>
          <a:blip r:embed="rId3"/>
          <a:stretch>
            <a:fillRect/>
          </a:stretch>
        </p:blipFill>
        <p:spPr>
          <a:xfrm>
            <a:off x="8475663" y="209550"/>
            <a:ext cx="428625" cy="36830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77AE-5B94-C1F2-E1C0-17E77BBFB9DA}"/>
              </a:ext>
            </a:extLst>
          </p:cNvPr>
          <p:cNvSpPr>
            <a:spLocks noGrp="1"/>
          </p:cNvSpPr>
          <p:nvPr>
            <p:ph type="title"/>
          </p:nvPr>
        </p:nvSpPr>
        <p:spPr>
          <a:solidFill>
            <a:schemeClr val="bg2">
              <a:lumMod val="75000"/>
            </a:schemeClr>
          </a:solidFill>
        </p:spPr>
        <p:txBody>
          <a:bodyPr>
            <a:normAutofit fontScale="90000"/>
          </a:bodyPr>
          <a:lstStyle/>
          <a:p>
            <a:pPr algn="ctr"/>
            <a:r>
              <a:rPr lang="en-IN" sz="4400" b="1" dirty="0">
                <a:solidFill>
                  <a:schemeClr val="tx1"/>
                </a:solidFill>
                <a:latin typeface="Times New Roman" pitchFamily="18" charset="0"/>
                <a:cs typeface="Times New Roman" pitchFamily="18" charset="0"/>
              </a:rPr>
              <a:t>Thank  You</a:t>
            </a:r>
            <a:endParaRPr lang="en-IN" sz="4000"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1DB88336-4666-251E-4707-607718066E56}"/>
              </a:ext>
            </a:extLst>
          </p:cNvPr>
          <p:cNvSpPr>
            <a:spLocks noGrp="1"/>
          </p:cNvSpPr>
          <p:nvPr>
            <p:ph type="sldNum" sz="quarter" idx="12"/>
          </p:nvPr>
        </p:nvSpPr>
        <p:spPr/>
        <p:txBody>
          <a:bodyPr/>
          <a:lstStyle/>
          <a:p>
            <a:pPr>
              <a:defRPr/>
            </a:pPr>
            <a:fld id="{4CE540F1-D866-4735-9E65-A1952EADD02D}" type="slidenum">
              <a:rPr lang="en-US" altLang="en-US" smtClean="0"/>
              <a:pPr>
                <a:defRPr/>
              </a:pPr>
              <a:t>17</a:t>
            </a:fld>
            <a:endParaRPr lang="en-US" altLang="en-US" dirty="0"/>
          </a:p>
        </p:txBody>
      </p:sp>
      <p:sp>
        <p:nvSpPr>
          <p:cNvPr id="6" name="Title 1">
            <a:extLst>
              <a:ext uri="{FF2B5EF4-FFF2-40B4-BE49-F238E27FC236}">
                <a16:creationId xmlns:a16="http://schemas.microsoft.com/office/drawing/2014/main" id="{C622646B-3CDF-929A-2318-D91165119579}"/>
              </a:ext>
            </a:extLst>
          </p:cNvPr>
          <p:cNvSpPr txBox="1">
            <a:spLocks/>
          </p:cNvSpPr>
          <p:nvPr/>
        </p:nvSpPr>
        <p:spPr>
          <a:xfrm>
            <a:off x="0" y="2099871"/>
            <a:ext cx="9144000" cy="1664258"/>
          </a:xfrm>
          <a:prstGeom prst="rect">
            <a:avLst/>
          </a:prstGeom>
          <a:solidFill>
            <a:schemeClr val="accent3">
              <a:lumMod val="40000"/>
              <a:lumOff val="60000"/>
            </a:schemeClr>
          </a:solidFill>
        </p:spPr>
        <p:txBody>
          <a:bodyPr>
            <a:normAutofit/>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endParaRPr lang="en-IN" sz="3600" dirty="0"/>
          </a:p>
          <a:p>
            <a:pPr algn="ctr">
              <a:defRPr/>
            </a:pPr>
            <a:r>
              <a:rPr lang="en-IN" sz="3600" b="1" dirty="0">
                <a:solidFill>
                  <a:schemeClr val="tx1"/>
                </a:solidFill>
                <a:latin typeface="Times New Roman" pitchFamily="18" charset="0"/>
                <a:cs typeface="Times New Roman" pitchFamily="18" charset="0"/>
              </a:rPr>
              <a:t>Any queries??? </a:t>
            </a:r>
          </a:p>
        </p:txBody>
      </p:sp>
      <p:sp>
        <p:nvSpPr>
          <p:cNvPr id="8"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a:t>
            </a:r>
          </a:p>
        </p:txBody>
      </p:sp>
      <p:pic>
        <p:nvPicPr>
          <p:cNvPr id="3" name="Picture 2">
            <a:extLst>
              <a:ext uri="{FF2B5EF4-FFF2-40B4-BE49-F238E27FC236}">
                <a16:creationId xmlns:a16="http://schemas.microsoft.com/office/drawing/2014/main" id="{45B52DB3-24ED-2971-FC9D-79F0B49F4A1D}"/>
              </a:ext>
            </a:extLst>
          </p:cNvPr>
          <p:cNvPicPr/>
          <p:nvPr/>
        </p:nvPicPr>
        <p:blipFill>
          <a:blip r:embed="rId2"/>
          <a:stretch>
            <a:fillRect/>
          </a:stretch>
        </p:blipFill>
        <p:spPr>
          <a:xfrm>
            <a:off x="1" y="46798"/>
            <a:ext cx="1905000" cy="597376"/>
          </a:xfrm>
          <a:prstGeom prst="rect">
            <a:avLst/>
          </a:prstGeom>
          <a:noFill/>
          <a:ln w="9525">
            <a:noFill/>
          </a:ln>
        </p:spPr>
      </p:pic>
      <p:pic>
        <p:nvPicPr>
          <p:cNvPr id="7" name="Picture 6">
            <a:extLst>
              <a:ext uri="{FF2B5EF4-FFF2-40B4-BE49-F238E27FC236}">
                <a16:creationId xmlns:a16="http://schemas.microsoft.com/office/drawing/2014/main" id="{921BF1D4-44D0-6A4C-11CB-45970B9286AD}"/>
              </a:ext>
            </a:extLst>
          </p:cNvPr>
          <p:cNvPicPr/>
          <p:nvPr/>
        </p:nvPicPr>
        <p:blipFill>
          <a:blip r:embed="rId3"/>
          <a:stretch>
            <a:fillRect/>
          </a:stretch>
        </p:blipFill>
        <p:spPr>
          <a:xfrm>
            <a:off x="8475663" y="157957"/>
            <a:ext cx="428625" cy="368300"/>
          </a:xfrm>
          <a:prstGeom prst="rect">
            <a:avLst/>
          </a:prstGeom>
          <a:noFill/>
          <a:ln w="9525">
            <a:noFill/>
          </a:ln>
        </p:spPr>
      </p:pic>
    </p:spTree>
    <p:extLst>
      <p:ext uri="{BB962C8B-B14F-4D97-AF65-F5344CB8AC3E}">
        <p14:creationId xmlns:p14="http://schemas.microsoft.com/office/powerpoint/2010/main" val="428113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59926A3-D6DE-BF77-88C6-09EA205A58DB}"/>
              </a:ext>
            </a:extLst>
          </p:cNvPr>
          <p:cNvSpPr>
            <a:spLocks noGrp="1"/>
          </p:cNvSpPr>
          <p:nvPr>
            <p:ph type="ftr" sz="quarter" idx="11"/>
          </p:nvPr>
        </p:nvSpPr>
        <p:spPr>
          <a:xfrm>
            <a:off x="2898648" y="4767263"/>
            <a:ext cx="4111752" cy="274320"/>
          </a:xfrm>
        </p:spPr>
        <p:txBody>
          <a:bodyPr/>
          <a:lstStyle/>
          <a:p>
            <a:pPr algn="ctr">
              <a:defRPr/>
            </a:pPr>
            <a:r>
              <a:rPr lang="en-US" sz="1200" dirty="0">
                <a:latin typeface="Times New Roman" pitchFamily="18" charset="0"/>
                <a:cs typeface="Times New Roman" pitchFamily="18" charset="0"/>
              </a:rPr>
              <a:t>CGB1201 – JAVA PROGRAMMING</a:t>
            </a: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2</a:t>
            </a:fld>
            <a:endParaRPr lang="en-US" altLang="en-US"/>
          </a:p>
        </p:txBody>
      </p:sp>
      <p:sp>
        <p:nvSpPr>
          <p:cNvPr id="10" name="Title 9">
            <a:extLst>
              <a:ext uri="{FF2B5EF4-FFF2-40B4-BE49-F238E27FC236}">
                <a16:creationId xmlns:a16="http://schemas.microsoft.com/office/drawing/2014/main" id="{7E05917E-1459-9543-BDC1-EB6757DCCC2B}"/>
              </a:ext>
            </a:extLst>
          </p:cNvPr>
          <p:cNvSpPr>
            <a:spLocks noGrp="1"/>
          </p:cNvSpPr>
          <p:nvPr>
            <p:ph type="title" idx="4294967295"/>
          </p:nvPr>
        </p:nvSpPr>
        <p:spPr>
          <a:xfrm>
            <a:off x="342441" y="438150"/>
            <a:ext cx="8229600" cy="3810000"/>
          </a:xfrm>
          <a:solidFill>
            <a:schemeClr val="bg2">
              <a:lumMod val="75000"/>
            </a:schemeClr>
          </a:solidFill>
        </p:spPr>
        <p:txBody>
          <a:bodyPr anchor="ctr">
            <a:normAutofit/>
          </a:bodyPr>
          <a:lstStyle/>
          <a:p>
            <a:pPr algn="ctr"/>
            <a:r>
              <a:rPr lang="en-IN" sz="4000" b="1" dirty="0">
                <a:solidFill>
                  <a:schemeClr val="tx1"/>
                </a:solidFill>
                <a:latin typeface="Times New Roman" pitchFamily="18" charset="0"/>
                <a:cs typeface="Times New Roman" pitchFamily="18" charset="0"/>
              </a:rPr>
              <a:t>SUPERMARKET</a:t>
            </a:r>
            <a:br>
              <a:rPr lang="en-IN" sz="4000" b="1" dirty="0">
                <a:solidFill>
                  <a:schemeClr val="tx1"/>
                </a:solidFill>
                <a:latin typeface="Times New Roman" pitchFamily="18" charset="0"/>
                <a:cs typeface="Times New Roman" pitchFamily="18" charset="0"/>
              </a:rPr>
            </a:br>
            <a:r>
              <a:rPr lang="en-IN" sz="4000" b="1" dirty="0">
                <a:solidFill>
                  <a:schemeClr val="tx1"/>
                </a:solidFill>
                <a:latin typeface="Times New Roman" pitchFamily="18" charset="0"/>
                <a:cs typeface="Times New Roman" pitchFamily="18" charset="0"/>
              </a:rPr>
              <a:t> BILLING SYSTEM</a:t>
            </a:r>
          </a:p>
        </p:txBody>
      </p:sp>
      <p:sp>
        <p:nvSpPr>
          <p:cNvPr id="7" name="Footer Placeholder 4"/>
          <p:cNvSpPr txBox="1">
            <a:spLocks/>
          </p:cNvSpPr>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pic>
        <p:nvPicPr>
          <p:cNvPr id="2" name="Picture 1">
            <a:extLst>
              <a:ext uri="{FF2B5EF4-FFF2-40B4-BE49-F238E27FC236}">
                <a16:creationId xmlns:a16="http://schemas.microsoft.com/office/drawing/2014/main" id="{567AF5BD-E76F-7BC0-26D3-7001736BB896}"/>
              </a:ext>
            </a:extLst>
          </p:cNvPr>
          <p:cNvPicPr/>
          <p:nvPr/>
        </p:nvPicPr>
        <p:blipFill>
          <a:blip r:embed="rId3"/>
          <a:stretch>
            <a:fillRect/>
          </a:stretch>
        </p:blipFill>
        <p:spPr>
          <a:xfrm>
            <a:off x="1" y="46798"/>
            <a:ext cx="1905000" cy="597376"/>
          </a:xfrm>
          <a:prstGeom prst="rect">
            <a:avLst/>
          </a:prstGeom>
          <a:noFill/>
          <a:ln w="9525">
            <a:noFill/>
          </a:ln>
        </p:spPr>
      </p:pic>
      <p:pic>
        <p:nvPicPr>
          <p:cNvPr id="3" name="Picture 2">
            <a:extLst>
              <a:ext uri="{FF2B5EF4-FFF2-40B4-BE49-F238E27FC236}">
                <a16:creationId xmlns:a16="http://schemas.microsoft.com/office/drawing/2014/main" id="{FB0D3C39-9858-64F8-B84A-03506531BB88}"/>
              </a:ext>
            </a:extLst>
          </p:cNvPr>
          <p:cNvPicPr/>
          <p:nvPr/>
        </p:nvPicPr>
        <p:blipFill>
          <a:blip r:embed="rId4"/>
          <a:stretch>
            <a:fillRect/>
          </a:stretch>
        </p:blipFill>
        <p:spPr>
          <a:xfrm>
            <a:off x="8475663" y="222250"/>
            <a:ext cx="428625" cy="368300"/>
          </a:xfrm>
          <a:prstGeom prst="rect">
            <a:avLst/>
          </a:prstGeom>
          <a:noFill/>
          <a:ln w="9525">
            <a:noFill/>
          </a:ln>
        </p:spPr>
      </p:pic>
    </p:spTree>
    <p:extLst>
      <p:ext uri="{BB962C8B-B14F-4D97-AF65-F5344CB8AC3E}">
        <p14:creationId xmlns:p14="http://schemas.microsoft.com/office/powerpoint/2010/main" val="425515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B552-9064-2022-2FE6-8CF056A213C6}"/>
              </a:ext>
            </a:extLst>
          </p:cNvPr>
          <p:cNvSpPr>
            <a:spLocks noGrp="1"/>
          </p:cNvSpPr>
          <p:nvPr>
            <p:ph type="title"/>
          </p:nvPr>
        </p:nvSpPr>
        <p:spPr>
          <a:xfrm>
            <a:off x="457200" y="186972"/>
            <a:ext cx="8229600" cy="60960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Problem Identification</a:t>
            </a:r>
            <a:r>
              <a:rPr lang="en-IN" dirty="0">
                <a:solidFill>
                  <a:schemeClr val="tx1"/>
                </a:solidFill>
                <a:latin typeface="Times New Roman" pitchFamily="18" charset="0"/>
                <a:cs typeface="Times New Roman" pitchFamily="18" charset="0"/>
              </a:rPr>
              <a:t> </a:t>
            </a:r>
            <a:endParaRPr lang="en-IN" sz="4000"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9F403579-F0D1-E1A9-9626-90D255E99861}"/>
              </a:ext>
            </a:extLst>
          </p:cNvPr>
          <p:cNvSpPr>
            <a:spLocks noGrp="1"/>
          </p:cNvSpPr>
          <p:nvPr>
            <p:ph type="ftr" sz="quarter" idx="11"/>
          </p:nvPr>
        </p:nvSpPr>
        <p:spPr>
          <a:xfrm>
            <a:off x="2514600" y="4767263"/>
            <a:ext cx="4191000"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a16="http://schemas.microsoft.com/office/drawing/2014/main" id="{03F0F658-36A0-130D-3974-0382D1967D80}"/>
              </a:ext>
            </a:extLst>
          </p:cNvPr>
          <p:cNvSpPr>
            <a:spLocks noGrp="1"/>
          </p:cNvSpPr>
          <p:nvPr>
            <p:ph type="sldNum" sz="quarter" idx="12"/>
          </p:nvPr>
        </p:nvSpPr>
        <p:spPr/>
        <p:txBody>
          <a:bodyPr/>
          <a:lstStyle/>
          <a:p>
            <a:pPr>
              <a:defRPr/>
            </a:pPr>
            <a:fld id="{0E14ABD8-B1EB-4C07-9937-C8C4E38BDF00}" type="slidenum">
              <a:rPr lang="en-US" altLang="en-US" smtClean="0"/>
              <a:pPr>
                <a:defRPr/>
              </a:pPr>
              <a:t>3</a:t>
            </a:fld>
            <a:endParaRPr lang="en-US" altLang="en-US"/>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
        <p:nvSpPr>
          <p:cNvPr id="10" name="TextBox 9">
            <a:extLst>
              <a:ext uri="{FF2B5EF4-FFF2-40B4-BE49-F238E27FC236}">
                <a16:creationId xmlns:a16="http://schemas.microsoft.com/office/drawing/2014/main" id="{C0AA566D-F549-DD3E-E4D9-3965D4384857}"/>
              </a:ext>
            </a:extLst>
          </p:cNvPr>
          <p:cNvSpPr txBox="1"/>
          <p:nvPr/>
        </p:nvSpPr>
        <p:spPr>
          <a:xfrm>
            <a:off x="457200" y="959260"/>
            <a:ext cx="8229600" cy="1169551"/>
          </a:xfrm>
          <a:prstGeom prst="rect">
            <a:avLst/>
          </a:prstGeom>
          <a:noFill/>
        </p:spPr>
        <p:txBody>
          <a:bodyPr wrap="square">
            <a:spAutoFit/>
          </a:bodyPr>
          <a:lstStyle/>
          <a:p>
            <a:pPr algn="just"/>
            <a:r>
              <a:rPr lang="en-US" sz="1400" b="1" dirty="0">
                <a:latin typeface="Times New Roman" panose="02020603050405020304" pitchFamily="18" charset="0"/>
                <a:cs typeface="Times New Roman" panose="02020603050405020304" pitchFamily="18" charset="0"/>
              </a:rPr>
              <a:t>Transaction Management Issues</a:t>
            </a:r>
            <a:endParaRPr lang="en-US" sz="1400"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Slow checkout process</a:t>
            </a:r>
            <a:r>
              <a:rPr lang="en-US" sz="1400" dirty="0">
                <a:latin typeface="Times New Roman" panose="02020603050405020304" pitchFamily="18" charset="0"/>
                <a:cs typeface="Times New Roman" panose="02020603050405020304" pitchFamily="18" charset="0"/>
              </a:rPr>
              <a:t>: Manual billing can lead to long queues, errors, and delays, impacting customer satisfaction.</a:t>
            </a:r>
          </a:p>
          <a:p>
            <a:pPr algn="just"/>
            <a:r>
              <a:rPr lang="en-US" sz="1400" b="1" dirty="0">
                <a:latin typeface="Times New Roman" panose="02020603050405020304" pitchFamily="18" charset="0"/>
                <a:cs typeface="Times New Roman" panose="02020603050405020304" pitchFamily="18" charset="0"/>
              </a:rPr>
              <a:t>Limited payment options</a:t>
            </a:r>
            <a:r>
              <a:rPr lang="en-US" sz="1400" dirty="0">
                <a:latin typeface="Times New Roman" panose="02020603050405020304" pitchFamily="18" charset="0"/>
                <a:cs typeface="Times New Roman" panose="02020603050405020304" pitchFamily="18" charset="0"/>
              </a:rPr>
              <a:t>: Lack of support for various payment methods (e.g., credit/debit cards, digital wallets) can inconvenience customers.</a:t>
            </a:r>
          </a:p>
        </p:txBody>
      </p:sp>
      <p:sp>
        <p:nvSpPr>
          <p:cNvPr id="12" name="TextBox 11">
            <a:extLst>
              <a:ext uri="{FF2B5EF4-FFF2-40B4-BE49-F238E27FC236}">
                <a16:creationId xmlns:a16="http://schemas.microsoft.com/office/drawing/2014/main" id="{1C38D2BD-E2F0-4931-0CDB-54574A6730C2}"/>
              </a:ext>
            </a:extLst>
          </p:cNvPr>
          <p:cNvSpPr txBox="1"/>
          <p:nvPr/>
        </p:nvSpPr>
        <p:spPr>
          <a:xfrm>
            <a:off x="534924" y="2215819"/>
            <a:ext cx="8074152" cy="1169551"/>
          </a:xfrm>
          <a:prstGeom prst="rect">
            <a:avLst/>
          </a:prstGeom>
          <a:noFill/>
        </p:spPr>
        <p:txBody>
          <a:bodyPr wrap="square">
            <a:spAutoFit/>
          </a:bodyPr>
          <a:lstStyle/>
          <a:p>
            <a:pPr algn="just"/>
            <a:r>
              <a:rPr lang="en-US" sz="1400" b="1" dirty="0">
                <a:latin typeface="Times New Roman" panose="02020603050405020304" pitchFamily="18" charset="0"/>
                <a:cs typeface="Times New Roman" panose="02020603050405020304" pitchFamily="18" charset="0"/>
              </a:rPr>
              <a:t>Inventory Management Challenges</a:t>
            </a:r>
            <a:endParaRPr lang="en-US" sz="1400"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Stock shortages</a:t>
            </a:r>
            <a:r>
              <a:rPr lang="en-US" sz="1400" dirty="0">
                <a:latin typeface="Times New Roman" panose="02020603050405020304" pitchFamily="18" charset="0"/>
                <a:cs typeface="Times New Roman" panose="02020603050405020304" pitchFamily="18" charset="0"/>
              </a:rPr>
              <a:t>: Difficulty in tracking real-time stock levels can result in frequent stockouts of popular products.</a:t>
            </a:r>
          </a:p>
          <a:p>
            <a:pPr algn="just"/>
            <a:r>
              <a:rPr lang="en-US" sz="1400" b="1" dirty="0">
                <a:latin typeface="Times New Roman" panose="02020603050405020304" pitchFamily="18" charset="0"/>
                <a:cs typeface="Times New Roman" panose="02020603050405020304" pitchFamily="18" charset="0"/>
              </a:rPr>
              <a:t>Overstocking</a:t>
            </a:r>
            <a:r>
              <a:rPr lang="en-US" sz="1400" dirty="0">
                <a:latin typeface="Times New Roman" panose="02020603050405020304" pitchFamily="18" charset="0"/>
                <a:cs typeface="Times New Roman" panose="02020603050405020304" pitchFamily="18" charset="0"/>
              </a:rPr>
              <a:t>: Poor stock monitoring can lead to excess inventory, increasing storage costs and risk of spoilage for perishable goods.</a:t>
            </a:r>
          </a:p>
        </p:txBody>
      </p:sp>
      <p:sp>
        <p:nvSpPr>
          <p:cNvPr id="14" name="TextBox 13">
            <a:extLst>
              <a:ext uri="{FF2B5EF4-FFF2-40B4-BE49-F238E27FC236}">
                <a16:creationId xmlns:a16="http://schemas.microsoft.com/office/drawing/2014/main" id="{D936F98A-6F28-D5A1-AA4A-0AD374C8B43F}"/>
              </a:ext>
            </a:extLst>
          </p:cNvPr>
          <p:cNvSpPr txBox="1"/>
          <p:nvPr/>
        </p:nvSpPr>
        <p:spPr>
          <a:xfrm>
            <a:off x="562633" y="3491541"/>
            <a:ext cx="8229600" cy="1169551"/>
          </a:xfrm>
          <a:prstGeom prst="rect">
            <a:avLst/>
          </a:prstGeom>
          <a:noFill/>
        </p:spPr>
        <p:txBody>
          <a:bodyPr wrap="square">
            <a:spAutoFit/>
          </a:bodyPr>
          <a:lstStyle/>
          <a:p>
            <a:pPr algn="just"/>
            <a:r>
              <a:rPr lang="en-US" sz="1400" b="1" dirty="0">
                <a:latin typeface="Times New Roman" panose="02020603050405020304" pitchFamily="18" charset="0"/>
                <a:cs typeface="Times New Roman" panose="02020603050405020304" pitchFamily="18" charset="0"/>
              </a:rPr>
              <a:t>Customer Relationship Gaps</a:t>
            </a:r>
            <a:endParaRPr lang="en-US" sz="1400"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Lack of loyalty features</a:t>
            </a:r>
            <a:r>
              <a:rPr lang="en-US" sz="1400" dirty="0">
                <a:latin typeface="Times New Roman" panose="02020603050405020304" pitchFamily="18" charset="0"/>
                <a:cs typeface="Times New Roman" panose="02020603050405020304" pitchFamily="18" charset="0"/>
              </a:rPr>
              <a:t>: Absence of features like loyalty points or personalized offers can reduce customer retention.</a:t>
            </a:r>
          </a:p>
          <a:p>
            <a:pPr algn="just"/>
            <a:r>
              <a:rPr lang="en-US" sz="1400" b="1" dirty="0">
                <a:latin typeface="Times New Roman" panose="02020603050405020304" pitchFamily="18" charset="0"/>
                <a:cs typeface="Times New Roman" panose="02020603050405020304" pitchFamily="18" charset="0"/>
              </a:rPr>
              <a:t>Minimal customer data</a:t>
            </a:r>
            <a:r>
              <a:rPr lang="en-US" sz="1400" dirty="0">
                <a:latin typeface="Times New Roman" panose="02020603050405020304" pitchFamily="18" charset="0"/>
                <a:cs typeface="Times New Roman" panose="02020603050405020304" pitchFamily="18" charset="0"/>
              </a:rPr>
              <a:t>: Failure to collect and analyze customer data for better service and marketing strategies.</a:t>
            </a:r>
          </a:p>
        </p:txBody>
      </p:sp>
    </p:spTree>
    <p:extLst>
      <p:ext uri="{BB962C8B-B14F-4D97-AF65-F5344CB8AC3E}">
        <p14:creationId xmlns:p14="http://schemas.microsoft.com/office/powerpoint/2010/main" val="711727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4323-5210-80A9-6891-2FD74992CE91}"/>
              </a:ext>
            </a:extLst>
          </p:cNvPr>
          <p:cNvSpPr>
            <a:spLocks noGrp="1"/>
          </p:cNvSpPr>
          <p:nvPr>
            <p:ph type="title"/>
          </p:nvPr>
        </p:nvSpPr>
        <p:spPr>
          <a:xfrm>
            <a:off x="457200" y="285750"/>
            <a:ext cx="8229600" cy="457200"/>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Objective</a:t>
            </a:r>
          </a:p>
        </p:txBody>
      </p:sp>
      <p:sp>
        <p:nvSpPr>
          <p:cNvPr id="5" name="Footer Placeholder 4">
            <a:extLst>
              <a:ext uri="{FF2B5EF4-FFF2-40B4-BE49-F238E27FC236}">
                <a16:creationId xmlns:a16="http://schemas.microsoft.com/office/drawing/2014/main" id="{CC405221-347E-9CCD-BA88-4C53ECC3746E}"/>
              </a:ext>
            </a:extLst>
          </p:cNvPr>
          <p:cNvSpPr>
            <a:spLocks noGrp="1"/>
          </p:cNvSpPr>
          <p:nvPr>
            <p:ph type="ftr" sz="quarter" idx="11"/>
          </p:nvPr>
        </p:nvSpPr>
        <p:spPr>
          <a:xfrm>
            <a:off x="2743200" y="4767263"/>
            <a:ext cx="4114800"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a16="http://schemas.microsoft.com/office/drawing/2014/main" id="{921C23A5-3836-E986-E59E-625D0AB8CE91}"/>
              </a:ext>
            </a:extLst>
          </p:cNvPr>
          <p:cNvSpPr>
            <a:spLocks noGrp="1"/>
          </p:cNvSpPr>
          <p:nvPr>
            <p:ph type="sldNum" sz="quarter" idx="12"/>
          </p:nvPr>
        </p:nvSpPr>
        <p:spPr/>
        <p:txBody>
          <a:bodyPr/>
          <a:lstStyle/>
          <a:p>
            <a:pPr>
              <a:defRPr/>
            </a:pPr>
            <a:fld id="{0E14ABD8-B1EB-4C07-9937-C8C4E38BDF00}" type="slidenum">
              <a:rPr lang="en-US" altLang="en-US" smtClean="0"/>
              <a:pPr>
                <a:defRPr/>
              </a:pPr>
              <a:t>4</a:t>
            </a:fld>
            <a:endParaRPr lang="en-US" altLang="en-US"/>
          </a:p>
        </p:txBody>
      </p:sp>
      <p:sp>
        <p:nvSpPr>
          <p:cNvPr id="3" name="Content Placeholder 2">
            <a:extLst>
              <a:ext uri="{FF2B5EF4-FFF2-40B4-BE49-F238E27FC236}">
                <a16:creationId xmlns:a16="http://schemas.microsoft.com/office/drawing/2014/main" id="{5753BF69-1C78-F823-3EFC-69FA8564C97F}"/>
              </a:ext>
            </a:extLst>
          </p:cNvPr>
          <p:cNvSpPr>
            <a:spLocks noGrp="1"/>
          </p:cNvSpPr>
          <p:nvPr>
            <p:ph sz="quarter" idx="1"/>
          </p:nvPr>
        </p:nvSpPr>
        <p:spPr>
          <a:xfrm>
            <a:off x="838200" y="914400"/>
            <a:ext cx="7391400" cy="3703320"/>
          </a:xfrm>
        </p:spPr>
        <p:txBody>
          <a:bodyPr>
            <a:normAutofit/>
          </a:bodyPr>
          <a:lstStyle/>
          <a:p>
            <a:pPr marL="0" indent="0" algn="just">
              <a:lnSpc>
                <a:spcPct val="150000"/>
              </a:lnSpc>
              <a:buNone/>
            </a:pPr>
            <a:r>
              <a:rPr lang="en-US" sz="1400" dirty="0">
                <a:latin typeface="Times New Roman" panose="02020603050405020304" pitchFamily="18" charset="0"/>
                <a:cs typeface="Times New Roman" panose="02020603050405020304" pitchFamily="18" charset="0"/>
              </a:rPr>
              <a:t>The primary objective of the supermarket billing system is to automate and streamline the billing and inventory management processes in retail environments. By replacing manual methods, the system aims to enhance operational efficiency, reduce errors, and speed up customer checkout. It provides role-based access for administrators, data entry operators, and billing operators to ensure secure and focused functionality. Administrators can define and manage taxes and commissions, track sales, and generate detailed reports to analyze store performance. The system also facilitates accurate inventory management by maintaining up-to-date product details, including stock levels and expiry dates.</a:t>
            </a:r>
            <a:endParaRPr lang="en-IN" sz="2400"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Tree>
    <p:extLst>
      <p:ext uri="{BB962C8B-B14F-4D97-AF65-F5344CB8AC3E}">
        <p14:creationId xmlns:p14="http://schemas.microsoft.com/office/powerpoint/2010/main" val="3989182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FB43-016D-4DDB-52D8-BCF00F70ED73}"/>
              </a:ext>
            </a:extLst>
          </p:cNvPr>
          <p:cNvSpPr>
            <a:spLocks noGrp="1"/>
          </p:cNvSpPr>
          <p:nvPr>
            <p:ph type="title"/>
          </p:nvPr>
        </p:nvSpPr>
        <p:spPr>
          <a:xfrm>
            <a:off x="381000" y="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AFAF8B42-1B21-5C6F-AF75-1ADAF6ED8B08}"/>
              </a:ext>
            </a:extLst>
          </p:cNvPr>
          <p:cNvSpPr>
            <a:spLocks noGrp="1"/>
          </p:cNvSpPr>
          <p:nvPr>
            <p:ph type="ftr" sz="quarter" idx="11"/>
          </p:nvPr>
        </p:nvSpPr>
        <p:spPr>
          <a:xfrm>
            <a:off x="2667000" y="4781550"/>
            <a:ext cx="4035552" cy="228599"/>
          </a:xfrm>
        </p:spPr>
        <p:txBody>
          <a:bodyPr/>
          <a:lstStyle/>
          <a:p>
            <a:pPr algn="ctr">
              <a:defRPr/>
            </a:pPr>
            <a:r>
              <a:rPr lang="en-US" sz="1200" dirty="0">
                <a:latin typeface="Times New Roman" pitchFamily="18" charset="0"/>
                <a:cs typeface="Times New Roman" pitchFamily="18" charset="0"/>
              </a:rPr>
              <a:t>CGB1201 – JAVA PROGRAMMING</a:t>
            </a:r>
          </a:p>
        </p:txBody>
      </p:sp>
      <p:sp>
        <p:nvSpPr>
          <p:cNvPr id="6" name="Slide Number Placeholder 5">
            <a:extLst>
              <a:ext uri="{FF2B5EF4-FFF2-40B4-BE49-F238E27FC236}">
                <a16:creationId xmlns:a16="http://schemas.microsoft.com/office/drawing/2014/main" id="{5466DEE7-B5D1-AD74-0657-7CAE2D6C0712}"/>
              </a:ext>
            </a:extLst>
          </p:cNvPr>
          <p:cNvSpPr>
            <a:spLocks noGrp="1"/>
          </p:cNvSpPr>
          <p:nvPr>
            <p:ph type="sldNum" sz="quarter" idx="12"/>
          </p:nvPr>
        </p:nvSpPr>
        <p:spPr/>
        <p:txBody>
          <a:bodyPr/>
          <a:lstStyle/>
          <a:p>
            <a:pPr>
              <a:defRPr/>
            </a:pPr>
            <a:fld id="{0E14ABD8-B1EB-4C07-9937-C8C4E38BDF00}" type="slidenum">
              <a:rPr lang="en-US" altLang="en-US" smtClean="0"/>
              <a:pPr>
                <a:defRPr/>
              </a:pPr>
              <a:t>5</a:t>
            </a:fld>
            <a:endParaRPr lang="en-US" altLang="en-US"/>
          </a:p>
        </p:txBody>
      </p:sp>
      <p:pic>
        <p:nvPicPr>
          <p:cNvPr id="9" name="Content Placeholder 8">
            <a:extLst>
              <a:ext uri="{FF2B5EF4-FFF2-40B4-BE49-F238E27FC236}">
                <a16:creationId xmlns:a16="http://schemas.microsoft.com/office/drawing/2014/main" id="{51850CE6-3CBF-DC59-5103-DEDAC57A4BFB}"/>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905001" y="1102518"/>
            <a:ext cx="5091903" cy="3319463"/>
          </a:xfrm>
        </p:spPr>
      </p:pic>
      <p:pic>
        <p:nvPicPr>
          <p:cNvPr id="4" name="Picture 3">
            <a:extLst>
              <a:ext uri="{FF2B5EF4-FFF2-40B4-BE49-F238E27FC236}">
                <a16:creationId xmlns:a16="http://schemas.microsoft.com/office/drawing/2014/main" id="{33D2B5F2-B2B8-9D80-B3C3-CDC1B0A1EC12}"/>
              </a:ext>
            </a:extLst>
          </p:cNvPr>
          <p:cNvPicPr/>
          <p:nvPr/>
        </p:nvPicPr>
        <p:blipFill>
          <a:blip r:embed="rId3"/>
          <a:stretch>
            <a:fillRect/>
          </a:stretch>
        </p:blipFill>
        <p:spPr>
          <a:xfrm>
            <a:off x="1" y="46798"/>
            <a:ext cx="1905000" cy="597376"/>
          </a:xfrm>
          <a:prstGeom prst="rect">
            <a:avLst/>
          </a:prstGeom>
          <a:noFill/>
          <a:ln w="9525">
            <a:noFill/>
          </a:ln>
        </p:spPr>
      </p:pic>
      <p:pic>
        <p:nvPicPr>
          <p:cNvPr id="7" name="Picture 6">
            <a:extLst>
              <a:ext uri="{FF2B5EF4-FFF2-40B4-BE49-F238E27FC236}">
                <a16:creationId xmlns:a16="http://schemas.microsoft.com/office/drawing/2014/main" id="{D0BD3D17-1B96-A0E7-AEFB-2374D7E67062}"/>
              </a:ext>
            </a:extLst>
          </p:cNvPr>
          <p:cNvPicPr/>
          <p:nvPr/>
        </p:nvPicPr>
        <p:blipFill>
          <a:blip r:embed="rId4"/>
          <a:stretch>
            <a:fillRect/>
          </a:stretch>
        </p:blipFill>
        <p:spPr>
          <a:xfrm>
            <a:off x="8475663" y="209550"/>
            <a:ext cx="428625" cy="368300"/>
          </a:xfrm>
          <a:prstGeom prst="rect">
            <a:avLst/>
          </a:prstGeom>
          <a:noFill/>
          <a:ln w="9525">
            <a:noFill/>
          </a:ln>
        </p:spPr>
      </p:pic>
    </p:spTree>
    <p:extLst>
      <p:ext uri="{BB962C8B-B14F-4D97-AF65-F5344CB8AC3E}">
        <p14:creationId xmlns:p14="http://schemas.microsoft.com/office/powerpoint/2010/main" val="77718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B6BB-2415-497F-4C70-6A70B013581E}"/>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             Java Programming  - Concepts Used</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F55EE2C0-12B3-E6E1-5A16-64A0C6634B04}"/>
              </a:ext>
            </a:extLst>
          </p:cNvPr>
          <p:cNvSpPr>
            <a:spLocks noGrp="1"/>
          </p:cNvSpPr>
          <p:nvPr>
            <p:ph type="ftr" sz="quarter" idx="11"/>
          </p:nvPr>
        </p:nvSpPr>
        <p:spPr>
          <a:xfrm>
            <a:off x="2514600" y="4767263"/>
            <a:ext cx="4035552" cy="376237"/>
          </a:xfrm>
        </p:spPr>
        <p:txBody>
          <a:bodyPr/>
          <a:lstStyle/>
          <a:p>
            <a:pP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a16="http://schemas.microsoft.com/office/drawing/2014/main" id="{05A628F9-F7CC-2DB8-AAC5-C0EF604976FD}"/>
              </a:ext>
            </a:extLst>
          </p:cNvPr>
          <p:cNvSpPr>
            <a:spLocks noGrp="1"/>
          </p:cNvSpPr>
          <p:nvPr>
            <p:ph type="sldNum" sz="quarter" idx="12"/>
          </p:nvPr>
        </p:nvSpPr>
        <p:spPr/>
        <p:txBody>
          <a:bodyPr/>
          <a:lstStyle/>
          <a:p>
            <a:pPr>
              <a:defRPr/>
            </a:pPr>
            <a:fld id="{0E14ABD8-B1EB-4C07-9937-C8C4E38BDF00}" type="slidenum">
              <a:rPr lang="en-US" altLang="en-US" smtClean="0"/>
              <a:pPr>
                <a:defRPr/>
              </a:pPr>
              <a:t>6</a:t>
            </a:fld>
            <a:endParaRPr lang="en-US" altLang="en-US"/>
          </a:p>
        </p:txBody>
      </p:sp>
      <p:sp>
        <p:nvSpPr>
          <p:cNvPr id="4" name="Rectangle 1">
            <a:extLst>
              <a:ext uri="{FF2B5EF4-FFF2-40B4-BE49-F238E27FC236}">
                <a16:creationId xmlns:a16="http://schemas.microsoft.com/office/drawing/2014/main" id="{C484C280-6839-FA58-6598-2349219B1557}"/>
              </a:ext>
            </a:extLst>
          </p:cNvPr>
          <p:cNvSpPr>
            <a:spLocks noGrp="1" noChangeArrowheads="1"/>
          </p:cNvSpPr>
          <p:nvPr>
            <p:ph sz="quarter" idx="1"/>
          </p:nvPr>
        </p:nvSpPr>
        <p:spPr bwMode="auto">
          <a:xfrm>
            <a:off x="457201" y="1219809"/>
            <a:ext cx="8458200"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
                <a:schemeClr val="bg2">
                  <a:lumMod val="75000"/>
                </a:schemeClr>
              </a:buClr>
              <a:buSz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Object-Oriented Programming (OOP):</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
                <a:schemeClr val="bg2">
                  <a:lumMod val="75000"/>
                </a:schemeClr>
              </a:buClr>
              <a:buSz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Classes and objects represent entities like products, customers, and invoices.</a:t>
            </a:r>
          </a:p>
          <a:p>
            <a:pPr marL="0" marR="0" lvl="0" indent="0" algn="just" defTabSz="914400" rtl="0" eaLnBrk="0" fontAlgn="base" latinLnBrk="0" hangingPunct="0">
              <a:lnSpc>
                <a:spcPct val="150000"/>
              </a:lnSpc>
              <a:spcBef>
                <a:spcPct val="0"/>
              </a:spcBef>
              <a:spcAft>
                <a:spcPct val="0"/>
              </a:spcAft>
              <a:buClr>
                <a:schemeClr val="bg2">
                  <a:lumMod val="75000"/>
                </a:schemeClr>
              </a:buClr>
              <a:buSz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Encapsulation ensures secure access to class attributes using getters and setters.</a:t>
            </a:r>
          </a:p>
          <a:p>
            <a:pPr marL="0" marR="0" lvl="0" indent="0" algn="just" defTabSz="914400" rtl="0" eaLnBrk="0" fontAlgn="base" latinLnBrk="0" hangingPunct="0">
              <a:lnSpc>
                <a:spcPct val="150000"/>
              </a:lnSpc>
              <a:spcBef>
                <a:spcPct val="0"/>
              </a:spcBef>
              <a:spcAft>
                <a:spcPct val="0"/>
              </a:spcAft>
              <a:buClr>
                <a:schemeClr val="bg2">
                  <a:lumMod val="75000"/>
                </a:schemeClr>
              </a:buClr>
              <a:buSz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Collections Framework:</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
                <a:schemeClr val="bg2">
                  <a:lumMod val="75000"/>
                </a:schemeClr>
              </a:buClr>
              <a:buSz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ArrayList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HashMap</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used to manage dynamic data such as product lists, inventory, or transactions.</a:t>
            </a:r>
          </a:p>
          <a:p>
            <a:pPr marL="0" marR="0" lvl="0" indent="0" algn="just" defTabSz="914400" rtl="0" eaLnBrk="0" fontAlgn="base" latinLnBrk="0" hangingPunct="0">
              <a:lnSpc>
                <a:spcPct val="150000"/>
              </a:lnSpc>
              <a:spcBef>
                <a:spcPct val="0"/>
              </a:spcBef>
              <a:spcAft>
                <a:spcPct val="0"/>
              </a:spcAft>
              <a:buClr>
                <a:schemeClr val="bg2">
                  <a:lumMod val="75000"/>
                </a:schemeClr>
              </a:buClr>
              <a:buSz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File Handling:</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
                <a:schemeClr val="bg2">
                  <a:lumMod val="75000"/>
                </a:schemeClr>
              </a:buClr>
              <a:buSz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Reading and writing data (e.g., product details and sales history) to files for persistence.</a:t>
            </a:r>
          </a:p>
          <a:p>
            <a:pPr marL="0" marR="0" lvl="0" indent="0" algn="just" defTabSz="914400" rtl="0" eaLnBrk="0" fontAlgn="base" latinLnBrk="0" hangingPunct="0">
              <a:lnSpc>
                <a:spcPct val="150000"/>
              </a:lnSpc>
              <a:spcBef>
                <a:spcPct val="0"/>
              </a:spcBef>
              <a:spcAft>
                <a:spcPct val="0"/>
              </a:spcAft>
              <a:buClr>
                <a:schemeClr val="bg2">
                  <a:lumMod val="75000"/>
                </a:schemeClr>
              </a:buClr>
              <a:buSz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Exception Handling:</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
                <a:schemeClr val="bg2">
                  <a:lumMod val="75000"/>
                </a:schemeClr>
              </a:buClr>
              <a:buSz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try-catch</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blocks to handle errors, such as invalid input or missing inventory, gracefully.</a:t>
            </a:r>
          </a:p>
          <a:p>
            <a:pPr marL="0" marR="0" lvl="0" indent="0" algn="just" defTabSz="914400" rtl="0" eaLnBrk="0" fontAlgn="base" latinLnBrk="0" hangingPunct="0">
              <a:lnSpc>
                <a:spcPct val="150000"/>
              </a:lnSpc>
              <a:spcBef>
                <a:spcPct val="0"/>
              </a:spcBef>
              <a:spcAft>
                <a:spcPct val="0"/>
              </a:spcAft>
              <a:buClr>
                <a:schemeClr val="bg2">
                  <a:lumMod val="75000"/>
                </a:schemeClr>
              </a:buClr>
              <a:buSz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Input/Output Streams:</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
                <a:schemeClr val="bg2">
                  <a:lumMod val="75000"/>
                </a:schemeClr>
              </a:buClr>
              <a:buSz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Scanner</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used for user input, and classes like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FileWriter</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PrintWriter</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generate invoices or receipts.</a:t>
            </a:r>
          </a:p>
          <a:p>
            <a:pPr marR="0" lvl="0" algn="just" defTabSz="914400" rtl="0" eaLnBrk="0" fontAlgn="base" latinLnBrk="0" hangingPunct="0">
              <a:lnSpc>
                <a:spcPct val="100000"/>
              </a:lnSpc>
              <a:spcBef>
                <a:spcPct val="0"/>
              </a:spcBef>
              <a:spcAft>
                <a:spcPct val="0"/>
              </a:spcAft>
              <a:buClr>
                <a:schemeClr val="bg2">
                  <a:lumMod val="75000"/>
                </a:schemeClr>
              </a:buClr>
              <a:buSzTx/>
              <a:buFont typeface="Wingdings" panose="05000000000000000000" pitchFamily="2" charset="2"/>
              <a:buChar char="Ø"/>
              <a:tabLst/>
            </a:pPr>
            <a:endParaRPr kumimoji="0" lang="en-US" altLang="en-US" sz="1400" b="0" i="0" u="none" strike="noStrike" cap="none" normalizeH="0" baseline="0" dirty="0">
              <a:ln>
                <a:noFill/>
              </a:ln>
              <a:solidFill>
                <a:schemeClr val="tx1"/>
              </a:solidFill>
              <a:effectLst/>
              <a:latin typeface="Bell MT" panose="02020503060305020303" pitchFamily="18" charset="0"/>
            </a:endParaRPr>
          </a:p>
        </p:txBody>
      </p:sp>
      <p:pic>
        <p:nvPicPr>
          <p:cNvPr id="3" name="Picture 2">
            <a:extLst>
              <a:ext uri="{FF2B5EF4-FFF2-40B4-BE49-F238E27FC236}">
                <a16:creationId xmlns:a16="http://schemas.microsoft.com/office/drawing/2014/main" id="{A4235C31-6E5F-B2B0-8EDB-00C17D28B1D2}"/>
              </a:ext>
            </a:extLst>
          </p:cNvPr>
          <p:cNvPicPr/>
          <p:nvPr/>
        </p:nvPicPr>
        <p:blipFill>
          <a:blip r:embed="rId2"/>
          <a:stretch>
            <a:fillRect/>
          </a:stretch>
        </p:blipFill>
        <p:spPr>
          <a:xfrm>
            <a:off x="1" y="57150"/>
            <a:ext cx="1905000" cy="597376"/>
          </a:xfrm>
          <a:prstGeom prst="rect">
            <a:avLst/>
          </a:prstGeom>
          <a:noFill/>
          <a:ln w="9525">
            <a:noFill/>
          </a:ln>
        </p:spPr>
      </p:pic>
      <p:pic>
        <p:nvPicPr>
          <p:cNvPr id="7" name="Picture 6">
            <a:extLst>
              <a:ext uri="{FF2B5EF4-FFF2-40B4-BE49-F238E27FC236}">
                <a16:creationId xmlns:a16="http://schemas.microsoft.com/office/drawing/2014/main" id="{DB17882D-1345-6FB1-A758-5212372F760F}"/>
              </a:ext>
            </a:extLst>
          </p:cNvPr>
          <p:cNvPicPr/>
          <p:nvPr/>
        </p:nvPicPr>
        <p:blipFill>
          <a:blip r:embed="rId3"/>
          <a:stretch>
            <a:fillRect/>
          </a:stretch>
        </p:blipFill>
        <p:spPr>
          <a:xfrm>
            <a:off x="8562975" y="57150"/>
            <a:ext cx="428625" cy="368300"/>
          </a:xfrm>
          <a:prstGeom prst="rect">
            <a:avLst/>
          </a:prstGeom>
          <a:noFill/>
          <a:ln w="9525">
            <a:noFill/>
          </a:ln>
        </p:spPr>
      </p:pic>
    </p:spTree>
    <p:extLst>
      <p:ext uri="{BB962C8B-B14F-4D97-AF65-F5344CB8AC3E}">
        <p14:creationId xmlns:p14="http://schemas.microsoft.com/office/powerpoint/2010/main" val="330055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E8CD-B6C3-C340-0D91-BCD437C40468}"/>
              </a:ext>
            </a:extLst>
          </p:cNvPr>
          <p:cNvSpPr>
            <a:spLocks noGrp="1"/>
          </p:cNvSpPr>
          <p:nvPr>
            <p:ph type="title"/>
          </p:nvPr>
        </p:nvSpPr>
        <p:spPr>
          <a:xfrm>
            <a:off x="457200" y="13335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List of Modules</a:t>
            </a:r>
          </a:p>
        </p:txBody>
      </p:sp>
      <p:sp>
        <p:nvSpPr>
          <p:cNvPr id="5"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a:t>
            </a:r>
          </a:p>
        </p:txBody>
      </p:sp>
      <p:sp>
        <p:nvSpPr>
          <p:cNvPr id="6" name="Slide Number Placeholder 5">
            <a:extLst>
              <a:ext uri="{FF2B5EF4-FFF2-40B4-BE49-F238E27FC236}">
                <a16:creationId xmlns:a16="http://schemas.microsoft.com/office/drawing/2014/main" id="{2A144F88-4A41-564C-4A77-41044675C317}"/>
              </a:ext>
            </a:extLst>
          </p:cNvPr>
          <p:cNvSpPr>
            <a:spLocks noGrp="1"/>
          </p:cNvSpPr>
          <p:nvPr>
            <p:ph type="sldNum" sz="quarter" idx="12"/>
          </p:nvPr>
        </p:nvSpPr>
        <p:spPr/>
        <p:txBody>
          <a:bodyPr/>
          <a:lstStyle/>
          <a:p>
            <a:pPr>
              <a:defRPr/>
            </a:pPr>
            <a:fld id="{0E14ABD8-B1EB-4C07-9937-C8C4E38BDF00}" type="slidenum">
              <a:rPr lang="en-US" altLang="en-US" smtClean="0"/>
              <a:pPr>
                <a:defRPr/>
              </a:pPr>
              <a:t>7</a:t>
            </a:fld>
            <a:endParaRPr lang="en-US" altLang="en-US"/>
          </a:p>
        </p:txBody>
      </p:sp>
      <p:sp>
        <p:nvSpPr>
          <p:cNvPr id="3" name="Content Placeholder 2">
            <a:extLst>
              <a:ext uri="{FF2B5EF4-FFF2-40B4-BE49-F238E27FC236}">
                <a16:creationId xmlns:a16="http://schemas.microsoft.com/office/drawing/2014/main" id="{F498DCEC-7ACA-7687-5074-5D991881E0C3}"/>
              </a:ext>
            </a:extLst>
          </p:cNvPr>
          <p:cNvSpPr>
            <a:spLocks noGrp="1"/>
          </p:cNvSpPr>
          <p:nvPr>
            <p:ph sz="quarter" idx="1"/>
          </p:nvPr>
        </p:nvSpPr>
        <p:spPr/>
        <p:txBody>
          <a:bodyPr>
            <a:normAutofit/>
          </a:bodyPr>
          <a:lstStyle/>
          <a:p>
            <a:pPr marL="457200" indent="-457200">
              <a:lnSpc>
                <a:spcPct val="150000"/>
              </a:lnSpc>
              <a:buClrTx/>
              <a:buFont typeface="+mj-lt"/>
              <a:buAutoNum type="arabicPeriod"/>
            </a:pPr>
            <a:r>
              <a:rPr lang="en-US" sz="2000" dirty="0">
                <a:latin typeface="Times New Roman" panose="02020603050405020304" pitchFamily="18" charset="0"/>
                <a:cs typeface="Times New Roman" panose="02020603050405020304" pitchFamily="18" charset="0"/>
              </a:rPr>
              <a:t>	Inventory Management Module </a:t>
            </a:r>
          </a:p>
          <a:p>
            <a:pPr marL="457200" indent="-457200">
              <a:lnSpc>
                <a:spcPct val="150000"/>
              </a:lnSpc>
              <a:buClrTx/>
              <a:buFont typeface="+mj-lt"/>
              <a:buAutoNum type="arabicPeriod"/>
            </a:pPr>
            <a:r>
              <a:rPr lang="en-US" sz="2000" dirty="0">
                <a:latin typeface="Times New Roman" panose="02020603050405020304" pitchFamily="18" charset="0"/>
                <a:cs typeface="Times New Roman" panose="02020603050405020304" pitchFamily="18" charset="0"/>
              </a:rPr>
              <a:t>	Product Purchase Module</a:t>
            </a:r>
          </a:p>
          <a:p>
            <a:pPr marL="457200" indent="-457200">
              <a:lnSpc>
                <a:spcPct val="150000"/>
              </a:lnSpc>
              <a:buClrTx/>
              <a:buFont typeface="+mj-lt"/>
              <a:buAutoNum type="arabicPeriod"/>
            </a:pPr>
            <a:r>
              <a:rPr lang="en-US" sz="2000" dirty="0">
                <a:latin typeface="Times New Roman" panose="02020603050405020304" pitchFamily="18" charset="0"/>
                <a:cs typeface="Times New Roman" panose="02020603050405020304" pitchFamily="18" charset="0"/>
              </a:rPr>
              <a:t>	Billing Module</a:t>
            </a:r>
          </a:p>
          <a:p>
            <a:pPr marL="457200" indent="-457200">
              <a:lnSpc>
                <a:spcPct val="150000"/>
              </a:lnSpc>
              <a:buClrTx/>
              <a:buFont typeface="+mj-lt"/>
              <a:buAutoNum type="arabicPeriod"/>
            </a:pPr>
            <a:r>
              <a:rPr lang="en-US" sz="2000" dirty="0">
                <a:latin typeface="Times New Roman" panose="02020603050405020304" pitchFamily="18" charset="0"/>
                <a:cs typeface="Times New Roman" panose="02020603050405020304" pitchFamily="18" charset="0"/>
              </a:rPr>
              <a:t>	Transactions Report Module</a:t>
            </a:r>
          </a:p>
          <a:p>
            <a:pPr marL="457200" indent="-457200">
              <a:lnSpc>
                <a:spcPct val="150000"/>
              </a:lnSpc>
              <a:buClrTx/>
              <a:buFont typeface="+mj-lt"/>
              <a:buAutoNum type="arabicPeriod"/>
            </a:pPr>
            <a:r>
              <a:rPr lang="en-US" sz="2000" dirty="0">
                <a:latin typeface="Times New Roman" panose="02020603050405020304" pitchFamily="18" charset="0"/>
                <a:cs typeface="Times New Roman" panose="02020603050405020304" pitchFamily="18" charset="0"/>
              </a:rPr>
              <a:t>	User Interface Module</a:t>
            </a:r>
            <a:endParaRPr lang="en-IN" sz="2000" dirty="0">
              <a:latin typeface="Bell MT" panose="02020503060305020303" pitchFamily="18" charset="0"/>
              <a:cs typeface="Times New Roman" pitchFamily="18" charset="0"/>
            </a:endParaRPr>
          </a:p>
        </p:txBody>
      </p:sp>
      <p:pic>
        <p:nvPicPr>
          <p:cNvPr id="4" name="Picture 3">
            <a:extLst>
              <a:ext uri="{FF2B5EF4-FFF2-40B4-BE49-F238E27FC236}">
                <a16:creationId xmlns:a16="http://schemas.microsoft.com/office/drawing/2014/main" id="{0941162A-02FA-6CA7-2E9C-B28B944C04C7}"/>
              </a:ext>
            </a:extLst>
          </p:cNvPr>
          <p:cNvPicPr/>
          <p:nvPr/>
        </p:nvPicPr>
        <p:blipFill>
          <a:blip r:embed="rId2"/>
          <a:stretch>
            <a:fillRect/>
          </a:stretch>
        </p:blipFill>
        <p:spPr>
          <a:xfrm>
            <a:off x="1" y="57150"/>
            <a:ext cx="1905000" cy="597376"/>
          </a:xfrm>
          <a:prstGeom prst="rect">
            <a:avLst/>
          </a:prstGeom>
          <a:noFill/>
          <a:ln w="9525">
            <a:noFill/>
          </a:ln>
        </p:spPr>
      </p:pic>
      <p:pic>
        <p:nvPicPr>
          <p:cNvPr id="7" name="Picture 6">
            <a:extLst>
              <a:ext uri="{FF2B5EF4-FFF2-40B4-BE49-F238E27FC236}">
                <a16:creationId xmlns:a16="http://schemas.microsoft.com/office/drawing/2014/main" id="{FD7DC426-D97C-10B7-E36E-73B8EF9AEC7E}"/>
              </a:ext>
            </a:extLst>
          </p:cNvPr>
          <p:cNvPicPr/>
          <p:nvPr/>
        </p:nvPicPr>
        <p:blipFill>
          <a:blip r:embed="rId3"/>
          <a:stretch>
            <a:fillRect/>
          </a:stretch>
        </p:blipFill>
        <p:spPr>
          <a:xfrm>
            <a:off x="8475663" y="157957"/>
            <a:ext cx="428625" cy="368300"/>
          </a:xfrm>
          <a:prstGeom prst="rect">
            <a:avLst/>
          </a:prstGeom>
          <a:noFill/>
          <a:ln w="9525">
            <a:noFill/>
          </a:ln>
        </p:spPr>
      </p:pic>
    </p:spTree>
    <p:extLst>
      <p:ext uri="{BB962C8B-B14F-4D97-AF65-F5344CB8AC3E}">
        <p14:creationId xmlns:p14="http://schemas.microsoft.com/office/powerpoint/2010/main" val="3538875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8</a:t>
            </a:fld>
            <a:endParaRPr lang="en-US" altLang="en-US"/>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3" name="Rectangle 1">
            <a:extLst>
              <a:ext uri="{FF2B5EF4-FFF2-40B4-BE49-F238E27FC236}">
                <a16:creationId xmlns:a16="http://schemas.microsoft.com/office/drawing/2014/main" id="{A44CC947-A985-8BF6-4AE7-69E2455715EF}"/>
              </a:ext>
            </a:extLst>
          </p:cNvPr>
          <p:cNvSpPr>
            <a:spLocks noGrp="1" noChangeArrowheads="1"/>
          </p:cNvSpPr>
          <p:nvPr>
            <p:ph sz="quarter" idx="1"/>
          </p:nvPr>
        </p:nvSpPr>
        <p:spPr bwMode="auto">
          <a:xfrm>
            <a:off x="342900" y="799782"/>
            <a:ext cx="8458200"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Module 1: </a:t>
            </a:r>
            <a:r>
              <a:rPr lang="en-US" sz="1400" b="1" dirty="0">
                <a:latin typeface="Times New Roman" panose="02020603050405020304" pitchFamily="18" charset="0"/>
                <a:cs typeface="Times New Roman" panose="02020603050405020304" pitchFamily="18" charset="0"/>
              </a:rPr>
              <a:t>Inventory Management Module </a:t>
            </a:r>
          </a:p>
          <a:p>
            <a:pPr marL="0" marR="0" lvl="0" indent="0" algn="just" defTabSz="914400" rtl="0" eaLnBrk="0" fontAlgn="base" latinLnBrk="0" hangingPunct="0">
              <a:lnSpc>
                <a:spcPct val="150000"/>
              </a:lnSpc>
              <a:spcBef>
                <a:spcPct val="0"/>
              </a:spcBef>
              <a:spcAft>
                <a:spcPct val="0"/>
              </a:spcAft>
              <a:buClrTx/>
              <a:buSzTx/>
              <a:buFontTx/>
              <a:buNone/>
              <a:tabLst/>
            </a:pPr>
            <a:r>
              <a:rPr lang="en-US" sz="1400" dirty="0">
                <a:latin typeface="Times New Roman" panose="02020603050405020304" pitchFamily="18" charset="0"/>
                <a:cs typeface="Times New Roman" panose="02020603050405020304" pitchFamily="18" charset="0"/>
              </a:rPr>
              <a:t>This module handles the initialization, storage, and management of product details, including name, stock, and price. It ensures accurate tracking of inventory levels and updates the stock automatically after transactions. Users can view the inventory for real-time stock information.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Module 2: </a:t>
            </a:r>
            <a:r>
              <a:rPr lang="en-US" sz="1400" b="1" dirty="0">
                <a:latin typeface="Times New Roman" panose="02020603050405020304" pitchFamily="18" charset="0"/>
                <a:cs typeface="Times New Roman" panose="02020603050405020304" pitchFamily="18" charset="0"/>
              </a:rPr>
              <a:t>Product Purchase Module </a:t>
            </a:r>
          </a:p>
          <a:p>
            <a:pPr marL="0" marR="0" lvl="0" indent="0" algn="just" defTabSz="914400" rtl="0" eaLnBrk="0" fontAlgn="base" latinLnBrk="0" hangingPunct="0">
              <a:lnSpc>
                <a:spcPct val="150000"/>
              </a:lnSpc>
              <a:spcBef>
                <a:spcPct val="0"/>
              </a:spcBef>
              <a:spcAft>
                <a:spcPct val="0"/>
              </a:spcAft>
              <a:buClrTx/>
              <a:buSzTx/>
              <a:buFontTx/>
              <a:buNone/>
              <a:tabLst/>
            </a:pPr>
            <a:r>
              <a:rPr lang="en-US" sz="1400" dirty="0">
                <a:latin typeface="Times New Roman" panose="02020603050405020304" pitchFamily="18" charset="0"/>
                <a:cs typeface="Times New Roman" panose="02020603050405020304" pitchFamily="18" charset="0"/>
              </a:rPr>
              <a:t>This module facilitates customer purchases by validating stock availability and deducting the purchased quantity from inventory. It calculates the total price for each transaction and ensures smooth handling of multiple product purchases in a session.</a:t>
            </a:r>
            <a:endPar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Module 3: </a:t>
            </a:r>
            <a:r>
              <a:rPr lang="en-US" sz="1400" b="1" dirty="0">
                <a:latin typeface="Times New Roman" panose="02020603050405020304" pitchFamily="18" charset="0"/>
                <a:cs typeface="Times New Roman" panose="02020603050405020304" pitchFamily="18" charset="0"/>
              </a:rPr>
              <a:t>Billing Module </a:t>
            </a:r>
          </a:p>
          <a:p>
            <a:pPr marL="0" marR="0" lvl="0" indent="0" algn="just" defTabSz="914400" rtl="0" eaLnBrk="0" fontAlgn="base" latinLnBrk="0" hangingPunct="0">
              <a:lnSpc>
                <a:spcPct val="150000"/>
              </a:lnSpc>
              <a:spcBef>
                <a:spcPct val="0"/>
              </a:spcBef>
              <a:spcAft>
                <a:spcPct val="0"/>
              </a:spcAft>
              <a:buClrTx/>
              <a:buSzTx/>
              <a:buFontTx/>
              <a:buNone/>
              <a:tabLst/>
            </a:pPr>
            <a:r>
              <a:rPr lang="en-US" sz="1400" dirty="0">
                <a:latin typeface="Times New Roman" panose="02020603050405020304" pitchFamily="18" charset="0"/>
                <a:cs typeface="Times New Roman" panose="02020603050405020304" pitchFamily="18" charset="0"/>
              </a:rPr>
              <a:t>The billing module generates a detailed bill for the customer, listing all purchased products, quantities, and their prices. It calculates the grand total and clears the transaction list after billing, ensuring a fresh start for the next customer. </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393A283-E853-DBB4-DB8E-2D3826ACE8CB}"/>
              </a:ext>
            </a:extLst>
          </p:cNvPr>
          <p:cNvPicPr/>
          <p:nvPr/>
        </p:nvPicPr>
        <p:blipFill>
          <a:blip r:embed="rId3"/>
          <a:stretch>
            <a:fillRect/>
          </a:stretch>
        </p:blipFill>
        <p:spPr>
          <a:xfrm>
            <a:off x="1" y="46798"/>
            <a:ext cx="1905000" cy="597376"/>
          </a:xfrm>
          <a:prstGeom prst="rect">
            <a:avLst/>
          </a:prstGeom>
          <a:noFill/>
          <a:ln w="9525">
            <a:noFill/>
          </a:ln>
        </p:spPr>
      </p:pic>
      <p:pic>
        <p:nvPicPr>
          <p:cNvPr id="7" name="Picture 6">
            <a:extLst>
              <a:ext uri="{FF2B5EF4-FFF2-40B4-BE49-F238E27FC236}">
                <a16:creationId xmlns:a16="http://schemas.microsoft.com/office/drawing/2014/main" id="{A6DD9335-3945-1B38-4F6F-B15DBB388764}"/>
              </a:ext>
            </a:extLst>
          </p:cNvPr>
          <p:cNvPicPr/>
          <p:nvPr/>
        </p:nvPicPr>
        <p:blipFill>
          <a:blip r:embed="rId4"/>
          <a:stretch>
            <a:fillRect/>
          </a:stretch>
        </p:blipFill>
        <p:spPr>
          <a:xfrm>
            <a:off x="8475663" y="157957"/>
            <a:ext cx="428625" cy="36830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 (Cont..)</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9</a:t>
            </a:fld>
            <a:endParaRPr lang="en-US" altLang="en-US"/>
          </a:p>
        </p:txBody>
      </p:sp>
      <p:sp>
        <p:nvSpPr>
          <p:cNvPr id="5" name="Content Placeholder 4"/>
          <p:cNvSpPr>
            <a:spLocks noGrp="1"/>
          </p:cNvSpPr>
          <p:nvPr>
            <p:ph sz="quarter" idx="1"/>
          </p:nvPr>
        </p:nvSpPr>
        <p:spPr>
          <a:xfrm>
            <a:off x="762000" y="914400"/>
            <a:ext cx="7467600" cy="3714750"/>
          </a:xfrm>
        </p:spPr>
        <p:txBody>
          <a:bodyPr>
            <a:norm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Module 4: </a:t>
            </a:r>
            <a:r>
              <a:rPr lang="en-US" sz="1400" b="1" dirty="0">
                <a:latin typeface="Times New Roman" panose="02020603050405020304" pitchFamily="18" charset="0"/>
                <a:cs typeface="Times New Roman" panose="02020603050405020304" pitchFamily="18" charset="0"/>
              </a:rPr>
              <a:t>Transactions Report Module </a:t>
            </a:r>
          </a:p>
          <a:p>
            <a:pPr marL="0" marR="0" lvl="0" indent="0" algn="just" defTabSz="914400" rtl="0" eaLnBrk="0" fontAlgn="base" latinLnBrk="0" hangingPunct="0">
              <a:lnSpc>
                <a:spcPct val="150000"/>
              </a:lnSpc>
              <a:spcBef>
                <a:spcPct val="0"/>
              </a:spcBef>
              <a:spcAft>
                <a:spcPct val="0"/>
              </a:spcAft>
              <a:buClrTx/>
              <a:buSzTx/>
              <a:buFontTx/>
              <a:buNone/>
              <a:tabLst/>
            </a:pPr>
            <a:r>
              <a:rPr lang="en-US" sz="1400" dirty="0">
                <a:latin typeface="Times New Roman" panose="02020603050405020304" pitchFamily="18" charset="0"/>
                <a:cs typeface="Times New Roman" panose="02020603050405020304" pitchFamily="18" charset="0"/>
              </a:rPr>
              <a:t>This module maintains a record of all transactions made during a session. It provides detailed reports of product purchases, quantities, and total prices, offering insights into sales and operational performance for better management.</a:t>
            </a:r>
          </a:p>
          <a:p>
            <a:pPr marL="0" marR="0" lvl="0" indent="0" algn="just" defTabSz="914400" rtl="0" eaLnBrk="0" fontAlgn="base" latinLnBrk="0" hangingPunct="0">
              <a:lnSpc>
                <a:spcPct val="150000"/>
              </a:lnSpc>
              <a:spcBef>
                <a:spcPct val="0"/>
              </a:spcBef>
              <a:spcAft>
                <a:spcPct val="0"/>
              </a:spcAft>
              <a:buClrTx/>
              <a:buSzTx/>
              <a:buFontTx/>
              <a:buNone/>
              <a:tabLst/>
            </a:pPr>
            <a:endParaRPr lang="en-US" sz="14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Module 5: </a:t>
            </a:r>
            <a:r>
              <a:rPr lang="en-US" sz="1400" b="1" dirty="0">
                <a:latin typeface="Times New Roman" panose="02020603050405020304" pitchFamily="18" charset="0"/>
                <a:cs typeface="Times New Roman" panose="02020603050405020304" pitchFamily="18" charset="0"/>
              </a:rPr>
              <a:t>User Interface Module </a:t>
            </a:r>
          </a:p>
          <a:p>
            <a:pPr marL="0" marR="0" lvl="0" indent="0" algn="just" defTabSz="914400" rtl="0" eaLnBrk="0" fontAlgn="base" latinLnBrk="0" hangingPunct="0">
              <a:lnSpc>
                <a:spcPct val="150000"/>
              </a:lnSpc>
              <a:spcBef>
                <a:spcPct val="0"/>
              </a:spcBef>
              <a:spcAft>
                <a:spcPct val="0"/>
              </a:spcAft>
              <a:buClrTx/>
              <a:buSzTx/>
              <a:buFontTx/>
              <a:buNone/>
              <a:tabLst/>
            </a:pPr>
            <a:r>
              <a:rPr lang="en-US" sz="1400" dirty="0">
                <a:latin typeface="Times New Roman" panose="02020603050405020304" pitchFamily="18" charset="0"/>
                <a:cs typeface="Times New Roman" panose="02020603050405020304" pitchFamily="18" charset="0"/>
              </a:rPr>
              <a:t>The user interface module provides a menu-driven console interface, allowing users to navigate through the system. It accepts user inputs, routes them to the appropriate modules, and displays relevant information or results, ensuring seamless interaction with the system. </a:t>
            </a:r>
          </a:p>
        </p:txBody>
      </p:sp>
      <p:sp>
        <p:nvSpPr>
          <p:cNvPr id="7"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a:t>
            </a:r>
          </a:p>
        </p:txBody>
      </p:sp>
      <p:pic>
        <p:nvPicPr>
          <p:cNvPr id="3" name="Picture 2">
            <a:extLst>
              <a:ext uri="{FF2B5EF4-FFF2-40B4-BE49-F238E27FC236}">
                <a16:creationId xmlns:a16="http://schemas.microsoft.com/office/drawing/2014/main" id="{6D87137A-7D3B-FFF6-44B7-EC0195D8DBA2}"/>
              </a:ext>
            </a:extLst>
          </p:cNvPr>
          <p:cNvPicPr/>
          <p:nvPr/>
        </p:nvPicPr>
        <p:blipFill>
          <a:blip r:embed="rId2"/>
          <a:stretch>
            <a:fillRect/>
          </a:stretch>
        </p:blipFill>
        <p:spPr>
          <a:xfrm>
            <a:off x="1" y="46798"/>
            <a:ext cx="1905000" cy="597376"/>
          </a:xfrm>
          <a:prstGeom prst="rect">
            <a:avLst/>
          </a:prstGeom>
          <a:noFill/>
          <a:ln w="9525">
            <a:noFill/>
          </a:ln>
        </p:spPr>
      </p:pic>
      <p:pic>
        <p:nvPicPr>
          <p:cNvPr id="6" name="Picture 5">
            <a:extLst>
              <a:ext uri="{FF2B5EF4-FFF2-40B4-BE49-F238E27FC236}">
                <a16:creationId xmlns:a16="http://schemas.microsoft.com/office/drawing/2014/main" id="{4AB856A5-3538-7285-F246-026EE0D223BC}"/>
              </a:ext>
            </a:extLst>
          </p:cNvPr>
          <p:cNvPicPr/>
          <p:nvPr/>
        </p:nvPicPr>
        <p:blipFill>
          <a:blip r:embed="rId3"/>
          <a:stretch>
            <a:fillRect/>
          </a:stretch>
        </p:blipFill>
        <p:spPr>
          <a:xfrm>
            <a:off x="8475663" y="157957"/>
            <a:ext cx="428625" cy="368300"/>
          </a:xfrm>
          <a:prstGeom prst="rect">
            <a:avLst/>
          </a:prstGeom>
          <a:noFill/>
          <a:ln w="9525">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1777</Words>
  <Application>Microsoft Office PowerPoint</Application>
  <PresentationFormat>On-screen Show (16:9)</PresentationFormat>
  <Paragraphs>223</Paragraphs>
  <Slides>17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Bell MT</vt:lpstr>
      <vt:lpstr>Bookman Old Style</vt:lpstr>
      <vt:lpstr>Calibri</vt:lpstr>
      <vt:lpstr>Gill Sans MT</vt:lpstr>
      <vt:lpstr>Times New Roman</vt:lpstr>
      <vt:lpstr>Wingdings</vt:lpstr>
      <vt:lpstr>Wingdings 3</vt:lpstr>
      <vt:lpstr>Origin</vt:lpstr>
      <vt:lpstr>          CGB1201 – JAVA PROGRAMMING </vt:lpstr>
      <vt:lpstr>SUPERMARKET  BILLING SYSTEM</vt:lpstr>
      <vt:lpstr>Problem Identification </vt:lpstr>
      <vt:lpstr>Objective</vt:lpstr>
      <vt:lpstr>Proposed Architecture</vt:lpstr>
      <vt:lpstr>             Java Programming  - Concepts Used</vt:lpstr>
      <vt:lpstr>List of Modules</vt:lpstr>
      <vt:lpstr>Module Description</vt:lpstr>
      <vt:lpstr>Module Description (Cont..)</vt:lpstr>
      <vt:lpstr>Source Code</vt:lpstr>
      <vt:lpstr>Source Code</vt:lpstr>
      <vt:lpstr>Source Code</vt:lpstr>
      <vt:lpstr>Source Code</vt:lpstr>
      <vt:lpstr>Source Code</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2024-12-06T16:42:07Z</dcterms:modified>
</cp:coreProperties>
</file>