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83" r:id="rId2"/>
    <p:sldId id="271" r:id="rId3"/>
    <p:sldId id="272" r:id="rId4"/>
    <p:sldId id="273" r:id="rId5"/>
    <p:sldId id="263" r:id="rId6"/>
    <p:sldId id="284" r:id="rId7"/>
    <p:sldId id="285" r:id="rId8"/>
    <p:sldId id="269" r:id="rId9"/>
    <p:sldId id="261" r:id="rId10"/>
    <p:sldId id="262" r:id="rId11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2" y="768350"/>
            <a:ext cx="51132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898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66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7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77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109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6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</a:t>
            </a:r>
            <a:endParaRPr dirty="0"/>
          </a:p>
        </p:txBody>
      </p:sp>
      <p:sp>
        <p:nvSpPr>
          <p:cNvPr id="7" name="Google Shape;165;p1">
            <a:extLst>
              <a:ext uri="{FF2B5EF4-FFF2-40B4-BE49-F238E27FC236}">
                <a16:creationId xmlns:a16="http://schemas.microsoft.com/office/drawing/2014/main" id="{8EA8B60E-2789-45D3-9D2E-28030203D557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93;p13">
            <a:extLst>
              <a:ext uri="{FF2B5EF4-FFF2-40B4-BE49-F238E27FC236}">
                <a16:creationId xmlns:a16="http://schemas.microsoft.com/office/drawing/2014/main" id="{44670ECA-9183-48E7-82E1-E10A4ECB9DA9}"/>
              </a:ext>
            </a:extLst>
          </p:cNvPr>
          <p:cNvSpPr txBox="1"/>
          <p:nvPr/>
        </p:nvSpPr>
        <p:spPr>
          <a:xfrm>
            <a:off x="567984" y="891213"/>
            <a:ext cx="7991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40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 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FF2088-E06F-4D64-8786-27EE0CBFD52F}"/>
              </a:ext>
            </a:extLst>
          </p:cNvPr>
          <p:cNvSpPr/>
          <p:nvPr/>
        </p:nvSpPr>
        <p:spPr>
          <a:xfrm>
            <a:off x="851292" y="2732751"/>
            <a:ext cx="3456185" cy="1491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GUIDE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MRS.C.SANGEETHA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(AP/CSE)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30B52-7F10-4547-A6C1-7FAFFE57DADD}"/>
              </a:ext>
            </a:extLst>
          </p:cNvPr>
          <p:cNvSpPr txBox="1"/>
          <p:nvPr/>
        </p:nvSpPr>
        <p:spPr>
          <a:xfrm>
            <a:off x="4572000" y="2647698"/>
            <a:ext cx="4815199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JANAKI S        920222104017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NASIKA K       920222104036</a:t>
            </a:r>
          </a:p>
          <a:p>
            <a:pPr>
              <a:buClr>
                <a:schemeClr val="dk1"/>
              </a:buClr>
              <a:buSzPts val="1800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SARMILA B    920222104048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Half Frame 1">
            <a:extLst>
              <a:ext uri="{FF2B5EF4-FFF2-40B4-BE49-F238E27FC236}">
                <a16:creationId xmlns:a16="http://schemas.microsoft.com/office/drawing/2014/main" id="{4EF6370D-FDA1-FA9B-CBEE-871EF782DC09}"/>
              </a:ext>
            </a:extLst>
          </p:cNvPr>
          <p:cNvSpPr/>
          <p:nvPr/>
        </p:nvSpPr>
        <p:spPr>
          <a:xfrm>
            <a:off x="311777" y="239843"/>
            <a:ext cx="962387" cy="1004341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Half Frame 2">
            <a:extLst>
              <a:ext uri="{FF2B5EF4-FFF2-40B4-BE49-F238E27FC236}">
                <a16:creationId xmlns:a16="http://schemas.microsoft.com/office/drawing/2014/main" id="{B1BC1879-65D1-E7CC-EB66-2561DCFD374B}"/>
              </a:ext>
            </a:extLst>
          </p:cNvPr>
          <p:cNvSpPr/>
          <p:nvPr/>
        </p:nvSpPr>
        <p:spPr>
          <a:xfrm rot="10800000">
            <a:off x="8005603" y="4970506"/>
            <a:ext cx="853584" cy="996281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1353457" y="1543730"/>
            <a:ext cx="68580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9600"/>
              <a:buFont typeface="Times New Roman"/>
              <a:buNone/>
            </a:pPr>
            <a:r>
              <a:rPr lang="en-US" sz="9600" b="1" i="0" u="none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r>
              <a:rPr lang="en-US" sz="9600" b="1" i="0" u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dirty="0"/>
          </a:p>
        </p:txBody>
      </p:sp>
      <p:sp>
        <p:nvSpPr>
          <p:cNvPr id="160" name="Google Shape;160;p19"/>
          <p:cNvSpPr txBox="1"/>
          <p:nvPr/>
        </p:nvSpPr>
        <p:spPr>
          <a:xfrm>
            <a:off x="-7937" y="6503987"/>
            <a:ext cx="4587900" cy="3414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578350" y="6503987"/>
            <a:ext cx="4559400" cy="3414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05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 txBox="1"/>
          <p:nvPr/>
        </p:nvSpPr>
        <p:spPr>
          <a:xfrm>
            <a:off x="0" y="60737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</a:rPr>
              <a:t>CRIME  RATE  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ABSTRACT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" name="Google Shape;94;p13">
            <a:extLst>
              <a:ext uri="{FF2B5EF4-FFF2-40B4-BE49-F238E27FC236}">
                <a16:creationId xmlns:a16="http://schemas.microsoft.com/office/drawing/2014/main" id="{E394E2EC-48AD-4181-A12D-963C2731CD79}"/>
              </a:ext>
            </a:extLst>
          </p:cNvPr>
          <p:cNvSpPr txBox="1"/>
          <p:nvPr/>
        </p:nvSpPr>
        <p:spPr>
          <a:xfrm>
            <a:off x="374900" y="931503"/>
            <a:ext cx="4332012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b="0" i="0" u="none" strike="noStrike" kern="0" cap="none" spc="0" baseline="0" dirty="0" err="1">
                <a:solidFill>
                  <a:srgbClr val="0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AnimCode</a:t>
            </a:r>
            <a:r>
              <a:rPr lang="en-US" altLang="zh-CN" sz="24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 uses animations and a built-in compiler to teach programming interactively.</a:t>
            </a:r>
          </a:p>
          <a:p>
            <a:pPr marL="342900" indent="-34290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Users solve coding challenges, progress through a ranking system, and receive instant feedback.</a:t>
            </a:r>
          </a:p>
          <a:p>
            <a:pPr marL="342900" indent="-34290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b="0" i="0" u="none" strike="noStrike" kern="0" cap="none" spc="0" baseline="0" dirty="0">
                <a:solidFill>
                  <a:srgbClr val="000000"/>
                </a:solidFill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Upon solving 50 challenges, they earn a certificate and access extra learning resources.</a:t>
            </a:r>
            <a:endParaRPr lang="zh-CN" altLang="en-US" sz="2400" b="0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ea typeface="Arial" charset="0"/>
              <a:cs typeface="Times New Roman" panose="02020603050405020304" pitchFamily="18" charset="0"/>
              <a:sym typeface="Arial" charset="0"/>
            </a:endParaRPr>
          </a:p>
          <a:p>
            <a:pPr algn="just">
              <a:buClr>
                <a:schemeClr val="dk1"/>
              </a:buClr>
              <a:buSzPts val="1800"/>
            </a:pPr>
            <a:endParaRPr lang="en-US" sz="1800" dirty="0">
              <a:solidFill>
                <a:srgbClr val="0D0D0D"/>
              </a:solidFill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2D288-2AAA-2B34-C528-101115F4C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1988" y="1292238"/>
            <a:ext cx="4332012" cy="4273524"/>
          </a:xfrm>
          <a:prstGeom prst="rect">
            <a:avLst/>
          </a:prstGeom>
        </p:spPr>
      </p:pic>
      <p:sp>
        <p:nvSpPr>
          <p:cNvPr id="6" name="Google Shape;165;p1">
            <a:extLst>
              <a:ext uri="{FF2B5EF4-FFF2-40B4-BE49-F238E27FC236}">
                <a16:creationId xmlns:a16="http://schemas.microsoft.com/office/drawing/2014/main" id="{9B535F95-BBFC-6656-899B-A520D5C7E5D2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2</a:t>
            </a:r>
            <a:endParaRPr dirty="0"/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0CFA502F-DC42-4DE0-93A2-9F722B8452E1}"/>
              </a:ext>
            </a:extLst>
          </p:cNvPr>
          <p:cNvSpPr txBox="1"/>
          <p:nvPr/>
        </p:nvSpPr>
        <p:spPr>
          <a:xfrm>
            <a:off x="271086" y="823461"/>
            <a:ext cx="8273812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342900" indent="-34290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Times New Roman" charset="0"/>
                <a:ea typeface="Arial" charset="0"/>
                <a:cs typeface="Times New Roman" charset="0"/>
              </a:rPr>
              <a:t>Create an engaging platform that simplifies learning programming through interactive tasks.  </a:t>
            </a:r>
          </a:p>
          <a:p>
            <a:pPr marL="342900" indent="-34290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Times New Roman" charset="0"/>
                <a:ea typeface="Arial" charset="0"/>
                <a:cs typeface="Times New Roman" charset="0"/>
              </a:rPr>
              <a:t>Offer instant feedback to enhance users’ coding skills effectively.  </a:t>
            </a:r>
          </a:p>
          <a:p>
            <a:pPr marL="342900" indent="-34290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400" b="0" i="0" u="none" strike="noStrike" kern="0" cap="none" spc="0" baseline="0" dirty="0">
                <a:solidFill>
                  <a:schemeClr val="tx1"/>
                </a:solidFill>
                <a:latin typeface="Times New Roman" charset="0"/>
                <a:ea typeface="Arial" charset="0"/>
                <a:cs typeface="Times New Roman" charset="0"/>
              </a:rPr>
              <a:t>Reward users with certificates to motivate and recognize their achievements.</a:t>
            </a:r>
            <a:endParaRPr lang="zh-CN" altLang="en-US" sz="24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interactive site for beginners with user registration, question selection, and animated code execution.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user progress, assign ranks, and issue certificates upon completing challenges.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basic programming, excluding advanced topics and mobile apps.</a:t>
            </a:r>
          </a:p>
        </p:txBody>
      </p:sp>
      <p:sp>
        <p:nvSpPr>
          <p:cNvPr id="7" name="Google Shape;165;p1">
            <a:extLst>
              <a:ext uri="{FF2B5EF4-FFF2-40B4-BE49-F238E27FC236}">
                <a16:creationId xmlns:a16="http://schemas.microsoft.com/office/drawing/2014/main" id="{8EA8B60E-2789-45D3-9D2E-28030203D557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</a:rPr>
              <a:t>CRIME  RATE  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65;p1">
            <a:extLst>
              <a:ext uri="{FF2B5EF4-FFF2-40B4-BE49-F238E27FC236}">
                <a16:creationId xmlns:a16="http://schemas.microsoft.com/office/drawing/2014/main" id="{DF57897A-660D-A07C-40F5-4748C4216379}"/>
              </a:ext>
            </a:extLst>
          </p:cNvPr>
          <p:cNvSpPr txBox="1"/>
          <p:nvPr/>
        </p:nvSpPr>
        <p:spPr>
          <a:xfrm>
            <a:off x="9374" y="6117561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</a:rPr>
              <a:t>CRIME  RATE  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4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700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EXISTING SYSTEM AND DISADVANTAGE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6A54C-5622-4479-B45B-DB502BD773B3}"/>
              </a:ext>
            </a:extLst>
          </p:cNvPr>
          <p:cNvSpPr txBox="1"/>
          <p:nvPr/>
        </p:nvSpPr>
        <p:spPr>
          <a:xfrm>
            <a:off x="224852" y="941954"/>
            <a:ext cx="8255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Visual Learning: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use animations or visual aids for concept explanation.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Hands-on Practice: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interactive environments for practical coding.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Intimidating Environment: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Competitive platforms discourage beginners.</a:t>
            </a:r>
          </a:p>
          <a:p>
            <a:pPr marL="342900" indent="-342900" algn="just"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Barriers: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fees restrict access to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resources.No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Gamification: Lack of motivation through ranks or rewards.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8C95F-8E4E-A714-2E84-33FC47959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655" y="4222608"/>
            <a:ext cx="2876700" cy="1752695"/>
          </a:xfrm>
          <a:prstGeom prst="rect">
            <a:avLst/>
          </a:prstGeom>
        </p:spPr>
      </p:pic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816A2266-1077-E19C-5220-9E265EBF6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638" y="4358274"/>
            <a:ext cx="2695185" cy="1602389"/>
          </a:xfrm>
          <a:prstGeom prst="rect">
            <a:avLst/>
          </a:prstGeom>
        </p:spPr>
      </p:pic>
      <p:sp>
        <p:nvSpPr>
          <p:cNvPr id="7" name="Google Shape;165;p1">
            <a:extLst>
              <a:ext uri="{FF2B5EF4-FFF2-40B4-BE49-F238E27FC236}">
                <a16:creationId xmlns:a16="http://schemas.microsoft.com/office/drawing/2014/main" id="{40A9A93F-4EBF-7120-80C3-89E20E63875A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4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</a:rPr>
              <a:t>CRIME  RATE  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267302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5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811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PROPOSED SYSTEM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44BB4-1401-EDC0-F54B-706B4B5F55FE}"/>
              </a:ext>
            </a:extLst>
          </p:cNvPr>
          <p:cNvSpPr txBox="1"/>
          <p:nvPr/>
        </p:nvSpPr>
        <p:spPr>
          <a:xfrm>
            <a:off x="169497" y="784224"/>
            <a:ext cx="53664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User-Friendly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registration and navigation.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 Integration: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explanations of coding concepts.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Coding Environment: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coding and concept videos.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Elements: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system and certificates for completed programs.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Concept Links: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resources for deeper understanding.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610AC-4D32-BB55-B740-281677996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872" y="1137863"/>
            <a:ext cx="3297128" cy="4524315"/>
          </a:xfrm>
          <a:prstGeom prst="rect">
            <a:avLst/>
          </a:prstGeom>
        </p:spPr>
      </p:pic>
      <p:sp>
        <p:nvSpPr>
          <p:cNvPr id="7" name="Google Shape;165;p1">
            <a:extLst>
              <a:ext uri="{FF2B5EF4-FFF2-40B4-BE49-F238E27FC236}">
                <a16:creationId xmlns:a16="http://schemas.microsoft.com/office/drawing/2014/main" id="{5DA94013-749B-E6D6-B967-1E754FDFB5DB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9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</a:rPr>
              <a:t>CRIME  RATE  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267302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5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811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dirty="0">
                <a:solidFill>
                  <a:schemeClr val="bg1"/>
                </a:solidFill>
              </a:rPr>
              <a:t>MODULES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F4635-4DA2-F1DF-B565-486A228E7A00}"/>
              </a:ext>
            </a:extLst>
          </p:cNvPr>
          <p:cNvSpPr txBox="1"/>
          <p:nvPr/>
        </p:nvSpPr>
        <p:spPr>
          <a:xfrm>
            <a:off x="142821" y="887304"/>
            <a:ext cx="633292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Module: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details.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Language Selection Module: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Let the user choose a question and language.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Compiler and Execution Module: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an interface to run code with concept explanations and animations.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Ranking and Progress Tracking Module: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user progress and rank.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Certificate Generation Module: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 a certificate after successfully completing 50 programs.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 Concepts and Learning Resources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additional learning materials.</a:t>
            </a: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5E0DA63-7766-1E22-A5F4-E0393891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6974" y="784224"/>
            <a:ext cx="2596915" cy="5276776"/>
          </a:xfrm>
          <a:prstGeom prst="rect">
            <a:avLst/>
          </a:prstGeom>
        </p:spPr>
      </p:pic>
      <p:sp>
        <p:nvSpPr>
          <p:cNvPr id="7" name="Google Shape;165;p1">
            <a:extLst>
              <a:ext uri="{FF2B5EF4-FFF2-40B4-BE49-F238E27FC236}">
                <a16:creationId xmlns:a16="http://schemas.microsoft.com/office/drawing/2014/main" id="{3A8F0E3A-425D-A0AF-D406-A45F42C98275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2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7122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CHART</a:t>
            </a:r>
            <a:endParaRPr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0" y="60737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</a:rPr>
              <a:t>CRIME  RATE  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CD580-CBF4-81A2-07BF-58F855FC5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840" y="1152525"/>
            <a:ext cx="5681272" cy="4552950"/>
          </a:xfrm>
          <a:prstGeom prst="rect">
            <a:avLst/>
          </a:prstGeom>
        </p:spPr>
      </p:pic>
      <p:sp>
        <p:nvSpPr>
          <p:cNvPr id="5" name="Google Shape;165;p1">
            <a:extLst>
              <a:ext uri="{FF2B5EF4-FFF2-40B4-BE49-F238E27FC236}">
                <a16:creationId xmlns:a16="http://schemas.microsoft.com/office/drawing/2014/main" id="{321C68A8-39A0-802A-6D57-F0D706B56C7E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7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endParaRPr lang="en-US" sz="16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dk1"/>
              </a:buClr>
              <a:buSzPts val="1600"/>
            </a:pPr>
            <a:r>
              <a:rPr lang="en-US" sz="1600" b="1" i="1" dirty="0">
                <a:latin typeface="Constantia" panose="02030602050306030303" pitchFamily="18" charset="0"/>
              </a:rPr>
              <a:t>CRIME  RATE  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chemeClr val="dk1"/>
              </a:buClr>
              <a:buSzPts val="1600"/>
            </a:pPr>
            <a:endParaRPr lang="en-US" sz="1600" b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buClr>
                <a:schemeClr val="dk1"/>
              </a:buClr>
              <a:buSzPts val="1600"/>
            </a:pPr>
            <a:endParaRPr lang="en-US" sz="1600" dirty="0"/>
          </a:p>
        </p:txBody>
      </p:sp>
      <p:sp>
        <p:nvSpPr>
          <p:cNvPr id="137" name="Google Shape;137;p17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18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SOFTWARE REQUIREMENTS</a:t>
            </a:r>
            <a:endParaRPr lang="en-US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CDD57-F68D-4B2C-BFD0-15CB45F06E20}"/>
              </a:ext>
            </a:extLst>
          </p:cNvPr>
          <p:cNvSpPr txBox="1"/>
          <p:nvPr/>
        </p:nvSpPr>
        <p:spPr>
          <a:xfrm>
            <a:off x="1346575" y="989908"/>
            <a:ext cx="6817711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Development:</a:t>
            </a:r>
          </a:p>
          <a:p>
            <a:pPr algn="l"/>
            <a:r>
              <a:rPr lang="en-US" sz="23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HTML5, CSS, JavaScript</a:t>
            </a:r>
          </a:p>
          <a:p>
            <a:pPr algn="l"/>
            <a:r>
              <a:rPr lang="en-US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endParaRPr lang="en-US" sz="21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pPr algn="l"/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PHP</a:t>
            </a:r>
          </a:p>
          <a:p>
            <a:pPr algn="l"/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MySQL</a:t>
            </a:r>
          </a:p>
          <a:p>
            <a:pPr algn="l"/>
            <a:r>
              <a:rPr lang="en-US" sz="21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1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1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3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Language, Frameworks</a:t>
            </a:r>
            <a:r>
              <a:rPr lang="en-US" sz="23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API’s: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Python</a:t>
            </a:r>
          </a:p>
          <a:p>
            <a:pPr algn="l"/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1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21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algn="l"/>
            <a:endParaRPr lang="en-US" sz="21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1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6E014C-1FF6-A8FF-BA01-1E99B206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740" y="2953420"/>
            <a:ext cx="2653147" cy="3028592"/>
          </a:xfrm>
          <a:prstGeom prst="rect">
            <a:avLst/>
          </a:prstGeom>
        </p:spPr>
      </p:pic>
      <p:sp>
        <p:nvSpPr>
          <p:cNvPr id="3" name="Google Shape;165;p1">
            <a:extLst>
              <a:ext uri="{FF2B5EF4-FFF2-40B4-BE49-F238E27FC236}">
                <a16:creationId xmlns:a16="http://schemas.microsoft.com/office/drawing/2014/main" id="{DCDAC9AC-2884-7FDF-B7FA-343A31C07E51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4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1600" b="1" i="1" dirty="0">
                <a:latin typeface="Constantia" panose="02030602050306030303" pitchFamily="18" charset="0"/>
              </a:rPr>
              <a:t>CRIME  RATE  PREDICTION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buClr>
                <a:schemeClr val="dk1"/>
              </a:buClr>
              <a:buSzPts val="1600"/>
            </a:pPr>
            <a:endParaRPr lang="en-US" sz="1600" dirty="0"/>
          </a:p>
        </p:txBody>
      </p:sp>
      <p:sp>
        <p:nvSpPr>
          <p:cNvPr id="148" name="Google Shape;148;p18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19</a:t>
            </a:r>
            <a:endParaRPr dirty="0"/>
          </a:p>
        </p:txBody>
      </p:sp>
      <p:cxnSp>
        <p:nvCxnSpPr>
          <p:cNvPr id="149" name="Google Shape;149;p18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" name="Google Shape;150;p18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sz="3200" dirty="0"/>
          </a:p>
        </p:txBody>
      </p:sp>
      <p:sp>
        <p:nvSpPr>
          <p:cNvPr id="151" name="Google Shape;151;p18"/>
          <p:cNvSpPr txBox="1"/>
          <p:nvPr/>
        </p:nvSpPr>
        <p:spPr>
          <a:xfrm>
            <a:off x="2787650" y="3244850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922337" y="10061575"/>
            <a:ext cx="57150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lang="en-US" sz="11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C6604-B1E3-4128-8D6D-FABCB0AE4251}"/>
              </a:ext>
            </a:extLst>
          </p:cNvPr>
          <p:cNvSpPr txBox="1"/>
          <p:nvPr/>
        </p:nvSpPr>
        <p:spPr>
          <a:xfrm>
            <a:off x="261259" y="1044247"/>
            <a:ext cx="8882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0" i="0" u="none" strike="noStrike" kern="0" cap="none" spc="0" baseline="0" dirty="0" err="1">
                <a:solidFill>
                  <a:srgbClr val="000000"/>
                </a:solidFill>
                <a:latin typeface="Times New Roman" charset="0"/>
                <a:ea typeface="Arial" charset="0"/>
                <a:cs typeface="Times New Roman" charset="0"/>
              </a:rPr>
              <a:t>AnimCode</a:t>
            </a:r>
            <a:r>
              <a:rPr lang="en-US" altLang="zh-CN" sz="2400" b="0" i="0" u="none" strike="noStrike" kern="0" cap="none" spc="0" baseline="0" dirty="0">
                <a:solidFill>
                  <a:srgbClr val="000000"/>
                </a:solidFill>
                <a:latin typeface="Times New Roman" charset="0"/>
                <a:ea typeface="Arial" charset="0"/>
                <a:cs typeface="Times New Roman" charset="0"/>
              </a:rPr>
              <a:t> revolutionizes programming education by offering interactive learning, engaging animations, and real-time code execution. By personalizing the learning experience and incorporating gamification, it empowers users to master coding skills effectively. Ultimately, </a:t>
            </a:r>
            <a:r>
              <a:rPr lang="en-US" altLang="zh-CN" sz="2400" b="0" i="0" u="none" strike="noStrike" kern="0" cap="none" spc="0" baseline="0" dirty="0" err="1">
                <a:solidFill>
                  <a:srgbClr val="000000"/>
                </a:solidFill>
                <a:latin typeface="Times New Roman" charset="0"/>
                <a:ea typeface="Arial" charset="0"/>
                <a:cs typeface="Times New Roman" charset="0"/>
              </a:rPr>
              <a:t>AnimCode</a:t>
            </a:r>
            <a:r>
              <a:rPr lang="en-US" altLang="zh-CN" sz="2400" b="0" i="0" u="none" strike="noStrike" kern="0" cap="none" spc="0" baseline="0" dirty="0">
                <a:solidFill>
                  <a:srgbClr val="000000"/>
                </a:solidFill>
                <a:latin typeface="Times New Roman" charset="0"/>
                <a:ea typeface="Arial" charset="0"/>
                <a:cs typeface="Times New Roman" charset="0"/>
              </a:rPr>
              <a:t> aims to make programming accessible and enjoyable for everyone.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2392455A-51FE-DB1F-F7E5-2CC20047D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954" y="3429000"/>
            <a:ext cx="5891135" cy="2644698"/>
          </a:xfrm>
          <a:prstGeom prst="rect">
            <a:avLst/>
          </a:prstGeom>
        </p:spPr>
      </p:pic>
      <p:sp>
        <p:nvSpPr>
          <p:cNvPr id="4" name="Google Shape;165;p1">
            <a:extLst>
              <a:ext uri="{FF2B5EF4-FFF2-40B4-BE49-F238E27FC236}">
                <a16:creationId xmlns:a16="http://schemas.microsoft.com/office/drawing/2014/main" id="{56B42843-CF60-07F2-6EDC-797A1D62DBD0}"/>
              </a:ext>
            </a:extLst>
          </p:cNvPr>
          <p:cNvSpPr txBox="1"/>
          <p:nvPr/>
        </p:nvSpPr>
        <p:spPr>
          <a:xfrm>
            <a:off x="0" y="6086400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en-US" sz="16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ANIMCODE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499</Words>
  <Application>Microsoft Office PowerPoint</Application>
  <PresentationFormat>On-screen Show (4:3)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Constantia</vt:lpstr>
      <vt:lpstr>Times New Roman</vt:lpstr>
      <vt:lpstr>Wingdings</vt:lpstr>
      <vt:lpstr>Office Theme</vt:lpstr>
      <vt:lpstr>PowerPoint Presentation</vt:lpstr>
      <vt:lpstr>PowerPoint Presentation</vt:lpstr>
      <vt:lpstr>OBJECTIVE</vt:lpstr>
      <vt:lpstr>PowerPoint Presentation</vt:lpstr>
      <vt:lpstr>PowerPoint Presentation</vt:lpstr>
      <vt:lpstr>PowerPoint Presentation</vt:lpstr>
      <vt:lpstr>FlOW CHART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19EC010 19EC010</dc:creator>
  <cp:lastModifiedBy>HP</cp:lastModifiedBy>
  <cp:revision>88</cp:revision>
  <dcterms:modified xsi:type="dcterms:W3CDTF">2024-10-04T09:08:38Z</dcterms:modified>
</cp:coreProperties>
</file>