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61" r:id="rId2"/>
    <p:sldId id="257" r:id="rId3"/>
    <p:sldId id="266" r:id="rId4"/>
    <p:sldId id="258" r:id="rId5"/>
    <p:sldId id="259" r:id="rId6"/>
    <p:sldId id="265" r:id="rId7"/>
    <p:sldId id="268"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2C208-0FA0-8067-5FF9-740C708E4488}" name="HP" initials="H" userId="HP"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04498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337704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10932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4548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16443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480514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4852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60238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27898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90589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EF9BC-3230-4E99-9FCD-2165E75C00B5}"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92693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EF9BC-3230-4E99-9FCD-2165E75C00B5}"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35955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EF9BC-3230-4E99-9FCD-2165E75C00B5}"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367737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68708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Tree>
    <p:extLst>
      <p:ext uri="{BB962C8B-B14F-4D97-AF65-F5344CB8AC3E}">
        <p14:creationId xmlns:p14="http://schemas.microsoft.com/office/powerpoint/2010/main" val="337330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8EF9BC-3230-4E99-9FCD-2165E75C00B5}" type="datetimeFigureOut">
              <a:rPr lang="en-US" smtClean="0"/>
              <a:t>5/20/2024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7A7640-2BC1-4359-972A-EB8164225E9B}" type="slidenum">
              <a:rPr lang="en-US" smtClean="0"/>
              <a:t>‹#›</a:t>
            </a:fld>
            <a:endParaRPr lang="en-US"/>
          </a:p>
        </p:txBody>
      </p:sp>
    </p:spTree>
    <p:extLst>
      <p:ext uri="{BB962C8B-B14F-4D97-AF65-F5344CB8AC3E}">
        <p14:creationId xmlns:p14="http://schemas.microsoft.com/office/powerpoint/2010/main" val="35192752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CHETTINAD COLLEGE OF ENGINERRING AND TECHNOLOGY</a:t>
            </a:r>
          </a:p>
        </p:txBody>
      </p:sp>
      <p:sp>
        <p:nvSpPr>
          <p:cNvPr id="3" name="Content Placeholder 2"/>
          <p:cNvSpPr>
            <a:spLocks noGrp="1"/>
          </p:cNvSpPr>
          <p:nvPr>
            <p:ph idx="1"/>
          </p:nvPr>
        </p:nvSpPr>
        <p:spPr>
          <a:xfrm>
            <a:off x="0" y="2255116"/>
            <a:ext cx="11353800" cy="4351338"/>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SMART HELMET FOR COAL MINERS</a:t>
            </a:r>
          </a:p>
          <a:p>
            <a:pPr marL="0" indent="0" algn="r">
              <a:buNone/>
            </a:pPr>
            <a:endParaRPr lang="en-US" dirty="0"/>
          </a:p>
          <a:p>
            <a:pPr marL="0" indent="0" algn="r">
              <a:buNone/>
            </a:pPr>
            <a:endParaRPr lang="en-US" dirty="0"/>
          </a:p>
          <a:p>
            <a:pPr marL="0" indent="0">
              <a:buNone/>
            </a:pPr>
            <a:r>
              <a:rPr lang="en-US" sz="2400" dirty="0">
                <a:latin typeface="Times New Roman" panose="02020603050405020304" pitchFamily="18" charset="0"/>
                <a:cs typeface="Times New Roman" panose="02020603050405020304" pitchFamily="18" charset="0"/>
              </a:rPr>
              <a:t>                                                                                                  S. Janaki (22CS017 )</a:t>
            </a:r>
          </a:p>
          <a:p>
            <a:pPr marL="0" indent="0">
              <a:buNone/>
            </a:pPr>
            <a:r>
              <a:rPr lang="en-US" sz="2400" dirty="0">
                <a:latin typeface="Times New Roman" panose="02020603050405020304" pitchFamily="18" charset="0"/>
                <a:cs typeface="Times New Roman" panose="02020603050405020304" pitchFamily="18" charset="0"/>
              </a:rPr>
              <a:t>                                                                                                  P. Jeevitha (22CS019 ) </a:t>
            </a:r>
          </a:p>
          <a:p>
            <a:pPr marL="0" indent="0">
              <a:buNone/>
            </a:pPr>
            <a:r>
              <a:rPr lang="en-US" sz="2400" dirty="0">
                <a:latin typeface="Times New Roman" panose="02020603050405020304" pitchFamily="18" charset="0"/>
                <a:cs typeface="Times New Roman" panose="02020603050405020304" pitchFamily="18" charset="0"/>
              </a:rPr>
              <a:t>                                                                                                  S. Priyadharshini (22CS042 )</a:t>
            </a:r>
          </a:p>
        </p:txBody>
      </p:sp>
    </p:spTree>
    <p:extLst>
      <p:ext uri="{BB962C8B-B14F-4D97-AF65-F5344CB8AC3E}">
        <p14:creationId xmlns:p14="http://schemas.microsoft.com/office/powerpoint/2010/main" val="324378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80521" cy="609600"/>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77334" y="1607127"/>
            <a:ext cx="8596668" cy="4434235"/>
          </a:xfrm>
        </p:spPr>
        <p:txBody>
          <a:bodyPr>
            <a:noAutofit/>
          </a:bodyPr>
          <a:lstStyle/>
          <a:p>
            <a:pPr algn="just"/>
            <a:r>
              <a:rPr lang="en-US" sz="2400" dirty="0">
                <a:latin typeface="Times New Roman" panose="02020603050405020304" pitchFamily="18" charset="0"/>
                <a:cs typeface="Times New Roman" panose="02020603050405020304" pitchFamily="18" charset="0"/>
              </a:rPr>
              <a:t>The  Smart Helmet for Coal Miners is a revolutionary solution designed to enhance safety and efficiency in coal mining operations. This innovative helmet integrates various sensors and communication modules to detect hazards such as gas leaks and monitor environmental conditions in real-time. By providing early warnings and actionable insights, the smart helmet significantly reduces the risk of accidents and improves the overall well-being of miners. Through this project, we aim to address the pressing safety challenges faced by coal miners and pave the way for a safer and more productive mining industry</a:t>
            </a:r>
            <a:r>
              <a:rPr lang="en-US" sz="2400" dirty="0"/>
              <a:t>.</a:t>
            </a:r>
          </a:p>
        </p:txBody>
      </p:sp>
    </p:spTree>
    <p:extLst>
      <p:ext uri="{BB962C8B-B14F-4D97-AF65-F5344CB8AC3E}">
        <p14:creationId xmlns:p14="http://schemas.microsoft.com/office/powerpoint/2010/main" val="206484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D719-B594-C602-4B06-428A46289256}"/>
              </a:ext>
            </a:extLst>
          </p:cNvPr>
          <p:cNvSpPr>
            <a:spLocks noGrp="1"/>
          </p:cNvSpPr>
          <p:nvPr>
            <p:ph type="title"/>
          </p:nvPr>
        </p:nvSpPr>
        <p:spPr/>
        <p:txBody>
          <a:bodyPr/>
          <a:lstStyle/>
          <a:p>
            <a:r>
              <a:rPr lang="en-US" dirty="0"/>
              <a:t>                     </a:t>
            </a:r>
            <a:r>
              <a:rPr lang="en-US" sz="3200" dirty="0"/>
              <a:t>OBJECTIVE</a:t>
            </a:r>
            <a:endParaRPr lang="en-IN" sz="3200" dirty="0"/>
          </a:p>
        </p:txBody>
      </p:sp>
      <p:sp>
        <p:nvSpPr>
          <p:cNvPr id="3" name="Content Placeholder 2">
            <a:extLst>
              <a:ext uri="{FF2B5EF4-FFF2-40B4-BE49-F238E27FC236}">
                <a16:creationId xmlns:a16="http://schemas.microsoft.com/office/drawing/2014/main" id="{D975941B-43F1-B909-376A-A5E97D4553D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0872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1994"/>
            <a:ext cx="8596668" cy="1052644"/>
          </a:xfrm>
        </p:spPr>
        <p:txBody>
          <a:bodyPr/>
          <a:lstStyle/>
          <a:p>
            <a:pPr algn="ctr"/>
            <a:r>
              <a:rPr lang="en-US" dirty="0"/>
              <a:t>   </a:t>
            </a:r>
            <a:r>
              <a:rPr lang="en-US" sz="3200" dirty="0">
                <a:latin typeface="Times New Roman" panose="02020603050405020304" pitchFamily="18" charset="0"/>
                <a:cs typeface="Times New Roman" panose="02020603050405020304" pitchFamily="18" charset="0"/>
              </a:rPr>
              <a:t>COMPONENTS</a:t>
            </a:r>
          </a:p>
        </p:txBody>
      </p:sp>
      <p:pic>
        <p:nvPicPr>
          <p:cNvPr id="9" name="Content Placeholder 8">
            <a:extLst>
              <a:ext uri="{FF2B5EF4-FFF2-40B4-BE49-F238E27FC236}">
                <a16:creationId xmlns:a16="http://schemas.microsoft.com/office/drawing/2014/main" id="{75C07034-C0F3-F329-7C21-1D43947F7B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55" y="1062397"/>
            <a:ext cx="2944053" cy="1750076"/>
          </a:xfrm>
        </p:spPr>
      </p:pic>
      <p:pic>
        <p:nvPicPr>
          <p:cNvPr id="11" name="Picture 10">
            <a:extLst>
              <a:ext uri="{FF2B5EF4-FFF2-40B4-BE49-F238E27FC236}">
                <a16:creationId xmlns:a16="http://schemas.microsoft.com/office/drawing/2014/main" id="{1CFE5850-7895-93B8-C52B-24A9F387BB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7998" y="841589"/>
            <a:ext cx="2747875" cy="2377676"/>
          </a:xfrm>
          <a:prstGeom prst="rect">
            <a:avLst/>
          </a:prstGeom>
        </p:spPr>
      </p:pic>
      <p:pic>
        <p:nvPicPr>
          <p:cNvPr id="13" name="Picture 12">
            <a:extLst>
              <a:ext uri="{FF2B5EF4-FFF2-40B4-BE49-F238E27FC236}">
                <a16:creationId xmlns:a16="http://schemas.microsoft.com/office/drawing/2014/main" id="{CCDA352E-1992-C3F2-5468-167206E6D8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043412"/>
            <a:ext cx="2550684" cy="2157454"/>
          </a:xfrm>
          <a:prstGeom prst="rect">
            <a:avLst/>
          </a:prstGeom>
        </p:spPr>
      </p:pic>
      <p:pic>
        <p:nvPicPr>
          <p:cNvPr id="15" name="Picture 14">
            <a:extLst>
              <a:ext uri="{FF2B5EF4-FFF2-40B4-BE49-F238E27FC236}">
                <a16:creationId xmlns:a16="http://schemas.microsoft.com/office/drawing/2014/main" id="{BB02587B-2CAD-31FC-8976-0A20712297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190" y="4174559"/>
            <a:ext cx="2190465" cy="1761499"/>
          </a:xfrm>
          <a:prstGeom prst="rect">
            <a:avLst/>
          </a:prstGeom>
        </p:spPr>
      </p:pic>
      <p:pic>
        <p:nvPicPr>
          <p:cNvPr id="17" name="Picture 16">
            <a:extLst>
              <a:ext uri="{FF2B5EF4-FFF2-40B4-BE49-F238E27FC236}">
                <a16:creationId xmlns:a16="http://schemas.microsoft.com/office/drawing/2014/main" id="{BD80B7B7-03DA-B786-71FB-69A8AF5EB1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2475" y="4360198"/>
            <a:ext cx="1986088" cy="1542570"/>
          </a:xfrm>
          <a:prstGeom prst="rect">
            <a:avLst/>
          </a:prstGeom>
        </p:spPr>
      </p:pic>
      <p:pic>
        <p:nvPicPr>
          <p:cNvPr id="21" name="Picture 20">
            <a:extLst>
              <a:ext uri="{FF2B5EF4-FFF2-40B4-BE49-F238E27FC236}">
                <a16:creationId xmlns:a16="http://schemas.microsoft.com/office/drawing/2014/main" id="{2DFE4BAF-FA5B-6973-B05F-45F7ABE570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5647" y="4302197"/>
            <a:ext cx="2721037" cy="1658573"/>
          </a:xfrm>
          <a:prstGeom prst="rect">
            <a:avLst/>
          </a:prstGeom>
        </p:spPr>
      </p:pic>
      <p:sp>
        <p:nvSpPr>
          <p:cNvPr id="22" name="TextBox 21">
            <a:extLst>
              <a:ext uri="{FF2B5EF4-FFF2-40B4-BE49-F238E27FC236}">
                <a16:creationId xmlns:a16="http://schemas.microsoft.com/office/drawing/2014/main" id="{E957F5D0-D707-8AA4-DA23-EA48C983A138}"/>
              </a:ext>
            </a:extLst>
          </p:cNvPr>
          <p:cNvSpPr txBox="1"/>
          <p:nvPr/>
        </p:nvSpPr>
        <p:spPr>
          <a:xfrm>
            <a:off x="677334" y="3429000"/>
            <a:ext cx="16555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Gas sensor</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632F421-7573-F7EE-D564-161BB07A7414}"/>
              </a:ext>
            </a:extLst>
          </p:cNvPr>
          <p:cNvSpPr txBox="1"/>
          <p:nvPr/>
        </p:nvSpPr>
        <p:spPr>
          <a:xfrm>
            <a:off x="3759623" y="3389528"/>
            <a:ext cx="23363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LCD display</a:t>
            </a:r>
            <a:endParaRPr lang="en-IN"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243F9DD-43F4-AC13-A116-90D441D1428E}"/>
              </a:ext>
            </a:extLst>
          </p:cNvPr>
          <p:cNvSpPr txBox="1"/>
          <p:nvPr/>
        </p:nvSpPr>
        <p:spPr>
          <a:xfrm>
            <a:off x="6096001" y="3362078"/>
            <a:ext cx="29094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Temperature and humidity sensor</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005C123-1D42-5D33-5D16-344ECB13EE7C}"/>
              </a:ext>
            </a:extLst>
          </p:cNvPr>
          <p:cNvSpPr txBox="1"/>
          <p:nvPr/>
        </p:nvSpPr>
        <p:spPr>
          <a:xfrm>
            <a:off x="506852" y="6187108"/>
            <a:ext cx="23414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Node MCU-ESP8266</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39AAB964-2727-DC75-AFF6-33C9FF262A99}"/>
              </a:ext>
            </a:extLst>
          </p:cNvPr>
          <p:cNvSpPr txBox="1"/>
          <p:nvPr/>
        </p:nvSpPr>
        <p:spPr>
          <a:xfrm>
            <a:off x="3685200" y="6122689"/>
            <a:ext cx="21613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Ultrasonic sensor</a:t>
            </a:r>
            <a:endParaRPr lang="en-IN"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A9E1263-0AFC-BE8D-7D9E-C4E7E6F39D81}"/>
              </a:ext>
            </a:extLst>
          </p:cNvPr>
          <p:cNvSpPr txBox="1"/>
          <p:nvPr/>
        </p:nvSpPr>
        <p:spPr>
          <a:xfrm>
            <a:off x="6683439" y="6134776"/>
            <a:ext cx="13300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Buzzer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24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103F7A12-1F2B-354F-ECF5-1C9042508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15" y="1608432"/>
            <a:ext cx="9918394" cy="4473713"/>
          </a:xfrm>
        </p:spPr>
      </p:pic>
    </p:spTree>
    <p:extLst>
      <p:ext uri="{BB962C8B-B14F-4D97-AF65-F5344CB8AC3E}">
        <p14:creationId xmlns:p14="http://schemas.microsoft.com/office/powerpoint/2010/main" val="11313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413D8-89AD-0D56-2086-0D4351D2594B}"/>
              </a:ext>
            </a:extLst>
          </p:cNvPr>
          <p:cNvSpPr txBox="1"/>
          <p:nvPr/>
        </p:nvSpPr>
        <p:spPr>
          <a:xfrm>
            <a:off x="2909455" y="554182"/>
            <a:ext cx="4197927" cy="646331"/>
          </a:xfrm>
          <a:prstGeom prst="rect">
            <a:avLst/>
          </a:prstGeom>
          <a:noFill/>
        </p:spPr>
        <p:txBody>
          <a:bodyPr wrap="square" rtlCol="0">
            <a:spAutoFit/>
          </a:bodyPr>
          <a:lstStyle/>
          <a:p>
            <a:r>
              <a:rPr lang="en-US" sz="3600" dirty="0">
                <a:solidFill>
                  <a:schemeClr val="accent1">
                    <a:lumMod val="75000"/>
                  </a:schemeClr>
                </a:solidFill>
              </a:rPr>
              <a:t>         </a:t>
            </a:r>
            <a:r>
              <a:rPr lang="en-US" sz="3200" dirty="0">
                <a:solidFill>
                  <a:schemeClr val="accent1">
                    <a:lumMod val="75000"/>
                  </a:schemeClr>
                </a:solidFill>
                <a:latin typeface="Times New Roman" panose="02020603050405020304" pitchFamily="18" charset="0"/>
                <a:cs typeface="Times New Roman" panose="02020603050405020304" pitchFamily="18" charset="0"/>
              </a:rPr>
              <a:t>WORKING</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0E39FD-3664-DFB8-F43C-6F5ADEDAD730}"/>
              </a:ext>
            </a:extLst>
          </p:cNvPr>
          <p:cNvSpPr txBox="1"/>
          <p:nvPr/>
        </p:nvSpPr>
        <p:spPr>
          <a:xfrm>
            <a:off x="817418" y="1593274"/>
            <a:ext cx="8963891"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First of all, the gas sensor, ultrasonic sensor, buzzer, temperature and humidity sensor are connected to the NODEMCU.</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 after that, the sensors starts sensing the environment.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gas reading, temperature and humidity reading will be taken by the sensors.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any hazardous gas, high temperature are found means, it will send the notification to the phone through blynk app and also it will produce sound through buzzer.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76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84F0-7BEB-2F46-6C02-008EB0ACD522}"/>
              </a:ext>
            </a:extLst>
          </p:cNvPr>
          <p:cNvSpPr>
            <a:spLocks noGrp="1"/>
          </p:cNvSpPr>
          <p:nvPr>
            <p:ph type="title"/>
          </p:nvPr>
        </p:nvSpPr>
        <p:spPr/>
        <p:txBody>
          <a:bodyPr>
            <a:normAutofit/>
          </a:bodyPr>
          <a:lstStyle/>
          <a:p>
            <a:r>
              <a:rPr lang="en-US" sz="3200" dirty="0"/>
              <a:t>MODULES</a:t>
            </a:r>
            <a:endParaRPr lang="en-IN" sz="3200" dirty="0"/>
          </a:p>
        </p:txBody>
      </p:sp>
      <p:sp>
        <p:nvSpPr>
          <p:cNvPr id="3" name="Content Placeholder 2">
            <a:extLst>
              <a:ext uri="{FF2B5EF4-FFF2-40B4-BE49-F238E27FC236}">
                <a16:creationId xmlns:a16="http://schemas.microsoft.com/office/drawing/2014/main" id="{B06AEEB3-B700-0C7F-3AC9-B223098EF6F8}"/>
              </a:ext>
            </a:extLst>
          </p:cNvPr>
          <p:cNvSpPr>
            <a:spLocks noGrp="1"/>
          </p:cNvSpPr>
          <p:nvPr>
            <p:ph idx="1"/>
          </p:nvPr>
        </p:nvSpPr>
        <p:spPr>
          <a:xfrm>
            <a:off x="526473" y="1302327"/>
            <a:ext cx="10432472" cy="5334000"/>
          </a:xfrm>
        </p:spPr>
        <p:txBody>
          <a:bodyPr>
            <a:normAutofit fontScale="62500" lnSpcReduction="20000"/>
          </a:bodyPr>
          <a:lstStyle/>
          <a:p>
            <a:pPr marL="0" indent="0" algn="l">
              <a:buNone/>
            </a:pPr>
            <a:r>
              <a:rPr lang="en-IN"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1. Environmental Monitoring Module</a:t>
            </a:r>
          </a:p>
          <a:p>
            <a:pPr algn="l">
              <a:buFont typeface="Arial" panose="020B0604020202020204" pitchFamily="34" charset="0"/>
              <a:buChar char="•"/>
            </a:pPr>
            <a:r>
              <a:rPr lang="en-IN" sz="3400" i="0" dirty="0">
                <a:solidFill>
                  <a:srgbClr val="0D0D0D"/>
                </a:solidFill>
                <a:effectLst/>
                <a:highlight>
                  <a:srgbClr val="FFFFFF"/>
                </a:highlight>
                <a:latin typeface="Times New Roman" panose="02020603050405020304" pitchFamily="18" charset="0"/>
                <a:cs typeface="Times New Roman" panose="02020603050405020304" pitchFamily="18" charset="0"/>
              </a:rPr>
              <a:t>Gas Sensors:</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Detect harmful gases like methane (CH4), hydrogen </a:t>
            </a:r>
            <a:r>
              <a:rPr lang="en-IN" sz="3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sulfide</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(H2S).</a:t>
            </a:r>
          </a:p>
          <a:p>
            <a:pPr algn="l">
              <a:buFont typeface="Arial" panose="020B0604020202020204" pitchFamily="34" charset="0"/>
              <a:buChar char="•"/>
            </a:pPr>
            <a:r>
              <a:rPr lang="en-IN" sz="3400" i="0" dirty="0">
                <a:solidFill>
                  <a:srgbClr val="0D0D0D"/>
                </a:solidFill>
                <a:effectLst/>
                <a:highlight>
                  <a:srgbClr val="FFFFFF"/>
                </a:highlight>
                <a:latin typeface="Times New Roman" panose="02020603050405020304" pitchFamily="18" charset="0"/>
                <a:cs typeface="Times New Roman" panose="02020603050405020304" pitchFamily="18" charset="0"/>
              </a:rPr>
              <a:t>Temperature and Humidity Sensors:</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ambient conditions to prevent heat stress and ensure a safe working environment.</a:t>
            </a:r>
          </a:p>
          <a:p>
            <a:pPr marL="0" indent="0" algn="l">
              <a:buNone/>
            </a:pP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2. Communication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Bluetooth/Wi-Fi Connectivity: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Enable wireless communication and data transfer.</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GPS Tracking: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location tracking for safety and coordination.</a:t>
            </a:r>
          </a:p>
          <a:p>
            <a:pPr marL="0" indent="0">
              <a:buNone/>
            </a:pPr>
            <a:r>
              <a:rPr lang="en-US" sz="3400" b="1" dirty="0">
                <a:solidFill>
                  <a:srgbClr val="0D0D0D"/>
                </a:solidFill>
                <a:highlight>
                  <a:srgbClr val="FFFFFF"/>
                </a:highlight>
                <a:latin typeface="Times New Roman" panose="02020603050405020304" pitchFamily="18" charset="0"/>
                <a:cs typeface="Times New Roman" panose="02020603050405020304" pitchFamily="18" charset="0"/>
              </a:rPr>
              <a:t>3</a:t>
            </a: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 Safety and Alert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Fall Detection: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Automatically detect falls and send alerts for immediate assistance.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Emergency Alert Button: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Allow miners to send distress signals in case of emergencies.</a:t>
            </a:r>
          </a:p>
          <a:p>
            <a:pPr marL="0" indent="0" algn="l">
              <a:buNone/>
            </a:pP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4. User Interface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LED Indicators: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visual alerts for various sensors (e.g., gas levels, battery status).</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Display Screen: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Show real-time data and alerts.</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Audio Alerts: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Use sound to notify miners of immediate dangers or important messages.</a:t>
            </a:r>
          </a:p>
          <a:p>
            <a:endPar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IN"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408669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3782"/>
            <a:ext cx="8596668" cy="766618"/>
          </a:xfrm>
        </p:spPr>
        <p:txBody>
          <a:bodyPr>
            <a:normAutofit/>
          </a:bodyPr>
          <a:lstStyle/>
          <a:p>
            <a:pPr algn="ctr"/>
            <a:r>
              <a:rPr lang="en-US" sz="3200" dirty="0">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677334" y="2160590"/>
            <a:ext cx="8596668" cy="300715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Improved safety for miners</a:t>
            </a:r>
          </a:p>
          <a:p>
            <a:pPr algn="just">
              <a:lnSpc>
                <a:spcPct val="150000"/>
              </a:lnSpc>
            </a:pPr>
            <a:r>
              <a:rPr lang="en-US" sz="2400" dirty="0">
                <a:latin typeface="Times New Roman" panose="02020603050405020304" pitchFamily="18" charset="0"/>
                <a:cs typeface="Times New Roman" panose="02020603050405020304" pitchFamily="18" charset="0"/>
              </a:rPr>
              <a:t>Early detection of hazards</a:t>
            </a:r>
          </a:p>
          <a:p>
            <a:pPr algn="just">
              <a:lnSpc>
                <a:spcPct val="150000"/>
              </a:lnSpc>
            </a:pPr>
            <a:r>
              <a:rPr lang="en-US" sz="2400" dirty="0">
                <a:latin typeface="Times New Roman" panose="02020603050405020304" pitchFamily="18" charset="0"/>
                <a:cs typeface="Times New Roman" panose="02020603050405020304" pitchFamily="18" charset="0"/>
              </a:rPr>
              <a:t>Real-time data monitoring</a:t>
            </a:r>
          </a:p>
          <a:p>
            <a:pPr algn="just">
              <a:lnSpc>
                <a:spcPct val="150000"/>
              </a:lnSpc>
            </a:pPr>
            <a:r>
              <a:rPr lang="en-US" sz="2400" dirty="0">
                <a:latin typeface="Times New Roman" panose="02020603050405020304" pitchFamily="18" charset="0"/>
                <a:cs typeface="Times New Roman" panose="02020603050405020304" pitchFamily="18" charset="0"/>
              </a:rPr>
              <a:t>Increased operational efficiency</a:t>
            </a:r>
          </a:p>
        </p:txBody>
      </p:sp>
    </p:spTree>
    <p:extLst>
      <p:ext uri="{BB962C8B-B14F-4D97-AF65-F5344CB8AC3E}">
        <p14:creationId xmlns:p14="http://schemas.microsoft.com/office/powerpoint/2010/main" val="365903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4A772-4391-D6AC-33D3-3542FAEE4363}"/>
              </a:ext>
            </a:extLst>
          </p:cNvPr>
          <p:cNvSpPr txBox="1"/>
          <p:nvPr/>
        </p:nvSpPr>
        <p:spPr>
          <a:xfrm>
            <a:off x="1915885" y="2699658"/>
            <a:ext cx="7416800" cy="1323439"/>
          </a:xfrm>
          <a:prstGeom prst="rect">
            <a:avLst/>
          </a:prstGeom>
          <a:noFill/>
        </p:spPr>
        <p:txBody>
          <a:bodyPr wrap="square" rtlCol="0">
            <a:spAutoFit/>
          </a:bodyPr>
          <a:lstStyle/>
          <a:p>
            <a:r>
              <a:rPr lang="en-US" sz="4800" dirty="0">
                <a:solidFill>
                  <a:schemeClr val="accent1">
                    <a:lumMod val="75000"/>
                  </a:schemeClr>
                </a:solidFill>
                <a:latin typeface="Times New Roman" panose="02020603050405020304" pitchFamily="18" charset="0"/>
                <a:cs typeface="Times New Roman" panose="02020603050405020304" pitchFamily="18" charset="0"/>
              </a:rPr>
              <a:t>THANK YOU</a:t>
            </a:r>
            <a:r>
              <a:rPr lang="en-US" sz="8000" dirty="0">
                <a:solidFill>
                  <a:schemeClr val="accent1">
                    <a:lumMod val="75000"/>
                  </a:schemeClr>
                </a:solidFill>
              </a:rPr>
              <a:t>…..</a:t>
            </a:r>
            <a:endParaRPr lang="en-IN" sz="8000" dirty="0">
              <a:solidFill>
                <a:schemeClr val="accent1">
                  <a:lumMod val="75000"/>
                </a:schemeClr>
              </a:solidFill>
            </a:endParaRPr>
          </a:p>
        </p:txBody>
      </p:sp>
    </p:spTree>
    <p:extLst>
      <p:ext uri="{BB962C8B-B14F-4D97-AF65-F5344CB8AC3E}">
        <p14:creationId xmlns:p14="http://schemas.microsoft.com/office/powerpoint/2010/main" val="3503604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263</TotalTime>
  <Words>402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Söhne</vt:lpstr>
      <vt:lpstr>Times New Roman</vt:lpstr>
      <vt:lpstr>Trebuchet MS</vt:lpstr>
      <vt:lpstr>Wingdings</vt:lpstr>
      <vt:lpstr>Wingdings 3</vt:lpstr>
      <vt:lpstr>Facet</vt:lpstr>
      <vt:lpstr>CHETTINAD COLLEGE OF ENGINERRING AND TECHNOLOGY</vt:lpstr>
      <vt:lpstr>ABSTRACT</vt:lpstr>
      <vt:lpstr>                     OBJECTIVE</vt:lpstr>
      <vt:lpstr>   COMPONENTS</vt:lpstr>
      <vt:lpstr>ARCHITECTURE</vt:lpstr>
      <vt:lpstr>PowerPoint Presentation</vt:lpstr>
      <vt:lpstr>MODULES</vt:lpstr>
      <vt:lpstr>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Name</dc:title>
  <dc:creator>Ananthi M.</dc:creator>
  <cp:lastModifiedBy>HP</cp:lastModifiedBy>
  <cp:revision>16</cp:revision>
  <dcterms:created xsi:type="dcterms:W3CDTF">2023-08-30T10:21:42Z</dcterms:created>
  <dcterms:modified xsi:type="dcterms:W3CDTF">2024-05-20T15:55:11Z</dcterms:modified>
</cp:coreProperties>
</file>