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72" r:id="rId8"/>
    <p:sldId id="264" r:id="rId9"/>
    <p:sldId id="266" r:id="rId10"/>
    <p:sldId id="273" r:id="rId11"/>
    <p:sldId id="267" r:id="rId12"/>
    <p:sldId id="274" r:id="rId13"/>
    <p:sldId id="268" r:id="rId14"/>
    <p:sldId id="275"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 TargetMode="External" /><Relationship Id="rId2" Type="http://schemas.openxmlformats.org/officeDocument/2006/relationships/hyperlink" Target="https://keras.io/" TargetMode="External" /><Relationship Id="rId1" Type="http://schemas.openxmlformats.org/officeDocument/2006/relationships/slideLayout" Target="../slideLayouts/slideLayout7.xml" /><Relationship Id="rId5" Type="http://schemas.openxmlformats.org/officeDocument/2006/relationships/hyperlink" Target="https://www.kaggle.com/datasets/googleai/voice-assistant-failures?resource=download" TargetMode="External" /><Relationship Id="rId4" Type="http://schemas.openxmlformats.org/officeDocument/2006/relationships/hyperlink" Target="https://www.tensorflow.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CC30-FA45-4F73-9278-E9A0B21BF3DC}"/>
              </a:ext>
            </a:extLst>
          </p:cNvPr>
          <p:cNvSpPr>
            <a:spLocks noGrp="1"/>
          </p:cNvSpPr>
          <p:nvPr>
            <p:ph type="ctrTitle"/>
          </p:nvPr>
        </p:nvSpPr>
        <p:spPr>
          <a:xfrm>
            <a:off x="779099" y="2494625"/>
            <a:ext cx="8163406" cy="854476"/>
          </a:xfrm>
        </p:spPr>
        <p:txBody>
          <a:bodyPr/>
          <a:lstStyle/>
          <a:p>
            <a:r>
              <a:rPr lang="en-US" sz="3600" dirty="0">
                <a:solidFill>
                  <a:schemeClr val="tx2">
                    <a:lumMod val="50000"/>
                  </a:schemeClr>
                </a:solidFill>
                <a:latin typeface="Arial Rounded MT Bold" panose="020F0704030504030204" pitchFamily="34" charset="0"/>
              </a:rPr>
              <a:t>VOICE ASSISTANCE USING GAN </a:t>
            </a:r>
            <a:endParaRPr lang="en-IN" sz="3600" dirty="0">
              <a:solidFill>
                <a:schemeClr val="tx2">
                  <a:lumMod val="50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39F83587-620C-4E64-8875-72D229E500A7}"/>
              </a:ext>
            </a:extLst>
          </p:cNvPr>
          <p:cNvSpPr>
            <a:spLocks noGrp="1"/>
          </p:cNvSpPr>
          <p:nvPr>
            <p:ph type="subTitle" idx="1"/>
          </p:nvPr>
        </p:nvSpPr>
        <p:spPr>
          <a:xfrm>
            <a:off x="1257036" y="4161234"/>
            <a:ext cx="8163406" cy="2696766"/>
          </a:xfrm>
        </p:spPr>
        <p:txBody>
          <a:bodyPr>
            <a:normAutofit/>
          </a:bodyPr>
          <a:lstStyle/>
          <a:p>
            <a:r>
              <a:rPr lang="en-US" dirty="0">
                <a:solidFill>
                  <a:schemeClr val="accent1">
                    <a:lumMod val="75000"/>
                  </a:schemeClr>
                </a:solidFill>
              </a:rPr>
              <a:t>Done  by    </a:t>
            </a:r>
          </a:p>
          <a:p>
            <a:r>
              <a:rPr lang="en-US" dirty="0">
                <a:solidFill>
                  <a:schemeClr val="accent1">
                    <a:lumMod val="75000"/>
                  </a:schemeClr>
                </a:solidFill>
              </a:rPr>
              <a:t>   </a:t>
            </a:r>
            <a:r>
              <a:rPr lang="en-US" dirty="0" err="1">
                <a:solidFill>
                  <a:schemeClr val="accent1">
                    <a:lumMod val="75000"/>
                  </a:schemeClr>
                </a:solidFill>
              </a:rPr>
              <a:t>P.Jana</a:t>
            </a:r>
            <a:r>
              <a:rPr lang="en-US" dirty="0">
                <a:solidFill>
                  <a:schemeClr val="accent1">
                    <a:lumMod val="75000"/>
                  </a:schemeClr>
                </a:solidFill>
              </a:rPr>
              <a:t> </a:t>
            </a:r>
            <a:r>
              <a:rPr lang="en-US" dirty="0" err="1">
                <a:solidFill>
                  <a:schemeClr val="accent1">
                    <a:lumMod val="75000"/>
                  </a:schemeClr>
                </a:solidFill>
              </a:rPr>
              <a:t>krishnan</a:t>
            </a:r>
            <a:endParaRPr lang="en-US" dirty="0">
              <a:solidFill>
                <a:schemeClr val="accent1">
                  <a:lumMod val="75000"/>
                </a:schemeClr>
              </a:solidFill>
            </a:endParaRPr>
          </a:p>
          <a:p>
            <a:r>
              <a:rPr lang="en-US" dirty="0">
                <a:solidFill>
                  <a:schemeClr val="accent1">
                    <a:lumMod val="75000"/>
                  </a:schemeClr>
                </a:solidFill>
              </a:rPr>
              <a:t>Reg.no.:912321104011</a:t>
            </a:r>
          </a:p>
          <a:p>
            <a:r>
              <a:rPr lang="en-US" dirty="0">
                <a:solidFill>
                  <a:schemeClr val="accent1">
                    <a:lumMod val="75000"/>
                  </a:schemeClr>
                </a:solidFill>
              </a:rPr>
              <a:t>SACS MAVMM </a:t>
            </a:r>
            <a:r>
              <a:rPr lang="en-US" dirty="0" err="1">
                <a:solidFill>
                  <a:schemeClr val="accent1">
                    <a:lumMod val="75000"/>
                  </a:schemeClr>
                </a:solidFill>
              </a:rPr>
              <a:t>Engeneering</a:t>
            </a:r>
            <a:r>
              <a:rPr lang="en-US" dirty="0">
                <a:solidFill>
                  <a:schemeClr val="accent1">
                    <a:lumMod val="75000"/>
                  </a:schemeClr>
                </a:solidFill>
              </a:rPr>
              <a:t> college</a:t>
            </a:r>
          </a:p>
          <a:p>
            <a:r>
              <a:rPr lang="en-US" dirty="0">
                <a:solidFill>
                  <a:schemeClr val="accent1">
                    <a:lumMod val="75000"/>
                  </a:schemeClr>
                </a:solidFill>
              </a:rPr>
              <a:t>Madurai  </a:t>
            </a:r>
            <a:endParaRPr lang="en-IN" dirty="0">
              <a:solidFill>
                <a:schemeClr val="accent1">
                  <a:lumMod val="75000"/>
                </a:schemeClr>
              </a:solidFill>
            </a:endParaRPr>
          </a:p>
        </p:txBody>
      </p:sp>
    </p:spTree>
    <p:extLst>
      <p:ext uri="{BB962C8B-B14F-4D97-AF65-F5344CB8AC3E}">
        <p14:creationId xmlns:p14="http://schemas.microsoft.com/office/powerpoint/2010/main" val="175771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5F17-08A5-4E5F-B250-768BAAD08D08}"/>
              </a:ext>
            </a:extLst>
          </p:cNvPr>
          <p:cNvSpPr>
            <a:spLocks noGrp="1"/>
          </p:cNvSpPr>
          <p:nvPr>
            <p:ph type="title"/>
          </p:nvPr>
        </p:nvSpPr>
        <p:spPr>
          <a:xfrm>
            <a:off x="677334" y="609600"/>
            <a:ext cx="8596668" cy="1077157"/>
          </a:xfrm>
        </p:spPr>
        <p:txBody>
          <a:bodyPr>
            <a:normAutofit/>
          </a:bodyPr>
          <a:lstStyle/>
          <a:p>
            <a:r>
              <a:rPr lang="en-US" sz="3200" dirty="0">
                <a:solidFill>
                  <a:schemeClr val="tx1"/>
                </a:solidFill>
                <a:latin typeface="Arial Rounded MT Bold" panose="020F0704030504030204" pitchFamily="34" charset="0"/>
              </a:rPr>
              <a:t>Algorithm</a:t>
            </a:r>
            <a:r>
              <a:rPr lang="en-US" sz="3200" dirty="0">
                <a:solidFill>
                  <a:schemeClr val="tx1"/>
                </a:solidFill>
              </a:rPr>
              <a:t> </a:t>
            </a:r>
            <a:r>
              <a:rPr lang="en-US" sz="3200" dirty="0">
                <a:solidFill>
                  <a:schemeClr val="tx1"/>
                </a:solidFill>
                <a:latin typeface="Arial Rounded MT Bold" panose="020F0704030504030204" pitchFamily="34" charset="0"/>
              </a:rPr>
              <a:t>and</a:t>
            </a:r>
            <a:r>
              <a:rPr lang="en-US" sz="3200" dirty="0">
                <a:solidFill>
                  <a:schemeClr val="tx1"/>
                </a:solidFill>
              </a:rPr>
              <a:t> </a:t>
            </a:r>
            <a:r>
              <a:rPr lang="en-US" sz="3200" dirty="0">
                <a:solidFill>
                  <a:schemeClr val="tx1"/>
                </a:solidFill>
                <a:latin typeface="Arial Rounded MT Bold" panose="020F0704030504030204" pitchFamily="34" charset="0"/>
              </a:rPr>
              <a:t>Development</a:t>
            </a:r>
            <a:r>
              <a:rPr lang="en-US" sz="3200" dirty="0">
                <a:solidFill>
                  <a:schemeClr val="tx1"/>
                </a:solidFill>
                <a:latin typeface="Arial Rounded MT Bold" panose="020F0704030504030204" pitchFamily="34" charset="0"/>
                <a:sym typeface="Wingdings" panose="05000000000000000000" pitchFamily="2" charset="2"/>
              </a:rPr>
              <a:t>:(contd..)</a:t>
            </a:r>
            <a:endParaRPr lang="en-IN" sz="3200" dirty="0"/>
          </a:p>
        </p:txBody>
      </p:sp>
      <p:sp>
        <p:nvSpPr>
          <p:cNvPr id="3" name="Content Placeholder 2">
            <a:extLst>
              <a:ext uri="{FF2B5EF4-FFF2-40B4-BE49-F238E27FC236}">
                <a16:creationId xmlns:a16="http://schemas.microsoft.com/office/drawing/2014/main" id="{F7FDF2AF-D98D-4367-9D1F-78EF423FE41C}"/>
              </a:ext>
            </a:extLst>
          </p:cNvPr>
          <p:cNvSpPr>
            <a:spLocks noGrp="1"/>
          </p:cNvSpPr>
          <p:nvPr>
            <p:ph idx="1"/>
          </p:nvPr>
        </p:nvSpPr>
        <p:spPr>
          <a:xfrm>
            <a:off x="688843" y="1930401"/>
            <a:ext cx="8596668" cy="4057696"/>
          </a:xfrm>
        </p:spPr>
        <p:txBody>
          <a:bodyPr>
            <a:normAutofit fontScale="40000" lnSpcReduction="20000"/>
          </a:bodyPr>
          <a:lstStyle/>
          <a:p>
            <a:pPr marL="0" indent="0" algn="just">
              <a:buClrTx/>
              <a:buNone/>
            </a:pPr>
            <a:r>
              <a:rPr lang="en-IN" sz="4800" b="1" dirty="0">
                <a:solidFill>
                  <a:schemeClr val="tx1"/>
                </a:solidFill>
                <a:latin typeface="Arial Rounded MT Bold" panose="020F0704030504030204" pitchFamily="34" charset="0"/>
              </a:rPr>
              <a:t>Response Generation</a:t>
            </a:r>
            <a:r>
              <a:rPr lang="en-IN" sz="48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IN" sz="4800" dirty="0">
                <a:solidFill>
                  <a:schemeClr val="tx1"/>
                </a:solidFill>
                <a:latin typeface="Arial Rounded MT Bold" panose="020F0704030504030204" pitchFamily="34" charset="0"/>
              </a:rPr>
              <a:t>Use rule-based templates, natural language generation (NLG) models, or sequence-to-sequence models for generating responses to user queries.</a:t>
            </a:r>
          </a:p>
          <a:p>
            <a:pPr lvl="1" algn="just">
              <a:buClrTx/>
              <a:buFont typeface="Wingdings" panose="05000000000000000000" pitchFamily="2" charset="2"/>
              <a:buChar char="Ø"/>
            </a:pPr>
            <a:r>
              <a:rPr lang="en-IN" sz="4800" dirty="0">
                <a:solidFill>
                  <a:schemeClr val="tx1"/>
                </a:solidFill>
                <a:latin typeface="Arial Rounded MT Bold" panose="020F0704030504030204" pitchFamily="34" charset="0"/>
              </a:rPr>
              <a:t>Incorporate sentiment analysis and emotion detection algorithms to tailor responses based on user sentiment.</a:t>
            </a:r>
          </a:p>
          <a:p>
            <a:pPr marL="0" indent="0" algn="just">
              <a:buClrTx/>
              <a:buNone/>
            </a:pPr>
            <a:r>
              <a:rPr lang="en-IN" sz="4800" b="1" dirty="0">
                <a:solidFill>
                  <a:schemeClr val="tx1"/>
                </a:solidFill>
                <a:latin typeface="Arial Rounded MT Bold" panose="020F0704030504030204" pitchFamily="34" charset="0"/>
              </a:rPr>
              <a:t>Personalization and Adaptation</a:t>
            </a:r>
            <a:r>
              <a:rPr lang="en-IN" sz="48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IN" sz="4800" dirty="0">
                <a:solidFill>
                  <a:schemeClr val="tx1"/>
                </a:solidFill>
                <a:latin typeface="Arial Rounded MT Bold" panose="020F0704030504030204" pitchFamily="34" charset="0"/>
              </a:rPr>
              <a:t>Implement collaborative filtering or content-based recommendation algorithms for personalizing responses and suggestions.</a:t>
            </a:r>
          </a:p>
          <a:p>
            <a:pPr lvl="1" algn="just">
              <a:buClrTx/>
              <a:buFont typeface="Wingdings" panose="05000000000000000000" pitchFamily="2" charset="2"/>
              <a:buChar char="Ø"/>
            </a:pPr>
            <a:r>
              <a:rPr lang="en-IN" sz="4800" dirty="0">
                <a:solidFill>
                  <a:schemeClr val="tx1"/>
                </a:solidFill>
                <a:latin typeface="Arial Rounded MT Bold" panose="020F0704030504030204" pitchFamily="34" charset="0"/>
              </a:rPr>
              <a:t>Use reinforcement learning algorithms to adapt the voice assistant's </a:t>
            </a:r>
            <a:r>
              <a:rPr lang="en-IN" sz="4800" dirty="0" err="1">
                <a:solidFill>
                  <a:schemeClr val="tx1"/>
                </a:solidFill>
                <a:latin typeface="Arial Rounded MT Bold" panose="020F0704030504030204" pitchFamily="34" charset="0"/>
              </a:rPr>
              <a:t>behavior</a:t>
            </a:r>
            <a:r>
              <a:rPr lang="en-IN" sz="4800" dirty="0">
                <a:solidFill>
                  <a:schemeClr val="tx1"/>
                </a:solidFill>
                <a:latin typeface="Arial Rounded MT Bold" panose="020F0704030504030204" pitchFamily="34" charset="0"/>
              </a:rPr>
              <a:t> based on user feedback and preferences.</a:t>
            </a:r>
          </a:p>
          <a:p>
            <a:pPr algn="just"/>
            <a:endParaRPr lang="en-IN" dirty="0"/>
          </a:p>
        </p:txBody>
      </p:sp>
    </p:spTree>
    <p:extLst>
      <p:ext uri="{BB962C8B-B14F-4D97-AF65-F5344CB8AC3E}">
        <p14:creationId xmlns:p14="http://schemas.microsoft.com/office/powerpoint/2010/main" val="20963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ED5-7DC3-4098-9180-552899F29B30}"/>
              </a:ext>
            </a:extLst>
          </p:cNvPr>
          <p:cNvSpPr>
            <a:spLocks noGrp="1"/>
          </p:cNvSpPr>
          <p:nvPr>
            <p:ph type="title"/>
          </p:nvPr>
        </p:nvSpPr>
        <p:spPr>
          <a:xfrm>
            <a:off x="492607" y="0"/>
            <a:ext cx="8596668" cy="138545"/>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DE92ED2D-B6FC-486E-9CE6-6F56408061B2}"/>
              </a:ext>
            </a:extLst>
          </p:cNvPr>
          <p:cNvSpPr>
            <a:spLocks noGrp="1"/>
          </p:cNvSpPr>
          <p:nvPr>
            <p:ph idx="1"/>
          </p:nvPr>
        </p:nvSpPr>
        <p:spPr>
          <a:xfrm>
            <a:off x="606313" y="1360777"/>
            <a:ext cx="8596668" cy="5745798"/>
          </a:xfrm>
        </p:spPr>
        <p:txBody>
          <a:bodyPr>
            <a:normAutofit/>
          </a:bodyPr>
          <a:lstStyle/>
          <a:p>
            <a:pPr marL="0" indent="0" algn="just">
              <a:buClrTx/>
              <a:buNone/>
            </a:pPr>
            <a:r>
              <a:rPr lang="en-US" b="1" dirty="0">
                <a:solidFill>
                  <a:schemeClr val="tx1"/>
                </a:solidFill>
                <a:latin typeface="Arial Rounded MT Bold" panose="020F0704030504030204" pitchFamily="34" charset="0"/>
              </a:rPr>
              <a:t>Multi-Modal Interaction</a:t>
            </a:r>
            <a:r>
              <a:rPr lang="en-US"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Develop algorithms for integrating voice, text, gestures, and touch inputs for seamless multi-modal interaction.</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Use techniques such as fusion models and attention mechanisms to combine information from different modalities.</a:t>
            </a:r>
          </a:p>
          <a:p>
            <a:pPr marL="0" indent="0" algn="just">
              <a:buClrTx/>
              <a:buNone/>
            </a:pPr>
            <a:r>
              <a:rPr lang="en-US" b="1" dirty="0">
                <a:solidFill>
                  <a:schemeClr val="tx1"/>
                </a:solidFill>
                <a:latin typeface="Arial Rounded MT Bold" panose="020F0704030504030204" pitchFamily="34" charset="0"/>
              </a:rPr>
              <a:t>Privacy-Preserving Techniques</a:t>
            </a:r>
            <a:r>
              <a:rPr lang="en-US"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Implement encryption algorithms such as AES or homomorphic encryption to protect sensitive user data.</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Use techniques like federated learning or differential privacy to train models on distributed data without compromising user privacy.</a:t>
            </a:r>
          </a:p>
          <a:p>
            <a:pPr marL="0" indent="0" algn="just">
              <a:buClrTx/>
              <a:buNone/>
            </a:pPr>
            <a:r>
              <a:rPr lang="en-US" b="1" dirty="0">
                <a:solidFill>
                  <a:schemeClr val="tx1"/>
                </a:solidFill>
                <a:latin typeface="Arial Rounded MT Bold" panose="020F0704030504030204" pitchFamily="34" charset="0"/>
              </a:rPr>
              <a:t>Error Handling and Recovery</a:t>
            </a:r>
            <a:r>
              <a:rPr lang="en-US"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Develop algorithms for error detection and correction to handle speech recognition errors and misunderstandings.</a:t>
            </a:r>
          </a:p>
          <a:p>
            <a:pPr lvl="1" algn="just">
              <a:buClrTx/>
              <a:buFont typeface="Wingdings" panose="05000000000000000000" pitchFamily="2" charset="2"/>
              <a:buChar char="Ø"/>
            </a:pPr>
            <a:r>
              <a:rPr lang="en-US" sz="1800" dirty="0">
                <a:solidFill>
                  <a:schemeClr val="tx1"/>
                </a:solidFill>
                <a:latin typeface="Arial Rounded MT Bold" panose="020F0704030504030204" pitchFamily="34" charset="0"/>
              </a:rPr>
              <a:t>Implement strategies such as re-prompting, clarification, or fallback mechanisms to recover from errors gracefully.</a:t>
            </a:r>
          </a:p>
          <a:p>
            <a:pPr algn="just"/>
            <a:endParaRPr lang="en-IN" dirty="0">
              <a:latin typeface="Arial Rounded MT Bold" panose="020F0704030504030204" pitchFamily="34" charset="0"/>
            </a:endParaRPr>
          </a:p>
        </p:txBody>
      </p:sp>
      <p:sp>
        <p:nvSpPr>
          <p:cNvPr id="4" name="Rectangle 3">
            <a:extLst>
              <a:ext uri="{FF2B5EF4-FFF2-40B4-BE49-F238E27FC236}">
                <a16:creationId xmlns:a16="http://schemas.microsoft.com/office/drawing/2014/main" id="{B7770D9A-0350-405B-8022-F741FFF34771}"/>
              </a:ext>
            </a:extLst>
          </p:cNvPr>
          <p:cNvSpPr/>
          <p:nvPr/>
        </p:nvSpPr>
        <p:spPr>
          <a:xfrm>
            <a:off x="492607" y="400757"/>
            <a:ext cx="7523085" cy="584775"/>
          </a:xfrm>
          <a:prstGeom prst="rect">
            <a:avLst/>
          </a:prstGeom>
        </p:spPr>
        <p:txBody>
          <a:bodyPr wrap="none">
            <a:spAutoFit/>
          </a:bodyPr>
          <a:lstStyle/>
          <a:p>
            <a:r>
              <a:rPr lang="en-US" sz="3200" dirty="0">
                <a:latin typeface="Arial Rounded MT Bold" panose="020F0704030504030204" pitchFamily="34" charset="0"/>
              </a:rPr>
              <a:t>Algorithm and Development</a:t>
            </a:r>
            <a:r>
              <a:rPr lang="en-US" sz="3200" dirty="0">
                <a:latin typeface="Arial Rounded MT Bold" panose="020F0704030504030204" pitchFamily="34" charset="0"/>
                <a:sym typeface="Wingdings" panose="05000000000000000000" pitchFamily="2" charset="2"/>
              </a:rPr>
              <a:t>:(contd..)</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354796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FBAA-3DEC-4F17-85B3-F16EEFF70280}"/>
              </a:ext>
            </a:extLst>
          </p:cNvPr>
          <p:cNvSpPr>
            <a:spLocks noGrp="1"/>
          </p:cNvSpPr>
          <p:nvPr>
            <p:ph type="title"/>
          </p:nvPr>
        </p:nvSpPr>
        <p:spPr>
          <a:xfrm>
            <a:off x="677334" y="609600"/>
            <a:ext cx="8596668" cy="570392"/>
          </a:xfrm>
        </p:spPr>
        <p:txBody>
          <a:bodyPr>
            <a:noAutofit/>
          </a:bodyPr>
          <a:lstStyle/>
          <a:p>
            <a:r>
              <a:rPr lang="en-US" sz="3200" dirty="0">
                <a:solidFill>
                  <a:schemeClr val="tx1"/>
                </a:solidFill>
                <a:latin typeface="Arial Rounded MT Bold" panose="020F0704030504030204" pitchFamily="34" charset="0"/>
              </a:rPr>
              <a:t>Algorithm</a:t>
            </a:r>
            <a:r>
              <a:rPr lang="en-US" sz="3200" dirty="0">
                <a:solidFill>
                  <a:schemeClr val="tx1"/>
                </a:solidFill>
              </a:rPr>
              <a:t> </a:t>
            </a:r>
            <a:r>
              <a:rPr lang="en-US" sz="3200" dirty="0">
                <a:solidFill>
                  <a:schemeClr val="tx1"/>
                </a:solidFill>
                <a:latin typeface="Arial Rounded MT Bold" panose="020F0704030504030204" pitchFamily="34" charset="0"/>
              </a:rPr>
              <a:t>and</a:t>
            </a:r>
            <a:r>
              <a:rPr lang="en-US" sz="3200" dirty="0">
                <a:solidFill>
                  <a:schemeClr val="tx1"/>
                </a:solidFill>
              </a:rPr>
              <a:t> </a:t>
            </a:r>
            <a:r>
              <a:rPr lang="en-US" sz="3200" dirty="0">
                <a:solidFill>
                  <a:schemeClr val="tx1"/>
                </a:solidFill>
                <a:latin typeface="Arial Rounded MT Bold" panose="020F0704030504030204" pitchFamily="34" charset="0"/>
              </a:rPr>
              <a:t>Development</a:t>
            </a:r>
            <a:r>
              <a:rPr lang="en-US" sz="3200" dirty="0">
                <a:solidFill>
                  <a:schemeClr val="tx1"/>
                </a:solidFill>
                <a:latin typeface="Arial Rounded MT Bold" panose="020F0704030504030204" pitchFamily="34" charset="0"/>
                <a:sym typeface="Wingdings" panose="05000000000000000000" pitchFamily="2" charset="2"/>
              </a:rPr>
              <a:t>:(contd..)</a:t>
            </a:r>
            <a:endParaRPr lang="en-IN" sz="3200" dirty="0"/>
          </a:p>
        </p:txBody>
      </p:sp>
      <p:sp>
        <p:nvSpPr>
          <p:cNvPr id="3" name="Content Placeholder 2">
            <a:extLst>
              <a:ext uri="{FF2B5EF4-FFF2-40B4-BE49-F238E27FC236}">
                <a16:creationId xmlns:a16="http://schemas.microsoft.com/office/drawing/2014/main" id="{6BE25BC3-EF8C-4138-92D7-E2F4307E6717}"/>
              </a:ext>
            </a:extLst>
          </p:cNvPr>
          <p:cNvSpPr>
            <a:spLocks noGrp="1"/>
          </p:cNvSpPr>
          <p:nvPr>
            <p:ph idx="1"/>
          </p:nvPr>
        </p:nvSpPr>
        <p:spPr>
          <a:xfrm>
            <a:off x="757233" y="1797235"/>
            <a:ext cx="8596668" cy="3880773"/>
          </a:xfrm>
        </p:spPr>
        <p:txBody>
          <a:bodyPr>
            <a:normAutofit fontScale="92500" lnSpcReduction="10000"/>
          </a:bodyPr>
          <a:lstStyle/>
          <a:p>
            <a:pPr marL="0" indent="0" algn="just">
              <a:buClrTx/>
              <a:buNone/>
            </a:pPr>
            <a:r>
              <a:rPr lang="en-US" sz="2200" b="1" dirty="0">
                <a:solidFill>
                  <a:schemeClr val="tx1"/>
                </a:solidFill>
                <a:latin typeface="Arial Rounded MT Bold" panose="020F0704030504030204" pitchFamily="34" charset="0"/>
              </a:rPr>
              <a:t>Continuous Learning and Improvement</a:t>
            </a:r>
            <a:r>
              <a:rPr lang="en-US" sz="22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2200" dirty="0">
                <a:solidFill>
                  <a:schemeClr val="tx1"/>
                </a:solidFill>
                <a:latin typeface="Arial Rounded MT Bold" panose="020F0704030504030204" pitchFamily="34" charset="0"/>
              </a:rPr>
              <a:t>Utilize online learning algorithms to adapt the voice assistant's models in real-time based on user interactions.</a:t>
            </a:r>
          </a:p>
          <a:p>
            <a:pPr lvl="1" algn="just">
              <a:buClrTx/>
              <a:buFont typeface="Wingdings" panose="05000000000000000000" pitchFamily="2" charset="2"/>
              <a:buChar char="Ø"/>
            </a:pPr>
            <a:r>
              <a:rPr lang="en-US" sz="2200" dirty="0">
                <a:solidFill>
                  <a:schemeClr val="tx1"/>
                </a:solidFill>
                <a:latin typeface="Arial Rounded MT Bold" panose="020F0704030504030204" pitchFamily="34" charset="0"/>
              </a:rPr>
              <a:t>Incorporate mechanisms for collecting user feedback and updating models periodically to improve performance.</a:t>
            </a:r>
          </a:p>
          <a:p>
            <a:pPr marL="0" indent="0" algn="just">
              <a:buClrTx/>
              <a:buNone/>
            </a:pPr>
            <a:r>
              <a:rPr lang="en-US" sz="2200" b="1" dirty="0">
                <a:solidFill>
                  <a:schemeClr val="tx1"/>
                </a:solidFill>
                <a:latin typeface="Arial Rounded MT Bold" panose="020F0704030504030204" pitchFamily="34" charset="0"/>
              </a:rPr>
              <a:t>Device Compatibility and Optimization</a:t>
            </a:r>
            <a:r>
              <a:rPr lang="en-US" sz="22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US" sz="2200" dirty="0">
                <a:solidFill>
                  <a:schemeClr val="tx1"/>
                </a:solidFill>
                <a:latin typeface="Arial Rounded MT Bold" panose="020F0704030504030204" pitchFamily="34" charset="0"/>
              </a:rPr>
              <a:t>Optimize algorithms for efficient execution on resource-constrained devices such as smartphones or IoT devices.</a:t>
            </a:r>
          </a:p>
          <a:p>
            <a:pPr lvl="1" algn="just">
              <a:buClrTx/>
              <a:buFont typeface="Wingdings" panose="05000000000000000000" pitchFamily="2" charset="2"/>
              <a:buChar char="Ø"/>
            </a:pPr>
            <a:r>
              <a:rPr lang="en-US" sz="2200" dirty="0">
                <a:solidFill>
                  <a:schemeClr val="tx1"/>
                </a:solidFill>
                <a:latin typeface="Arial Rounded MT Bold" panose="020F0704030504030204" pitchFamily="34" charset="0"/>
              </a:rPr>
              <a:t>Develop lightweight models or use techniques like model quantization to reduce memory and computational requirements.</a:t>
            </a:r>
          </a:p>
          <a:p>
            <a:pPr algn="just"/>
            <a:endParaRPr lang="en-IN" dirty="0">
              <a:latin typeface="Arial Rounded MT Bold" panose="020F0704030504030204" pitchFamily="34" charset="0"/>
            </a:endParaRPr>
          </a:p>
        </p:txBody>
      </p:sp>
    </p:spTree>
    <p:extLst>
      <p:ext uri="{BB962C8B-B14F-4D97-AF65-F5344CB8AC3E}">
        <p14:creationId xmlns:p14="http://schemas.microsoft.com/office/powerpoint/2010/main" val="365085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B501-540C-437D-B482-BFC837C93BD6}"/>
              </a:ext>
            </a:extLst>
          </p:cNvPr>
          <p:cNvSpPr>
            <a:spLocks noGrp="1"/>
          </p:cNvSpPr>
          <p:nvPr>
            <p:ph type="title"/>
          </p:nvPr>
        </p:nvSpPr>
        <p:spPr>
          <a:xfrm>
            <a:off x="677334" y="609600"/>
            <a:ext cx="8596668" cy="692727"/>
          </a:xfrm>
        </p:spPr>
        <p:txBody>
          <a:bodyPr>
            <a:normAutofit/>
          </a:bodyPr>
          <a:lstStyle/>
          <a:p>
            <a:r>
              <a:rPr lang="en-US" sz="3200" dirty="0">
                <a:solidFill>
                  <a:schemeClr val="tx1"/>
                </a:solidFill>
                <a:latin typeface="Arial Rounded MT Bold" panose="020F0704030504030204" pitchFamily="34" charset="0"/>
              </a:rPr>
              <a:t>Result:</a:t>
            </a:r>
            <a:endParaRPr lang="en-IN" sz="32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7555C29-566E-4F97-ACCD-34009DF7CC6B}"/>
              </a:ext>
            </a:extLst>
          </p:cNvPr>
          <p:cNvSpPr>
            <a:spLocks noGrp="1"/>
          </p:cNvSpPr>
          <p:nvPr>
            <p:ph idx="1"/>
          </p:nvPr>
        </p:nvSpPr>
        <p:spPr>
          <a:xfrm>
            <a:off x="677334" y="1422401"/>
            <a:ext cx="8596668" cy="4618962"/>
          </a:xfrm>
        </p:spPr>
        <p:txBody>
          <a:bodyPr>
            <a:normAutofit/>
          </a:bodyPr>
          <a:lstStyle/>
          <a:p>
            <a:pPr marL="0" indent="0">
              <a:buNone/>
            </a:pPr>
            <a:r>
              <a:rPr lang="en-US" dirty="0"/>
              <a:t>.</a:t>
            </a:r>
            <a:endParaRPr lang="en-IN" dirty="0"/>
          </a:p>
        </p:txBody>
      </p:sp>
      <p:pic>
        <p:nvPicPr>
          <p:cNvPr id="1026" name="Picture 2">
            <a:extLst>
              <a:ext uri="{FF2B5EF4-FFF2-40B4-BE49-F238E27FC236}">
                <a16:creationId xmlns:a16="http://schemas.microsoft.com/office/drawing/2014/main" id="{455EF3B8-838B-488D-8068-042DA7249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970" y="1806342"/>
            <a:ext cx="6162675" cy="36292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362CF0-6576-4ECA-A002-A4A840833074}"/>
              </a:ext>
            </a:extLst>
          </p:cNvPr>
          <p:cNvSpPr txBox="1"/>
          <p:nvPr/>
        </p:nvSpPr>
        <p:spPr>
          <a:xfrm>
            <a:off x="2435728" y="5879068"/>
            <a:ext cx="5515612" cy="369332"/>
          </a:xfrm>
          <a:prstGeom prst="rect">
            <a:avLst/>
          </a:prstGeom>
          <a:noFill/>
        </p:spPr>
        <p:txBody>
          <a:bodyPr wrap="none" rtlCol="0">
            <a:spAutoFit/>
          </a:bodyPr>
          <a:lstStyle/>
          <a:p>
            <a:r>
              <a:rPr lang="en-US" dirty="0">
                <a:latin typeface="Arial Rounded MT Bold" panose="020F0704030504030204" pitchFamily="34" charset="0"/>
              </a:rPr>
              <a:t>Fig. </a:t>
            </a:r>
            <a:r>
              <a:rPr lang="en-US" dirty="0" err="1">
                <a:latin typeface="Arial Rounded MT Bold" panose="020F0704030504030204" pitchFamily="34" charset="0"/>
              </a:rPr>
              <a:t>Failure_Type</a:t>
            </a:r>
            <a:r>
              <a:rPr lang="en-US" dirty="0">
                <a:latin typeface="Arial Rounded MT Bold" panose="020F0704030504030204" pitchFamily="34" charset="0"/>
              </a:rPr>
              <a:t> for voice assistance using </a:t>
            </a:r>
            <a:r>
              <a:rPr lang="en-US" dirty="0" err="1">
                <a:latin typeface="Arial Rounded MT Bold" panose="020F0704030504030204" pitchFamily="34" charset="0"/>
              </a:rPr>
              <a:t>gan</a:t>
            </a:r>
            <a:endParaRPr lang="en-IN" dirty="0">
              <a:latin typeface="Arial Rounded MT Bold" panose="020F0704030504030204" pitchFamily="34" charset="0"/>
            </a:endParaRPr>
          </a:p>
        </p:txBody>
      </p:sp>
    </p:spTree>
    <p:extLst>
      <p:ext uri="{BB962C8B-B14F-4D97-AF65-F5344CB8AC3E}">
        <p14:creationId xmlns:p14="http://schemas.microsoft.com/office/powerpoint/2010/main" val="107960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9CC811-F0FF-49AF-A93F-4F8BDADFD67E}"/>
              </a:ext>
            </a:extLst>
          </p:cNvPr>
          <p:cNvSpPr txBox="1"/>
          <p:nvPr/>
        </p:nvSpPr>
        <p:spPr>
          <a:xfrm>
            <a:off x="452762" y="665826"/>
            <a:ext cx="2364622" cy="584775"/>
          </a:xfrm>
          <a:prstGeom prst="rect">
            <a:avLst/>
          </a:prstGeom>
          <a:noFill/>
        </p:spPr>
        <p:txBody>
          <a:bodyPr wrap="none" rtlCol="0">
            <a:spAutoFit/>
          </a:bodyPr>
          <a:lstStyle/>
          <a:p>
            <a:r>
              <a:rPr lang="en-US" sz="3200" dirty="0">
                <a:latin typeface="Arial Rounded MT Bold" panose="020F0704030504030204" pitchFamily="34" charset="0"/>
              </a:rPr>
              <a:t>Reference:</a:t>
            </a:r>
            <a:endParaRPr lang="en-IN" sz="3200" dirty="0">
              <a:latin typeface="Arial Rounded MT Bold" panose="020F0704030504030204" pitchFamily="34" charset="0"/>
            </a:endParaRPr>
          </a:p>
        </p:txBody>
      </p:sp>
      <p:sp>
        <p:nvSpPr>
          <p:cNvPr id="5" name="Rectangle 4">
            <a:extLst>
              <a:ext uri="{FF2B5EF4-FFF2-40B4-BE49-F238E27FC236}">
                <a16:creationId xmlns:a16="http://schemas.microsoft.com/office/drawing/2014/main" id="{790983C0-D281-44A3-8D8A-E0E090A1A16B}"/>
              </a:ext>
            </a:extLst>
          </p:cNvPr>
          <p:cNvSpPr/>
          <p:nvPr/>
        </p:nvSpPr>
        <p:spPr>
          <a:xfrm>
            <a:off x="1306475" y="2016850"/>
            <a:ext cx="8881465" cy="2031325"/>
          </a:xfrm>
          <a:prstGeom prst="rect">
            <a:avLst/>
          </a:prstGeom>
        </p:spPr>
        <p:txBody>
          <a:bodyPr wrap="square">
            <a:spAutoFit/>
          </a:bodyPr>
          <a:lstStyle/>
          <a:p>
            <a:pPr marL="342900" indent="-342900">
              <a:buFont typeface="Arial" panose="020B0604020202020204" pitchFamily="34" charset="0"/>
              <a:buChar char="•"/>
            </a:pPr>
            <a:r>
              <a:rPr lang="en-IN" dirty="0">
                <a:hlinkClick r:id="rId2"/>
              </a:rPr>
              <a:t>https://keras.io/</a:t>
            </a:r>
            <a:endParaRPr lang="en-IN" dirty="0"/>
          </a:p>
          <a:p>
            <a:pPr marL="342900" indent="-342900">
              <a:buFont typeface="Arial" panose="020B0604020202020204" pitchFamily="34" charset="0"/>
              <a:buChar char="•"/>
            </a:pPr>
            <a:r>
              <a:rPr lang="en-IN" dirty="0">
                <a:hlinkClick r:id="rId3"/>
              </a:rPr>
              <a:t>https://numpy.org/</a:t>
            </a:r>
            <a:endParaRPr lang="en-IN" dirty="0"/>
          </a:p>
          <a:p>
            <a:pPr marL="342900" indent="-342900">
              <a:buFont typeface="Arial" panose="020B0604020202020204" pitchFamily="34" charset="0"/>
              <a:buChar char="•"/>
            </a:pPr>
            <a:r>
              <a:rPr lang="en-IN" dirty="0">
                <a:hlinkClick r:id="rId4"/>
              </a:rPr>
              <a:t>https://www.tensorflow.org/</a:t>
            </a:r>
            <a:endParaRPr lang="en-IN" dirty="0"/>
          </a:p>
          <a:p>
            <a:pPr marL="342900" indent="-342900">
              <a:buFont typeface="Arial" panose="020B0604020202020204" pitchFamily="34" charset="0"/>
              <a:buChar char="•"/>
            </a:pPr>
            <a:r>
              <a:rPr lang="en-IN" dirty="0">
                <a:hlinkClick r:id="rId5"/>
              </a:rPr>
              <a:t>https://www.kaggle.com/datasets/googleai/voice-assistant-failures?resource=download</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41856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4306-3F96-4E41-9DC7-EFAB0843D70F}"/>
              </a:ext>
            </a:extLst>
          </p:cNvPr>
          <p:cNvSpPr>
            <a:spLocks noGrp="1"/>
          </p:cNvSpPr>
          <p:nvPr>
            <p:ph type="title"/>
          </p:nvPr>
        </p:nvSpPr>
        <p:spPr>
          <a:xfrm>
            <a:off x="615190" y="705999"/>
            <a:ext cx="8596668" cy="696565"/>
          </a:xfrm>
        </p:spPr>
        <p:txBody>
          <a:bodyPr>
            <a:normAutofit/>
          </a:bodyPr>
          <a:lstStyle/>
          <a:p>
            <a:r>
              <a:rPr lang="en-US" sz="3200" dirty="0">
                <a:solidFill>
                  <a:schemeClr val="tx1"/>
                </a:solidFill>
                <a:latin typeface="Arial Rounded MT Bold" panose="020F0704030504030204" pitchFamily="34" charset="0"/>
              </a:rPr>
              <a:t>Conclusion:</a:t>
            </a:r>
            <a:endParaRPr lang="en-IN" sz="32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670003F-6F32-4573-8FF1-8AF46DA643D6}"/>
              </a:ext>
            </a:extLst>
          </p:cNvPr>
          <p:cNvSpPr>
            <a:spLocks noGrp="1"/>
          </p:cNvSpPr>
          <p:nvPr>
            <p:ph idx="1"/>
          </p:nvPr>
        </p:nvSpPr>
        <p:spPr>
          <a:xfrm>
            <a:off x="677334" y="2207401"/>
            <a:ext cx="8596668" cy="5135417"/>
          </a:xfrm>
        </p:spPr>
        <p:txBody>
          <a:bodyPr>
            <a:normAutofit/>
          </a:bodyPr>
          <a:lstStyle/>
          <a:p>
            <a:pPr marL="0" indent="0" algn="just">
              <a:buClrTx/>
              <a:buNone/>
            </a:pPr>
            <a:r>
              <a:rPr lang="en-US" dirty="0">
                <a:solidFill>
                  <a:schemeClr val="tx1"/>
                </a:solidFill>
                <a:latin typeface="Arial Rounded MT Bold" panose="020F0704030504030204" pitchFamily="34" charset="0"/>
              </a:rPr>
              <a:t>	voice assistants represent a significant leap in human-computer interaction, offering users a convenient and natural way to interact with technology. With their ability to understand natural language commands, personalize responses, and integrate with various devices and services, voice assistants have become invaluable tools in enhancing productivity, accessibility, and convenience in users' daily lives. As these systems continue to evolve and improve, they hold the promise of revolutionizing how we interact with technology, making it more intuitive, efficient, and user-friendly for everyone.</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74305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3A2A-1A20-41EA-9993-B04B33930134}"/>
              </a:ext>
            </a:extLst>
          </p:cNvPr>
          <p:cNvSpPr>
            <a:spLocks noGrp="1"/>
          </p:cNvSpPr>
          <p:nvPr>
            <p:ph type="title"/>
          </p:nvPr>
        </p:nvSpPr>
        <p:spPr>
          <a:xfrm>
            <a:off x="3223490" y="1865744"/>
            <a:ext cx="6050511" cy="1136074"/>
          </a:xfrm>
        </p:spPr>
        <p:txBody>
          <a:bodyPr/>
          <a:lstStyle/>
          <a:p>
            <a:r>
              <a:rPr lang="en-US" sz="4800" dirty="0">
                <a:solidFill>
                  <a:schemeClr val="tx1"/>
                </a:solidFill>
                <a:latin typeface="Arial Rounded MT Bold" panose="020F0704030504030204" pitchFamily="34" charset="0"/>
              </a:rPr>
              <a:t>Thank</a:t>
            </a:r>
            <a:r>
              <a:rPr lang="en-US" dirty="0">
                <a:solidFill>
                  <a:schemeClr val="tx1"/>
                </a:solidFill>
                <a:latin typeface="Arial Rounded MT Bold" panose="020F0704030504030204" pitchFamily="34" charset="0"/>
              </a:rPr>
              <a:t>  </a:t>
            </a:r>
            <a:r>
              <a:rPr lang="en-US" sz="4800" dirty="0">
                <a:solidFill>
                  <a:schemeClr val="tx1"/>
                </a:solidFill>
                <a:latin typeface="Arial Rounded MT Bold" panose="020F0704030504030204" pitchFamily="34" charset="0"/>
              </a:rPr>
              <a:t>You</a:t>
            </a:r>
            <a:endParaRPr lang="en-IN" sz="48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5B7D7E2-7C68-4431-8CE4-62EEC849DEF5}"/>
              </a:ext>
            </a:extLst>
          </p:cNvPr>
          <p:cNvSpPr>
            <a:spLocks noGrp="1"/>
          </p:cNvSpPr>
          <p:nvPr>
            <p:ph idx="1"/>
          </p:nvPr>
        </p:nvSpPr>
        <p:spPr>
          <a:xfrm>
            <a:off x="677333" y="6779491"/>
            <a:ext cx="8596668" cy="83127"/>
          </a:xfrm>
        </p:spPr>
        <p:txBody>
          <a:bodyPr>
            <a:normAutofit fontScale="25000" lnSpcReduction="20000"/>
          </a:bodyPr>
          <a:lstStyle/>
          <a:p>
            <a:r>
              <a:rPr lang="en-US" sz="800" dirty="0"/>
              <a:t>.</a:t>
            </a:r>
            <a:endParaRPr lang="en-IN" sz="800" dirty="0"/>
          </a:p>
        </p:txBody>
      </p:sp>
    </p:spTree>
    <p:extLst>
      <p:ext uri="{BB962C8B-B14F-4D97-AF65-F5344CB8AC3E}">
        <p14:creationId xmlns:p14="http://schemas.microsoft.com/office/powerpoint/2010/main" val="414206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D546-8CA8-4180-BB31-B58047C3106A}"/>
              </a:ext>
            </a:extLst>
          </p:cNvPr>
          <p:cNvSpPr>
            <a:spLocks noGrp="1"/>
          </p:cNvSpPr>
          <p:nvPr>
            <p:ph type="title"/>
          </p:nvPr>
        </p:nvSpPr>
        <p:spPr>
          <a:xfrm rot="10800000" flipV="1">
            <a:off x="375046" y="160734"/>
            <a:ext cx="8898953" cy="803672"/>
          </a:xfrm>
        </p:spPr>
        <p:txBody>
          <a:bodyPr>
            <a:normAutofit/>
          </a:bodyPr>
          <a:lstStyle/>
          <a:p>
            <a:r>
              <a:rPr lang="en-US" sz="3200" dirty="0">
                <a:solidFill>
                  <a:schemeClr val="tx2">
                    <a:lumMod val="50000"/>
                  </a:schemeClr>
                </a:solidFill>
                <a:latin typeface="Arial Rounded MT Bold" panose="020F0704030504030204" pitchFamily="34" charset="0"/>
              </a:rPr>
              <a:t>PROJECT OUTLINE</a:t>
            </a:r>
            <a:endParaRPr lang="en-IN" sz="3200" dirty="0">
              <a:solidFill>
                <a:schemeClr val="tx2">
                  <a:lumMod val="50000"/>
                </a:schemeClr>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AD92BCA-54D7-4C47-BE72-4BC9CB5649E9}"/>
              </a:ext>
            </a:extLst>
          </p:cNvPr>
          <p:cNvSpPr>
            <a:spLocks noGrp="1"/>
          </p:cNvSpPr>
          <p:nvPr>
            <p:ph idx="1"/>
          </p:nvPr>
        </p:nvSpPr>
        <p:spPr>
          <a:xfrm>
            <a:off x="677334" y="1331651"/>
            <a:ext cx="8596668" cy="4709712"/>
          </a:xfrm>
        </p:spPr>
        <p:txBody>
          <a:bodyPr>
            <a:normAutofit/>
          </a:bodyPr>
          <a:lstStyle/>
          <a:p>
            <a:r>
              <a:rPr lang="en-US" sz="1600" dirty="0"/>
              <a:t>Problem statement</a:t>
            </a:r>
          </a:p>
          <a:p>
            <a:r>
              <a:rPr lang="en-US" sz="1600" dirty="0"/>
              <a:t>Proposed system/solution</a:t>
            </a:r>
          </a:p>
          <a:p>
            <a:r>
              <a:rPr lang="en-US" sz="1600" dirty="0"/>
              <a:t>System development approach</a:t>
            </a:r>
          </a:p>
          <a:p>
            <a:r>
              <a:rPr lang="en-US" sz="1600" dirty="0"/>
              <a:t>Algorithm and Development</a:t>
            </a:r>
          </a:p>
          <a:p>
            <a:r>
              <a:rPr lang="en-US" sz="1600" dirty="0"/>
              <a:t>Result</a:t>
            </a:r>
          </a:p>
          <a:p>
            <a:r>
              <a:rPr lang="en-US" sz="1600" dirty="0"/>
              <a:t>Conclusion</a:t>
            </a:r>
          </a:p>
          <a:p>
            <a:r>
              <a:rPr lang="en-US" sz="1600" dirty="0"/>
              <a:t>Reference</a:t>
            </a:r>
            <a:endParaRPr lang="en-IN" sz="1600" dirty="0"/>
          </a:p>
        </p:txBody>
      </p:sp>
    </p:spTree>
    <p:extLst>
      <p:ext uri="{BB962C8B-B14F-4D97-AF65-F5344CB8AC3E}">
        <p14:creationId xmlns:p14="http://schemas.microsoft.com/office/powerpoint/2010/main" val="367076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2DF7-90B5-4951-9424-7B791EAA525E}"/>
              </a:ext>
            </a:extLst>
          </p:cNvPr>
          <p:cNvSpPr>
            <a:spLocks noGrp="1"/>
          </p:cNvSpPr>
          <p:nvPr>
            <p:ph type="title"/>
          </p:nvPr>
        </p:nvSpPr>
        <p:spPr>
          <a:xfrm>
            <a:off x="579680" y="440925"/>
            <a:ext cx="8596668" cy="597655"/>
          </a:xfrm>
        </p:spPr>
        <p:txBody>
          <a:bodyPr>
            <a:normAutofit fontScale="90000"/>
          </a:bodyPr>
          <a:lstStyle/>
          <a:p>
            <a:r>
              <a:rPr lang="en-US" dirty="0">
                <a:solidFill>
                  <a:schemeClr val="tx1"/>
                </a:solidFill>
                <a:latin typeface="Arial Rounded MT Bold" panose="020F0704030504030204" pitchFamily="34" charset="0"/>
              </a:rPr>
              <a:t>Problem statement:</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59048A-65BA-4648-AD6E-F677043E6466}"/>
              </a:ext>
            </a:extLst>
          </p:cNvPr>
          <p:cNvSpPr>
            <a:spLocks noGrp="1"/>
          </p:cNvSpPr>
          <p:nvPr>
            <p:ph idx="1"/>
          </p:nvPr>
        </p:nvSpPr>
        <p:spPr>
          <a:xfrm>
            <a:off x="339983" y="1952980"/>
            <a:ext cx="8596668" cy="4905020"/>
          </a:xfrm>
        </p:spPr>
        <p:txBody>
          <a:bodyPr>
            <a:normAutofit/>
          </a:bodyPr>
          <a:lstStyle/>
          <a:p>
            <a:pPr marL="457200" lvl="1" indent="0" algn="just">
              <a:buNone/>
            </a:pPr>
            <a:r>
              <a:rPr lang="en-US" sz="1800" dirty="0">
                <a:solidFill>
                  <a:schemeClr val="tx1"/>
                </a:solidFill>
                <a:latin typeface="Arial Rounded MT Bold" panose="020F0704030504030204" pitchFamily="34" charset="0"/>
              </a:rPr>
              <a:t>	The problem lies in the inadequacies of current voice assistant systems, which struggle with accurately interpreting diverse accents, contextual nuances, and maintaining user privacy. Additionally, they lack adaptability across different domains and devices. Innovative solutions in natural language processing, contextual understanding, personalization, and privacy preservation are necessary to address these challenges. By overcoming these obstacles, we can create a more effective and user-friendly voice assistant, improving human-machine interaction and facilitating everyday tasks for users across various environments and preferences.</a:t>
            </a:r>
            <a:endParaRPr lang="en-IN" sz="18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14550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F4EE-789A-48BD-B81D-490C7C6A1F24}"/>
              </a:ext>
            </a:extLst>
          </p:cNvPr>
          <p:cNvSpPr>
            <a:spLocks noGrp="1"/>
          </p:cNvSpPr>
          <p:nvPr>
            <p:ph type="title"/>
          </p:nvPr>
        </p:nvSpPr>
        <p:spPr>
          <a:xfrm>
            <a:off x="659579" y="284535"/>
            <a:ext cx="8596668" cy="591127"/>
          </a:xfrm>
        </p:spPr>
        <p:txBody>
          <a:bodyPr>
            <a:normAutofit fontScale="90000"/>
          </a:bodyPr>
          <a:lstStyle/>
          <a:p>
            <a:r>
              <a:rPr lang="en-US" dirty="0">
                <a:solidFill>
                  <a:schemeClr val="tx2"/>
                </a:solidFill>
                <a:latin typeface="Arial Rounded MT Bold" panose="020F0704030504030204" pitchFamily="34" charset="0"/>
              </a:rPr>
              <a:t>Proposed system and solution:</a:t>
            </a:r>
            <a:endParaRPr lang="en-IN" dirty="0">
              <a:solidFill>
                <a:schemeClr val="tx2"/>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8516D4F-3AB0-4647-9B87-99C304716E7B}"/>
              </a:ext>
            </a:extLst>
          </p:cNvPr>
          <p:cNvSpPr>
            <a:spLocks noGrp="1"/>
          </p:cNvSpPr>
          <p:nvPr>
            <p:ph idx="1"/>
          </p:nvPr>
        </p:nvSpPr>
        <p:spPr>
          <a:xfrm>
            <a:off x="575017" y="1376039"/>
            <a:ext cx="8596668" cy="5396906"/>
          </a:xfrm>
        </p:spPr>
        <p:txBody>
          <a:bodyPr>
            <a:normAutofit/>
          </a:bodyPr>
          <a:lstStyle/>
          <a:p>
            <a:pPr marL="0" indent="0" algn="just">
              <a:buNone/>
            </a:pPr>
            <a:r>
              <a:rPr lang="en-US" dirty="0">
                <a:latin typeface="Arial Rounded MT Bold" panose="020F0704030504030204" pitchFamily="34" charset="0"/>
              </a:rPr>
              <a:t>1.Advanced Natural Language Understanding (NLU):</a:t>
            </a:r>
          </a:p>
          <a:p>
            <a:pPr lvl="1" algn="just">
              <a:buClrTx/>
              <a:buFont typeface="Wingdings" panose="05000000000000000000" pitchFamily="2" charset="2"/>
              <a:buChar char="Ø"/>
            </a:pPr>
            <a:r>
              <a:rPr lang="en-US" sz="1800" dirty="0">
                <a:latin typeface="Arial Rounded MT Bold" panose="020F0704030504030204" pitchFamily="34" charset="0"/>
              </a:rPr>
              <a:t>Utilize cutting-edge NLU models for accurate interpretation of user queries.</a:t>
            </a:r>
          </a:p>
          <a:p>
            <a:pPr marL="0" indent="0" algn="just">
              <a:buNone/>
            </a:pPr>
            <a:r>
              <a:rPr lang="en-US" dirty="0">
                <a:latin typeface="Arial Rounded MT Bold" panose="020F0704030504030204" pitchFamily="34" charset="0"/>
              </a:rPr>
              <a:t>2.Contextual Understanding and Memory:</a:t>
            </a:r>
          </a:p>
          <a:p>
            <a:pPr lvl="1" algn="just">
              <a:buClrTx/>
              <a:buFont typeface="Wingdings" panose="05000000000000000000" pitchFamily="2" charset="2"/>
              <a:buChar char="Ø"/>
            </a:pPr>
            <a:r>
              <a:rPr lang="en-US" sz="1800" dirty="0">
                <a:latin typeface="Arial Rounded MT Bold" panose="020F0704030504030204" pitchFamily="34" charset="0"/>
              </a:rPr>
              <a:t>Develop a context-aware system to provide personalized responses based on user interactions.</a:t>
            </a:r>
          </a:p>
          <a:p>
            <a:pPr marL="0" indent="0" algn="just">
              <a:buNone/>
            </a:pPr>
            <a:r>
              <a:rPr lang="en-US" dirty="0">
                <a:latin typeface="Arial Rounded MT Bold" panose="020F0704030504030204" pitchFamily="34" charset="0"/>
              </a:rPr>
              <a:t>3.Privacy-Preserving Architecture:</a:t>
            </a:r>
          </a:p>
          <a:p>
            <a:pPr lvl="1" algn="just">
              <a:buClrTx/>
              <a:buFont typeface="Wingdings" panose="05000000000000000000" pitchFamily="2" charset="2"/>
              <a:buChar char="Ø"/>
            </a:pPr>
            <a:r>
              <a:rPr lang="en-US" sz="1800" dirty="0">
                <a:solidFill>
                  <a:schemeClr val="tx2"/>
                </a:solidFill>
                <a:latin typeface="Arial Rounded MT Bold" panose="020F0704030504030204" pitchFamily="34" charset="0"/>
              </a:rPr>
              <a:t>Implement privacy-focused design to safeguard user data and privacy.</a:t>
            </a:r>
          </a:p>
          <a:p>
            <a:pPr marL="0" indent="0" algn="just">
              <a:buNone/>
            </a:pPr>
            <a:r>
              <a:rPr lang="en-US" dirty="0">
                <a:latin typeface="Arial Rounded MT Bold" panose="020F0704030504030204" pitchFamily="34" charset="0"/>
              </a:rPr>
              <a:t>4.Multi-Domain Integration:</a:t>
            </a:r>
          </a:p>
          <a:p>
            <a:pPr lvl="1" algn="just">
              <a:buClrTx/>
              <a:buFont typeface="Wingdings" panose="05000000000000000000" pitchFamily="2" charset="2"/>
              <a:buChar char="Ø"/>
            </a:pPr>
            <a:r>
              <a:rPr lang="en-US" sz="1800" dirty="0">
                <a:latin typeface="Arial Rounded MT Bold" panose="020F0704030504030204" pitchFamily="34" charset="0"/>
              </a:rPr>
              <a:t>Integrate functionalities across various domains for comprehensive user support.</a:t>
            </a:r>
          </a:p>
          <a:p>
            <a:pPr marL="0" indent="0" algn="just">
              <a:buNone/>
            </a:pPr>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US" dirty="0">
              <a:latin typeface="Arial Rounded MT Bold" panose="020F0704030504030204" pitchFamily="34" charset="0"/>
            </a:endParaRPr>
          </a:p>
          <a:p>
            <a:pPr algn="just"/>
            <a:endParaRPr lang="en-IN" dirty="0">
              <a:latin typeface="Arial Rounded MT Bold" panose="020F0704030504030204" pitchFamily="34" charset="0"/>
            </a:endParaRPr>
          </a:p>
        </p:txBody>
      </p:sp>
    </p:spTree>
    <p:extLst>
      <p:ext uri="{BB962C8B-B14F-4D97-AF65-F5344CB8AC3E}">
        <p14:creationId xmlns:p14="http://schemas.microsoft.com/office/powerpoint/2010/main" val="3701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617960-AE43-440D-8D48-77B723E44093}"/>
              </a:ext>
            </a:extLst>
          </p:cNvPr>
          <p:cNvSpPr/>
          <p:nvPr/>
        </p:nvSpPr>
        <p:spPr>
          <a:xfrm>
            <a:off x="381741" y="1292974"/>
            <a:ext cx="9667782" cy="4609403"/>
          </a:xfrm>
          <a:prstGeom prst="rect">
            <a:avLst/>
          </a:prstGeom>
        </p:spPr>
        <p:txBody>
          <a:bodyPr wrap="square">
            <a:spAutoFit/>
          </a:bodyPr>
          <a:lstStyle/>
          <a:p>
            <a:pPr algn="just">
              <a:lnSpc>
                <a:spcPct val="150000"/>
              </a:lnSpc>
            </a:pPr>
            <a:endParaRPr lang="en-US" dirty="0">
              <a:latin typeface="Arial Rounded MT Bold" panose="020F0704030504030204" pitchFamily="34" charset="0"/>
            </a:endParaRPr>
          </a:p>
          <a:p>
            <a:pPr algn="just">
              <a:lnSpc>
                <a:spcPct val="150000"/>
              </a:lnSpc>
            </a:pPr>
            <a:r>
              <a:rPr lang="en-US" dirty="0">
                <a:latin typeface="Arial Rounded MT Bold" panose="020F0704030504030204" pitchFamily="34" charset="0"/>
              </a:rPr>
              <a:t>5.	Personalization and Adaptability:</a:t>
            </a:r>
          </a:p>
          <a:p>
            <a:pPr marL="800100" lvl="1" indent="-342900" algn="just">
              <a:lnSpc>
                <a:spcPct val="150000"/>
              </a:lnSpc>
              <a:buFont typeface="Wingdings" panose="05000000000000000000" pitchFamily="2" charset="2"/>
              <a:buChar char="Ø"/>
            </a:pPr>
            <a:r>
              <a:rPr lang="en-US" dirty="0">
                <a:latin typeface="Arial Rounded MT Bold" panose="020F0704030504030204" pitchFamily="34" charset="0"/>
              </a:rPr>
              <a:t>Employ user profiling and reinforcement learning for personalized and adaptive responses.</a:t>
            </a:r>
          </a:p>
          <a:p>
            <a:pPr algn="just">
              <a:lnSpc>
                <a:spcPct val="150000"/>
              </a:lnSpc>
            </a:pPr>
            <a:r>
              <a:rPr lang="en-US" dirty="0">
                <a:latin typeface="Arial Rounded MT Bold" panose="020F0704030504030204" pitchFamily="34" charset="0"/>
              </a:rPr>
              <a:t>6.	Multi-Modal Interaction:</a:t>
            </a:r>
          </a:p>
          <a:p>
            <a:pPr marL="800100" lvl="1" indent="-342900" algn="just">
              <a:lnSpc>
                <a:spcPct val="150000"/>
              </a:lnSpc>
              <a:buFont typeface="Wingdings" panose="05000000000000000000" pitchFamily="2" charset="2"/>
              <a:buChar char="Ø"/>
            </a:pPr>
            <a:r>
              <a:rPr lang="en-US" dirty="0">
                <a:latin typeface="Arial Rounded MT Bold" panose="020F0704030504030204" pitchFamily="34" charset="0"/>
              </a:rPr>
              <a:t>Support voice commands, text inputs, gestures, and touch interfaces for versatile interaction.</a:t>
            </a:r>
          </a:p>
          <a:p>
            <a:pPr algn="just">
              <a:lnSpc>
                <a:spcPct val="150000"/>
              </a:lnSpc>
            </a:pPr>
            <a:r>
              <a:rPr lang="en-US" dirty="0">
                <a:latin typeface="Arial Rounded MT Bold" panose="020F0704030504030204" pitchFamily="34" charset="0"/>
              </a:rPr>
              <a:t>7.	Device Compatibility and Accessibility:</a:t>
            </a:r>
          </a:p>
          <a:p>
            <a:pPr marL="742950" lvl="1" indent="-285750" algn="just">
              <a:lnSpc>
                <a:spcPct val="150000"/>
              </a:lnSpc>
              <a:buFont typeface="Wingdings" panose="05000000000000000000" pitchFamily="2" charset="2"/>
              <a:buChar char="Ø"/>
            </a:pPr>
            <a:r>
              <a:rPr lang="en-US" dirty="0">
                <a:latin typeface="Arial Rounded MT Bold" panose="020F0704030504030204" pitchFamily="34" charset="0"/>
              </a:rPr>
              <a:t>Ensure compatibility across a wide range of devices and incorporate accessibility features for diverse user needs.</a:t>
            </a:r>
          </a:p>
          <a:p>
            <a:pPr marL="800100" lvl="1" indent="-342900" algn="just">
              <a:lnSpc>
                <a:spcPct val="150000"/>
              </a:lnSpc>
              <a:buFont typeface="+mj-lt"/>
              <a:buAutoNum type="arabicPeriod"/>
            </a:pPr>
            <a:endParaRPr lang="en-IN" dirty="0">
              <a:latin typeface="Arial Rounded MT Bold" panose="020F0704030504030204" pitchFamily="34" charset="0"/>
            </a:endParaRPr>
          </a:p>
        </p:txBody>
      </p:sp>
      <p:sp>
        <p:nvSpPr>
          <p:cNvPr id="5" name="TextBox 4">
            <a:extLst>
              <a:ext uri="{FF2B5EF4-FFF2-40B4-BE49-F238E27FC236}">
                <a16:creationId xmlns:a16="http://schemas.microsoft.com/office/drawing/2014/main" id="{DE33B6E2-7114-4852-AD14-2250E8987880}"/>
              </a:ext>
            </a:extLst>
          </p:cNvPr>
          <p:cNvSpPr txBox="1"/>
          <p:nvPr/>
        </p:nvSpPr>
        <p:spPr>
          <a:xfrm>
            <a:off x="514905" y="461638"/>
            <a:ext cx="7975068" cy="584775"/>
          </a:xfrm>
          <a:prstGeom prst="rect">
            <a:avLst/>
          </a:prstGeom>
          <a:noFill/>
        </p:spPr>
        <p:txBody>
          <a:bodyPr wrap="none" rtlCol="0">
            <a:spAutoFit/>
          </a:bodyPr>
          <a:lstStyle/>
          <a:p>
            <a:r>
              <a:rPr lang="en-US" sz="3200" dirty="0">
                <a:solidFill>
                  <a:schemeClr val="tx1">
                    <a:lumMod val="95000"/>
                    <a:lumOff val="5000"/>
                  </a:schemeClr>
                </a:solidFill>
                <a:latin typeface="Arial Rounded MT Bold" panose="020F0704030504030204" pitchFamily="34" charset="0"/>
              </a:rPr>
              <a:t>Proposed</a:t>
            </a:r>
            <a:r>
              <a:rPr lang="en-US" sz="3200" dirty="0">
                <a:solidFill>
                  <a:schemeClr val="tx2"/>
                </a:solidFill>
                <a:latin typeface="Arial Rounded MT Bold" panose="020F0704030504030204" pitchFamily="34" charset="0"/>
              </a:rPr>
              <a:t> </a:t>
            </a:r>
            <a:r>
              <a:rPr lang="en-US" sz="3200" dirty="0">
                <a:solidFill>
                  <a:schemeClr val="tx1">
                    <a:lumMod val="95000"/>
                    <a:lumOff val="5000"/>
                  </a:schemeClr>
                </a:solidFill>
                <a:latin typeface="Arial Rounded MT Bold" panose="020F0704030504030204" pitchFamily="34" charset="0"/>
              </a:rPr>
              <a:t>system</a:t>
            </a:r>
            <a:r>
              <a:rPr lang="en-US" sz="3200" dirty="0">
                <a:solidFill>
                  <a:schemeClr val="tx2"/>
                </a:solidFill>
                <a:latin typeface="Arial Rounded MT Bold" panose="020F0704030504030204" pitchFamily="34" charset="0"/>
              </a:rPr>
              <a:t> </a:t>
            </a:r>
            <a:r>
              <a:rPr lang="en-US" sz="3200" dirty="0">
                <a:solidFill>
                  <a:schemeClr val="tx1">
                    <a:lumMod val="95000"/>
                    <a:lumOff val="5000"/>
                  </a:schemeClr>
                </a:solidFill>
                <a:latin typeface="Arial Rounded MT Bold" panose="020F0704030504030204" pitchFamily="34" charset="0"/>
              </a:rPr>
              <a:t>and</a:t>
            </a:r>
            <a:r>
              <a:rPr lang="en-US" sz="3200" dirty="0">
                <a:solidFill>
                  <a:schemeClr val="tx2"/>
                </a:solidFill>
                <a:latin typeface="Arial Rounded MT Bold" panose="020F0704030504030204" pitchFamily="34" charset="0"/>
              </a:rPr>
              <a:t> solution:(contd..)</a:t>
            </a:r>
            <a:endParaRPr lang="en-IN" sz="3200" dirty="0"/>
          </a:p>
        </p:txBody>
      </p:sp>
    </p:spTree>
    <p:extLst>
      <p:ext uri="{BB962C8B-B14F-4D97-AF65-F5344CB8AC3E}">
        <p14:creationId xmlns:p14="http://schemas.microsoft.com/office/powerpoint/2010/main" val="336430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1F7A-099A-44B7-910A-ACD826AA1DED}"/>
              </a:ext>
            </a:extLst>
          </p:cNvPr>
          <p:cNvSpPr>
            <a:spLocks noGrp="1"/>
          </p:cNvSpPr>
          <p:nvPr>
            <p:ph type="title"/>
          </p:nvPr>
        </p:nvSpPr>
        <p:spPr>
          <a:xfrm>
            <a:off x="561924" y="295067"/>
            <a:ext cx="8596668" cy="496342"/>
          </a:xfrm>
        </p:spPr>
        <p:txBody>
          <a:bodyPr>
            <a:noAutofit/>
          </a:bodyPr>
          <a:lstStyle/>
          <a:p>
            <a:r>
              <a:rPr lang="en-US" sz="3200" dirty="0">
                <a:solidFill>
                  <a:schemeClr val="tx1"/>
                </a:solidFill>
                <a:latin typeface="Arial Rounded MT Bold" panose="020F0704030504030204" pitchFamily="34" charset="0"/>
              </a:rPr>
              <a:t>System Development Approach:</a:t>
            </a:r>
            <a:endParaRPr lang="en-IN" sz="3200" dirty="0">
              <a:solidFill>
                <a:schemeClr val="tx1"/>
              </a:solidFill>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076CA7C3-202F-4DDB-BA8F-263406DCA569}"/>
              </a:ext>
            </a:extLst>
          </p:cNvPr>
          <p:cNvSpPr>
            <a:spLocks noGrp="1"/>
          </p:cNvSpPr>
          <p:nvPr>
            <p:ph idx="1"/>
          </p:nvPr>
        </p:nvSpPr>
        <p:spPr>
          <a:xfrm>
            <a:off x="561924" y="1570137"/>
            <a:ext cx="8596668" cy="5403273"/>
          </a:xfrm>
        </p:spPr>
        <p:txBody>
          <a:bodyPr>
            <a:noAutofit/>
          </a:bodyPr>
          <a:lstStyle/>
          <a:p>
            <a:pPr marL="0" indent="0" algn="just">
              <a:buClrTx/>
              <a:buNone/>
            </a:pPr>
            <a:r>
              <a:rPr lang="en-US" sz="2000" dirty="0">
                <a:solidFill>
                  <a:schemeClr val="tx1">
                    <a:lumMod val="95000"/>
                    <a:lumOff val="5000"/>
                  </a:schemeClr>
                </a:solidFill>
                <a:latin typeface="Arial Rounded MT Bold" panose="020F0704030504030204" pitchFamily="34" charset="0"/>
              </a:rPr>
              <a:t>1</a:t>
            </a:r>
            <a:r>
              <a:rPr lang="en-US" sz="2000" dirty="0">
                <a:solidFill>
                  <a:schemeClr val="tx1"/>
                </a:solidFill>
                <a:latin typeface="Arial Rounded MT Bold" panose="020F0704030504030204" pitchFamily="34" charset="0"/>
              </a:rPr>
              <a:t>.Requirement Analysis:</a:t>
            </a:r>
            <a:endParaRPr lang="en-US" sz="2000" dirty="0">
              <a:solidFill>
                <a:srgbClr val="FFC000"/>
              </a:solidFill>
              <a:latin typeface="Arial Rounded MT Bold" panose="020F0704030504030204" pitchFamily="34" charset="0"/>
            </a:endParaRPr>
          </a:p>
          <a:p>
            <a:pPr marL="1200150" lvl="2" indent="-342900" algn="just">
              <a:buClrTx/>
              <a:buFont typeface="Wingdings" panose="05000000000000000000" pitchFamily="2" charset="2"/>
              <a:buChar char="Ø"/>
            </a:pPr>
            <a:r>
              <a:rPr lang="en-US" sz="2000" dirty="0">
                <a:latin typeface="Arial Rounded MT Bold" panose="020F0704030504030204" pitchFamily="34" charset="0"/>
              </a:rPr>
              <a:t>Gather user requirements through surveys, interviews, and market research to understand user needs and preferences.</a:t>
            </a:r>
          </a:p>
          <a:p>
            <a:pPr marL="1200150" lvl="2" indent="-342900" algn="just">
              <a:buClrTx/>
              <a:buFont typeface="Wingdings" panose="05000000000000000000" pitchFamily="2" charset="2"/>
              <a:buChar char="Ø"/>
            </a:pPr>
            <a:r>
              <a:rPr lang="en-US" sz="2000" dirty="0">
                <a:latin typeface="Arial Rounded MT Bold" panose="020F0704030504030204" pitchFamily="34" charset="0"/>
              </a:rPr>
              <a:t>Define functional and non-functional requirements for the voice assistant system.</a:t>
            </a:r>
          </a:p>
          <a:p>
            <a:pPr marL="57150" indent="0" algn="just">
              <a:buClrTx/>
              <a:buNone/>
            </a:pPr>
            <a:r>
              <a:rPr lang="en-US" sz="2000" dirty="0">
                <a:solidFill>
                  <a:schemeClr val="tx1"/>
                </a:solidFill>
                <a:latin typeface="Arial Rounded MT Bold" panose="020F0704030504030204" pitchFamily="34" charset="0"/>
              </a:rPr>
              <a:t>2.Technology Selection:</a:t>
            </a:r>
          </a:p>
          <a:p>
            <a:pPr marL="1200150" lvl="2" indent="-342900" algn="just">
              <a:buClrTx/>
              <a:buFont typeface="Wingdings" panose="05000000000000000000" pitchFamily="2" charset="2"/>
              <a:buChar char="Ø"/>
            </a:pPr>
            <a:r>
              <a:rPr lang="en-US" sz="2000" dirty="0">
                <a:latin typeface="Arial Rounded MT Bold" panose="020F0704030504030204" pitchFamily="34" charset="0"/>
              </a:rPr>
              <a:t>Identify suitable technologies for speech recognition, natural language processing, and machine learning.</a:t>
            </a:r>
          </a:p>
          <a:p>
            <a:pPr marL="1200150" lvl="2" indent="-342900" algn="just">
              <a:buClrTx/>
              <a:buFont typeface="Wingdings" panose="05000000000000000000" pitchFamily="2" charset="2"/>
              <a:buChar char="Ø"/>
            </a:pPr>
            <a:r>
              <a:rPr lang="en-US" sz="2000" dirty="0">
                <a:latin typeface="Arial Rounded MT Bold" panose="020F0704030504030204" pitchFamily="34" charset="0"/>
              </a:rPr>
              <a:t>Evaluate existing voice assistant platforms and frameworks for development feasibility.</a:t>
            </a:r>
            <a:r>
              <a:rPr lang="en-US" sz="2000" dirty="0">
                <a:solidFill>
                  <a:srgbClr val="FFC000"/>
                </a:solidFill>
                <a:latin typeface="Arial Rounded MT Bold" panose="020F0704030504030204" pitchFamily="34" charset="0"/>
              </a:rPr>
              <a:t>  </a:t>
            </a:r>
            <a:endParaRPr lang="en-IN" sz="2000" dirty="0">
              <a:latin typeface="Arial Rounded MT Bold" panose="020F0704030504030204" pitchFamily="34" charset="0"/>
            </a:endParaRPr>
          </a:p>
        </p:txBody>
      </p:sp>
      <p:sp>
        <p:nvSpPr>
          <p:cNvPr id="6" name="Rectangle 5">
            <a:extLst>
              <a:ext uri="{FF2B5EF4-FFF2-40B4-BE49-F238E27FC236}">
                <a16:creationId xmlns:a16="http://schemas.microsoft.com/office/drawing/2014/main" id="{C9A4C7B6-7432-4654-B029-5BDC6089916D}"/>
              </a:ext>
            </a:extLst>
          </p:cNvPr>
          <p:cNvSpPr/>
          <p:nvPr/>
        </p:nvSpPr>
        <p:spPr>
          <a:xfrm>
            <a:off x="3048000" y="-356651"/>
            <a:ext cx="5061527" cy="369332"/>
          </a:xfrm>
          <a:prstGeom prst="rect">
            <a:avLst/>
          </a:prstGeom>
        </p:spPr>
        <p:txBody>
          <a:bodyPr wrap="square">
            <a:spAutoFit/>
          </a:bodyPr>
          <a:lstStyle/>
          <a:p>
            <a:endParaRPr lang="en-US" b="0" i="0" dirty="0">
              <a:solidFill>
                <a:srgbClr val="0D0D0D"/>
              </a:solidFill>
              <a:effectLst/>
              <a:latin typeface="Söhne"/>
            </a:endParaRPr>
          </a:p>
        </p:txBody>
      </p:sp>
    </p:spTree>
    <p:extLst>
      <p:ext uri="{BB962C8B-B14F-4D97-AF65-F5344CB8AC3E}">
        <p14:creationId xmlns:p14="http://schemas.microsoft.com/office/powerpoint/2010/main" val="421470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EE6F-BAEA-4492-B2E6-19360D583E08}"/>
              </a:ext>
            </a:extLst>
          </p:cNvPr>
          <p:cNvSpPr>
            <a:spLocks noGrp="1"/>
          </p:cNvSpPr>
          <p:nvPr>
            <p:ph type="title"/>
          </p:nvPr>
        </p:nvSpPr>
        <p:spPr>
          <a:xfrm>
            <a:off x="706598" y="506028"/>
            <a:ext cx="8596668" cy="985421"/>
          </a:xfrm>
        </p:spPr>
        <p:txBody>
          <a:bodyPr>
            <a:normAutofit/>
          </a:bodyPr>
          <a:lstStyle/>
          <a:p>
            <a:r>
              <a:rPr lang="en-US" sz="3200" dirty="0">
                <a:solidFill>
                  <a:schemeClr val="tx1"/>
                </a:solidFill>
                <a:latin typeface="Arial Rounded MT Bold" panose="020F0704030504030204" pitchFamily="34" charset="0"/>
              </a:rPr>
              <a:t>System Development Approach</a:t>
            </a:r>
            <a:r>
              <a:rPr lang="en-US" sz="3200" dirty="0">
                <a:solidFill>
                  <a:schemeClr val="tx1"/>
                </a:solidFill>
                <a:latin typeface="Arial Rounded MT Bold" panose="020F0704030504030204" pitchFamily="34" charset="0"/>
                <a:sym typeface="Wingdings" panose="05000000000000000000" pitchFamily="2" charset="2"/>
              </a:rPr>
              <a:t>:(contd..)</a:t>
            </a:r>
            <a:endParaRPr lang="en-IN" sz="32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1C4D1C-BF89-4895-96B6-227ABA879C71}"/>
              </a:ext>
            </a:extLst>
          </p:cNvPr>
          <p:cNvSpPr>
            <a:spLocks noGrp="1"/>
          </p:cNvSpPr>
          <p:nvPr>
            <p:ph idx="1"/>
          </p:nvPr>
        </p:nvSpPr>
        <p:spPr>
          <a:xfrm>
            <a:off x="677334" y="1855433"/>
            <a:ext cx="8596668" cy="4185929"/>
          </a:xfrm>
        </p:spPr>
        <p:txBody>
          <a:bodyPr/>
          <a:lstStyle/>
          <a:p>
            <a:pPr marL="0" indent="0">
              <a:buNone/>
            </a:pPr>
            <a:r>
              <a:rPr lang="en-US" dirty="0">
                <a:solidFill>
                  <a:schemeClr val="tx1"/>
                </a:solidFill>
                <a:latin typeface="Arial Rounded MT Bold" panose="020F0704030504030204" pitchFamily="34" charset="0"/>
              </a:rPr>
              <a:t>3. Architecture Design:</a:t>
            </a:r>
          </a:p>
          <a:p>
            <a:pPr lvl="1">
              <a:buClr>
                <a:schemeClr val="tx1"/>
              </a:buClr>
              <a:buFont typeface="Wingdings" panose="05000000000000000000" pitchFamily="2" charset="2"/>
              <a:buChar char="Ø"/>
            </a:pPr>
            <a:r>
              <a:rPr lang="en-US" dirty="0">
                <a:solidFill>
                  <a:schemeClr val="tx1"/>
                </a:solidFill>
                <a:latin typeface="Arial Rounded MT Bold" panose="020F0704030504030204" pitchFamily="34" charset="0"/>
              </a:rPr>
              <a:t>Design a modular and scalable architecture to support the various components of the voice assistant system.</a:t>
            </a:r>
          </a:p>
          <a:p>
            <a:pPr lvl="1">
              <a:buClr>
                <a:schemeClr val="tx1"/>
              </a:buClr>
              <a:buFont typeface="Wingdings" panose="05000000000000000000" pitchFamily="2" charset="2"/>
              <a:buChar char="Ø"/>
            </a:pPr>
            <a:r>
              <a:rPr lang="en-US" dirty="0">
                <a:solidFill>
                  <a:schemeClr val="tx1"/>
                </a:solidFill>
                <a:latin typeface="Arial Rounded MT Bold" panose="020F0704030504030204" pitchFamily="34" charset="0"/>
              </a:rPr>
              <a:t>Define interaction flows, data flows, and integration points between different modules.</a:t>
            </a:r>
          </a:p>
          <a:p>
            <a:pPr marL="0" indent="0">
              <a:buNone/>
            </a:pPr>
            <a:r>
              <a:rPr lang="en-US" dirty="0">
                <a:solidFill>
                  <a:schemeClr val="tx1"/>
                </a:solidFill>
                <a:latin typeface="Arial Rounded MT Bold" panose="020F0704030504030204" pitchFamily="34" charset="0"/>
              </a:rPr>
              <a:t>4.Data Collection and Annotation:</a:t>
            </a:r>
          </a:p>
          <a:p>
            <a:pPr lvl="1">
              <a:buClr>
                <a:schemeClr val="tx1"/>
              </a:buClr>
              <a:buFont typeface="Wingdings" panose="05000000000000000000" pitchFamily="2" charset="2"/>
              <a:buChar char="Ø"/>
            </a:pPr>
            <a:r>
              <a:rPr lang="en-US" dirty="0">
                <a:solidFill>
                  <a:schemeClr val="tx1"/>
                </a:solidFill>
                <a:latin typeface="Arial Rounded MT Bold" panose="020F0704030504030204" pitchFamily="34" charset="0"/>
              </a:rPr>
              <a:t>Collect speech and text data for training and testing the voice assistant system.	</a:t>
            </a:r>
          </a:p>
          <a:p>
            <a:pPr lvl="1">
              <a:buClr>
                <a:schemeClr val="tx1"/>
              </a:buClr>
              <a:buFont typeface="Wingdings" panose="05000000000000000000" pitchFamily="2" charset="2"/>
              <a:buChar char="Ø"/>
            </a:pPr>
            <a:r>
              <a:rPr lang="en-US" dirty="0">
                <a:solidFill>
                  <a:schemeClr val="tx1"/>
                </a:solidFill>
                <a:latin typeface="Arial Rounded MT Bold" panose="020F0704030504030204" pitchFamily="34" charset="0"/>
              </a:rPr>
              <a:t>Annotate data to create labeled datasets for training machine learning models</a:t>
            </a:r>
            <a:endParaRPr lang="en-IN" dirty="0">
              <a:solidFill>
                <a:schemeClr val="tx1"/>
              </a:solidFill>
              <a:latin typeface="Arial Rounded MT Bold" panose="020F0704030504030204" pitchFamily="34" charset="0"/>
            </a:endParaRPr>
          </a:p>
          <a:p>
            <a:pPr>
              <a:buFont typeface="+mj-lt"/>
              <a:buAutoNum type="arabicPeriod"/>
            </a:pPr>
            <a:endParaRPr lang="en-IN" dirty="0"/>
          </a:p>
        </p:txBody>
      </p:sp>
    </p:spTree>
    <p:extLst>
      <p:ext uri="{BB962C8B-B14F-4D97-AF65-F5344CB8AC3E}">
        <p14:creationId xmlns:p14="http://schemas.microsoft.com/office/powerpoint/2010/main" val="285483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B2A-24B9-4611-8C00-4B99E885EBCE}"/>
              </a:ext>
            </a:extLst>
          </p:cNvPr>
          <p:cNvSpPr>
            <a:spLocks noGrp="1"/>
          </p:cNvSpPr>
          <p:nvPr>
            <p:ph type="title"/>
          </p:nvPr>
        </p:nvSpPr>
        <p:spPr>
          <a:xfrm>
            <a:off x="677334" y="78824"/>
            <a:ext cx="8014777" cy="461818"/>
          </a:xfrm>
        </p:spPr>
        <p:txBody>
          <a:bodyPr>
            <a:noAutofit/>
          </a:bodyPr>
          <a:lstStyle/>
          <a:p>
            <a:br>
              <a:rPr lang="en-US" sz="1400" dirty="0"/>
            </a:br>
            <a:endParaRPr lang="en-IN" sz="1400" dirty="0"/>
          </a:p>
        </p:txBody>
      </p:sp>
      <p:sp>
        <p:nvSpPr>
          <p:cNvPr id="3" name="Content Placeholder 2">
            <a:extLst>
              <a:ext uri="{FF2B5EF4-FFF2-40B4-BE49-F238E27FC236}">
                <a16:creationId xmlns:a16="http://schemas.microsoft.com/office/drawing/2014/main" id="{4464C7AE-F947-41A6-AD85-3F4FB0542267}"/>
              </a:ext>
            </a:extLst>
          </p:cNvPr>
          <p:cNvSpPr>
            <a:spLocks noGrp="1"/>
          </p:cNvSpPr>
          <p:nvPr>
            <p:ph idx="1"/>
          </p:nvPr>
        </p:nvSpPr>
        <p:spPr>
          <a:xfrm>
            <a:off x="499781" y="1268611"/>
            <a:ext cx="8596668" cy="5800436"/>
          </a:xfrm>
        </p:spPr>
        <p:txBody>
          <a:bodyPr>
            <a:normAutofit fontScale="85000" lnSpcReduction="20000"/>
          </a:bodyPr>
          <a:lstStyle/>
          <a:p>
            <a:pPr marL="0" indent="0" algn="just">
              <a:buClr>
                <a:schemeClr val="tx1"/>
              </a:buClr>
              <a:buNone/>
            </a:pPr>
            <a:r>
              <a:rPr lang="en-US" sz="2000" dirty="0">
                <a:solidFill>
                  <a:schemeClr val="tx1"/>
                </a:solidFill>
                <a:latin typeface="Arial Rounded MT Bold" panose="020F0704030504030204" pitchFamily="34" charset="0"/>
              </a:rPr>
              <a:t>Model Training and Development</a:t>
            </a:r>
            <a:r>
              <a:rPr lang="en-US" sz="2000" dirty="0">
                <a:latin typeface="Arial Rounded MT Bold" panose="020F0704030504030204" pitchFamily="34" charset="0"/>
              </a:rPr>
              <a:t>:</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Train machine learning models for speech recognition, natural language understanding, and dialogue management.</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Fine-tune pre-trained models using domain-specific data to improve accuracy and performance.</a:t>
            </a:r>
          </a:p>
          <a:p>
            <a:pPr marL="0" indent="0" algn="just">
              <a:buClr>
                <a:schemeClr val="tx1"/>
              </a:buClr>
              <a:buNone/>
            </a:pPr>
            <a:r>
              <a:rPr lang="en-US" sz="2000" dirty="0">
                <a:solidFill>
                  <a:schemeClr val="tx1"/>
                </a:solidFill>
                <a:latin typeface="Arial Rounded MT Bold" panose="020F0704030504030204" pitchFamily="34" charset="0"/>
              </a:rPr>
              <a:t> Integration and Testing:</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Integrate individual components into the voice assistant system and validate their functionality.</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Conduct unit testing, integration testing, and system testing to ensure end-to-end functionality and performance.</a:t>
            </a:r>
          </a:p>
          <a:p>
            <a:pPr marL="0" indent="0" algn="just">
              <a:buClr>
                <a:schemeClr val="tx1"/>
              </a:buClr>
              <a:buNone/>
            </a:pPr>
            <a:r>
              <a:rPr lang="en-US" sz="2000" dirty="0">
                <a:solidFill>
                  <a:schemeClr val="tx1"/>
                </a:solidFill>
                <a:latin typeface="Arial Rounded MT Bold" panose="020F0704030504030204" pitchFamily="34" charset="0"/>
              </a:rPr>
              <a:t>  User Interface Design:</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Design intuitive and user-friendly interfaces for interacting with the voice assistant across different devices and platforms.</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Incorporate multi-modal interaction capabilities for seamless user experience.</a:t>
            </a:r>
          </a:p>
          <a:p>
            <a:pPr marL="0" indent="0" algn="just">
              <a:buClr>
                <a:schemeClr val="tx1"/>
              </a:buClr>
              <a:buNone/>
            </a:pPr>
            <a:r>
              <a:rPr lang="en-US" sz="2000" dirty="0">
                <a:solidFill>
                  <a:schemeClr val="tx1"/>
                </a:solidFill>
                <a:latin typeface="Arial Rounded MT Bold" panose="020F0704030504030204" pitchFamily="34" charset="0"/>
              </a:rPr>
              <a:t> Privacy and Security Considerations:</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Implement privacy-preserving techniques to protect user data and ensure compliance with privacy regulations.</a:t>
            </a:r>
          </a:p>
          <a:p>
            <a:pPr lvl="1" algn="just">
              <a:buClr>
                <a:schemeClr val="tx1"/>
              </a:buClr>
              <a:buFont typeface="Wingdings" panose="05000000000000000000" pitchFamily="2" charset="2"/>
              <a:buChar char="Ø"/>
            </a:pPr>
            <a:r>
              <a:rPr lang="en-US" sz="1800" dirty="0">
                <a:solidFill>
                  <a:schemeClr val="tx1"/>
                </a:solidFill>
                <a:latin typeface="Arial Rounded MT Bold" panose="020F0704030504030204" pitchFamily="34" charset="0"/>
              </a:rPr>
              <a:t> Secure communication channels and authenticate users to prevent unauthorized access.</a:t>
            </a:r>
          </a:p>
          <a:p>
            <a:pPr marL="0" indent="0" algn="just">
              <a:buClr>
                <a:schemeClr val="tx1"/>
              </a:buClr>
              <a:buNone/>
            </a:pPr>
            <a:r>
              <a:rPr lang="en-US" sz="2000" dirty="0">
                <a:solidFill>
                  <a:srgbClr val="FFC000"/>
                </a:solidFill>
                <a:latin typeface="Arial Rounded MT Bold" panose="020F0704030504030204" pitchFamily="34" charset="0"/>
              </a:rPr>
              <a:t>           </a:t>
            </a:r>
            <a:endParaRPr lang="en-IN" sz="2000" dirty="0">
              <a:latin typeface="Arial Rounded MT Bold" panose="020F0704030504030204" pitchFamily="34" charset="0"/>
            </a:endParaRPr>
          </a:p>
        </p:txBody>
      </p:sp>
      <p:sp>
        <p:nvSpPr>
          <p:cNvPr id="4" name="Rectangle 3">
            <a:extLst>
              <a:ext uri="{FF2B5EF4-FFF2-40B4-BE49-F238E27FC236}">
                <a16:creationId xmlns:a16="http://schemas.microsoft.com/office/drawing/2014/main" id="{82DAFE86-52D9-4CBB-B4B3-A36E1BB74B72}"/>
              </a:ext>
            </a:extLst>
          </p:cNvPr>
          <p:cNvSpPr/>
          <p:nvPr/>
        </p:nvSpPr>
        <p:spPr>
          <a:xfrm>
            <a:off x="677334" y="430112"/>
            <a:ext cx="8239435" cy="584775"/>
          </a:xfrm>
          <a:prstGeom prst="rect">
            <a:avLst/>
          </a:prstGeom>
        </p:spPr>
        <p:txBody>
          <a:bodyPr wrap="none">
            <a:spAutoFit/>
          </a:bodyPr>
          <a:lstStyle/>
          <a:p>
            <a:r>
              <a:rPr lang="en-US" sz="3200" dirty="0">
                <a:latin typeface="Arial Rounded MT Bold" panose="020F0704030504030204" pitchFamily="34" charset="0"/>
              </a:rPr>
              <a:t>System Development Approach</a:t>
            </a:r>
            <a:r>
              <a:rPr lang="en-US" sz="3200" dirty="0">
                <a:latin typeface="Arial Rounded MT Bold" panose="020F0704030504030204" pitchFamily="34" charset="0"/>
                <a:sym typeface="Wingdings" panose="05000000000000000000" pitchFamily="2" charset="2"/>
              </a:rPr>
              <a:t>:(contd..)</a:t>
            </a:r>
            <a:endParaRPr lang="en-IN" sz="3200" dirty="0"/>
          </a:p>
        </p:txBody>
      </p:sp>
    </p:spTree>
    <p:extLst>
      <p:ext uri="{BB962C8B-B14F-4D97-AF65-F5344CB8AC3E}">
        <p14:creationId xmlns:p14="http://schemas.microsoft.com/office/powerpoint/2010/main" val="208437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0178-836E-4B93-A764-1C56786AB47C}"/>
              </a:ext>
            </a:extLst>
          </p:cNvPr>
          <p:cNvSpPr>
            <a:spLocks noGrp="1"/>
          </p:cNvSpPr>
          <p:nvPr>
            <p:ph type="title"/>
          </p:nvPr>
        </p:nvSpPr>
        <p:spPr>
          <a:xfrm>
            <a:off x="677334" y="0"/>
            <a:ext cx="8596668" cy="618836"/>
          </a:xfrm>
        </p:spPr>
        <p:txBody>
          <a:bodyPr>
            <a:normAutofit/>
          </a:bodyPr>
          <a:lstStyle/>
          <a:p>
            <a:r>
              <a:rPr lang="en-US" sz="3200" dirty="0">
                <a:solidFill>
                  <a:schemeClr val="tx1"/>
                </a:solidFill>
                <a:latin typeface="Arial Rounded MT Bold" panose="020F0704030504030204" pitchFamily="34" charset="0"/>
              </a:rPr>
              <a:t>Algorithm</a:t>
            </a:r>
            <a:r>
              <a:rPr lang="en-US" sz="3200" dirty="0">
                <a:solidFill>
                  <a:schemeClr val="tx1"/>
                </a:solidFill>
              </a:rPr>
              <a:t> </a:t>
            </a:r>
            <a:r>
              <a:rPr lang="en-US" sz="3200" dirty="0">
                <a:solidFill>
                  <a:schemeClr val="tx1"/>
                </a:solidFill>
                <a:latin typeface="Arial Rounded MT Bold" panose="020F0704030504030204" pitchFamily="34" charset="0"/>
              </a:rPr>
              <a:t>and</a:t>
            </a:r>
            <a:r>
              <a:rPr lang="en-US" sz="3200" dirty="0">
                <a:solidFill>
                  <a:schemeClr val="tx1"/>
                </a:solidFill>
              </a:rPr>
              <a:t> </a:t>
            </a:r>
            <a:r>
              <a:rPr lang="en-US" sz="3200" dirty="0">
                <a:solidFill>
                  <a:schemeClr val="tx1"/>
                </a:solidFill>
                <a:latin typeface="Arial Rounded MT Bold" panose="020F0704030504030204" pitchFamily="34" charset="0"/>
              </a:rPr>
              <a:t>Development:</a:t>
            </a:r>
            <a:endParaRPr lang="en-IN" sz="32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E0ECA4C-8484-4819-B00C-CF256E63BA7D}"/>
              </a:ext>
            </a:extLst>
          </p:cNvPr>
          <p:cNvSpPr>
            <a:spLocks noGrp="1"/>
          </p:cNvSpPr>
          <p:nvPr>
            <p:ph idx="1"/>
          </p:nvPr>
        </p:nvSpPr>
        <p:spPr>
          <a:xfrm>
            <a:off x="677334" y="763919"/>
            <a:ext cx="8596668" cy="5330162"/>
          </a:xfrm>
        </p:spPr>
        <p:txBody>
          <a:bodyPr>
            <a:noAutofit/>
          </a:bodyPr>
          <a:lstStyle/>
          <a:p>
            <a:pPr marL="0" indent="0" algn="just">
              <a:buClrTx/>
              <a:buNone/>
            </a:pPr>
            <a:r>
              <a:rPr lang="en-IN" sz="1600" b="1" dirty="0">
                <a:solidFill>
                  <a:schemeClr val="tx1"/>
                </a:solidFill>
                <a:latin typeface="Arial Rounded MT Bold" panose="020F0704030504030204" pitchFamily="34" charset="0"/>
              </a:rPr>
              <a:t>Speech Recognition</a:t>
            </a:r>
            <a:r>
              <a:rPr lang="en-IN" sz="16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Utilize algorithms such as Hidden Markov Models (HMMs), Deep Neural Networks (DNNs), or Convolutional Neural Networks (CNNs) for converting speech input into text.</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Implement techniques like Mel-Frequency Cepstral Coefficients (MFCC) extraction and Dynamic Time Warping (DTW) for feature extraction and alignment.</a:t>
            </a:r>
          </a:p>
          <a:p>
            <a:pPr marL="0" indent="0" algn="just">
              <a:buClrTx/>
              <a:buNone/>
            </a:pPr>
            <a:r>
              <a:rPr lang="en-IN" sz="1600" b="1" dirty="0">
                <a:solidFill>
                  <a:schemeClr val="tx1"/>
                </a:solidFill>
                <a:latin typeface="Arial Rounded MT Bold" panose="020F0704030504030204" pitchFamily="34" charset="0"/>
              </a:rPr>
              <a:t>Natural Language Understanding (NLU)</a:t>
            </a:r>
            <a:r>
              <a:rPr lang="en-IN" sz="16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Use algorithms like Recurrent Neural Networks (RNNs), Long Short-Term Memory (LSTM) networks, or Transformer models for intent classification and slot filling.</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Employ Named Entity Recognition (NER) algorithms to identify entities such as dates, locations, and entities from user queries.</a:t>
            </a:r>
          </a:p>
          <a:p>
            <a:pPr marL="0" indent="0" algn="just">
              <a:buClrTx/>
              <a:buNone/>
            </a:pPr>
            <a:r>
              <a:rPr lang="en-IN" sz="1600" b="1" dirty="0">
                <a:solidFill>
                  <a:schemeClr val="tx1"/>
                </a:solidFill>
                <a:latin typeface="Arial Rounded MT Bold" panose="020F0704030504030204" pitchFamily="34" charset="0"/>
              </a:rPr>
              <a:t>Dialogue Management</a:t>
            </a:r>
            <a:r>
              <a:rPr lang="en-IN" sz="1600" dirty="0">
                <a:solidFill>
                  <a:schemeClr val="tx1"/>
                </a:solidFill>
                <a:latin typeface="Arial Rounded MT Bold" panose="020F0704030504030204" pitchFamily="34" charset="0"/>
              </a:rPr>
              <a:t>:</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Implement Finite State Machines (FSMs), rule-based systems, or Reinforcement Learning (RL) algorithms for managing dialogue flow and context.</a:t>
            </a:r>
          </a:p>
          <a:p>
            <a:pPr lvl="1" algn="just">
              <a:buClrTx/>
              <a:buFont typeface="Wingdings" panose="05000000000000000000" pitchFamily="2" charset="2"/>
              <a:buChar char="Ø"/>
            </a:pPr>
            <a:r>
              <a:rPr lang="en-IN" dirty="0">
                <a:solidFill>
                  <a:schemeClr val="tx1"/>
                </a:solidFill>
                <a:latin typeface="Arial Rounded MT Bold" panose="020F0704030504030204" pitchFamily="34" charset="0"/>
              </a:rPr>
              <a:t>Utilize algorithms such as Deep Q-Networks (DQN) or Deep Reinforcement Learning (DRL) for learning optimal dialogue policies.</a:t>
            </a:r>
          </a:p>
          <a:p>
            <a:pPr algn="just"/>
            <a:endParaRPr lang="en-IN" sz="1600" dirty="0">
              <a:solidFill>
                <a:schemeClr val="tx1"/>
              </a:solidFill>
            </a:endParaRPr>
          </a:p>
        </p:txBody>
      </p:sp>
    </p:spTree>
    <p:extLst>
      <p:ext uri="{BB962C8B-B14F-4D97-AF65-F5344CB8AC3E}">
        <p14:creationId xmlns:p14="http://schemas.microsoft.com/office/powerpoint/2010/main" val="4010560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519</TotalTime>
  <Words>1148</Words>
  <Application>Microsoft Office PowerPoint</Application>
  <PresentationFormat>Widescreen</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VOICE ASSISTANCE USING GAN </vt:lpstr>
      <vt:lpstr>PROJECT OUTLINE</vt:lpstr>
      <vt:lpstr>Problem statement:</vt:lpstr>
      <vt:lpstr>Proposed system and solution:</vt:lpstr>
      <vt:lpstr>PowerPoint Presentation</vt:lpstr>
      <vt:lpstr>System Development Approach:</vt:lpstr>
      <vt:lpstr>System Development Approach:(contd..)</vt:lpstr>
      <vt:lpstr> </vt:lpstr>
      <vt:lpstr>Algorithm and Development:</vt:lpstr>
      <vt:lpstr>Algorithm and Development:(contd..)</vt:lpstr>
      <vt:lpstr>.</vt:lpstr>
      <vt:lpstr>Algorithm and Development:(contd..)</vt:lpstr>
      <vt:lpstr>Result: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Assistance</dc:title>
  <dc:creator>Jana Krishnan</dc:creator>
  <cp:lastModifiedBy>janakrishnan1979@gmail.com</cp:lastModifiedBy>
  <cp:revision>31</cp:revision>
  <dcterms:created xsi:type="dcterms:W3CDTF">2024-04-01T03:28:11Z</dcterms:created>
  <dcterms:modified xsi:type="dcterms:W3CDTF">2024-04-04T09:36:23Z</dcterms:modified>
</cp:coreProperties>
</file>