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4" r:id="rId3"/>
    <p:sldId id="263" r:id="rId4"/>
    <p:sldId id="264" r:id="rId5"/>
    <p:sldId id="265" r:id="rId6"/>
    <p:sldId id="266" r:id="rId7"/>
    <p:sldId id="257" r:id="rId8"/>
    <p:sldId id="267" r:id="rId9"/>
    <p:sldId id="268" r:id="rId10"/>
    <p:sldId id="270" r:id="rId11"/>
    <p:sldId id="271" r:id="rId12"/>
    <p:sldId id="273" r:id="rId13"/>
    <p:sldId id="274" r:id="rId14"/>
    <p:sldId id="276" r:id="rId15"/>
    <p:sldId id="277" r:id="rId16"/>
    <p:sldId id="279" r:id="rId17"/>
    <p:sldId id="280" r:id="rId18"/>
    <p:sldId id="258" r:id="rId19"/>
    <p:sldId id="259" r:id="rId20"/>
    <p:sldId id="281" r:id="rId21"/>
    <p:sldId id="28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9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t="7813" b="7813"/>
          <a:stretch>
            <a:fillRect/>
          </a:stretch>
        </p:blipFill>
        <p:spPr>
          <a:xfrm>
            <a:off x="635" y="0"/>
            <a:ext cx="9143365" cy="648843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0" y="5267325"/>
            <a:ext cx="9143365" cy="1590675"/>
          </a:xfrm>
          <a:prstGeom prst="rect">
            <a:avLst/>
          </a:prstGeom>
        </p:spPr>
      </p:pic>
      <p:sp>
        <p:nvSpPr>
          <p:cNvPr id="6" name="Rectangle 5"/>
          <p:cNvSpPr/>
          <p:nvPr/>
        </p:nvSpPr>
        <p:spPr>
          <a:xfrm>
            <a:off x="480695" y="167005"/>
            <a:ext cx="8616315" cy="1159510"/>
          </a:xfrm>
          <a:prstGeom prst="rect">
            <a:avLst/>
          </a:prstGeom>
          <a:noFill/>
        </p:spPr>
        <p:txBody>
          <a:bodyPr wrap="square" lIns="68580" tIns="34290" rIns="68580" bIns="34290">
            <a:noAutofit/>
          </a:bodyPr>
          <a:lstStyle/>
          <a:p>
            <a:pPr algn="l"/>
            <a:r>
              <a:rPr sz="4400">
                <a:sym typeface="+mn-ea"/>
              </a:rPr>
              <a:t>CarConnect - Car Rental </a:t>
            </a:r>
            <a:r>
              <a:rPr lang="en-IN" sz="4400">
                <a:sym typeface="+mn-ea"/>
              </a:rPr>
              <a:t>Platform</a:t>
            </a:r>
            <a:endParaRPr lang="en-IN" sz="4400">
              <a:solidFill>
                <a:schemeClr val="tx1"/>
              </a:solidFill>
            </a:endParaRPr>
          </a:p>
          <a:p>
            <a:pPr algn="ctr"/>
            <a:endParaRPr lang="en-US" sz="4400" b="0" cap="none" spc="0" dirty="0">
              <a:ln w="0"/>
              <a:solidFill>
                <a:schemeClr val="accent1">
                  <a:lumMod val="75000"/>
                </a:schemeClr>
              </a:solidFill>
              <a:effectLst>
                <a:outerShdw blurRad="38100" dist="19050" dir="2700000" algn="tl" rotWithShape="0">
                  <a:schemeClr val="dk1">
                    <a:alpha val="40000"/>
                  </a:schemeClr>
                </a:outerShdw>
              </a:effectLst>
              <a:latin typeface="Baskerville Old Face" panose="02020602080505020303" pitchFamily="18" charset="0"/>
              <a:ea typeface="Microsoft YaHei" panose="020B0503020204020204" charset="-122"/>
              <a:sym typeface="Baskerville Old Face" panose="02020602080505020303" pitchFamily="18" charset="0"/>
            </a:endParaRPr>
          </a:p>
        </p:txBody>
      </p:sp>
      <p:sp>
        <p:nvSpPr>
          <p:cNvPr id="9" name="Rectangle 8"/>
          <p:cNvSpPr/>
          <p:nvPr/>
        </p:nvSpPr>
        <p:spPr>
          <a:xfrm>
            <a:off x="3866515" y="5956935"/>
            <a:ext cx="5200015" cy="937260"/>
          </a:xfrm>
          <a:prstGeom prst="rect">
            <a:avLst/>
          </a:prstGeom>
          <a:noFill/>
        </p:spPr>
        <p:txBody>
          <a:bodyPr wrap="none" lIns="68580" tIns="34290" rIns="68580" bIns="34290">
            <a:noAutofit/>
          </a:bodyPr>
          <a:lstStyle/>
          <a:p>
            <a:pPr algn="ctr"/>
            <a:r>
              <a:rPr lang="en-IN" altLang="en-US" sz="2400" b="0" cap="none" spc="0" dirty="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ea typeface="Microsoft YaHei" panose="020B0503020204020204" charset="-122"/>
                <a:sym typeface="Baskerville Old Face" panose="02020602080505020303" pitchFamily="18" charset="0"/>
              </a:rPr>
              <a:t>- JANALYN MAROULA L</a:t>
            </a:r>
            <a:endParaRPr lang="en-IN" altLang="en-US" sz="2400" b="0" cap="none" spc="0" dirty="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ea typeface="Microsoft YaHei" panose="020B0503020204020204" charset="-122"/>
              <a:sym typeface="Baskerville Old Face" panose="02020602080505020303" pitchFamily="18" charset="0"/>
            </a:endParaRPr>
          </a:p>
        </p:txBody>
      </p:sp>
    </p:spTree>
  </p:cSld>
  <p:clrMapOvr>
    <a:masterClrMapping/>
  </p:clrMapOvr>
  <p:transition spd="slow" advClick="0" advTm="6000"/>
  <p:timing>
    <p:tnLst>
      <p:par>
        <p:cTn id="1" dur="indefinite" restart="never" nodeType="tmRoot"/>
      </p:par>
    </p:tnLst>
    <p:bldLst>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descr="Screenshot 2025-06-26 144442"/>
          <p:cNvPicPr>
            <a:picLocks noChangeAspect="1"/>
          </p:cNvPicPr>
          <p:nvPr>
            <p:ph idx="1"/>
          </p:nvPr>
        </p:nvPicPr>
        <p:blipFill>
          <a:blip r:embed="rId1"/>
          <a:srcRect t="42846"/>
          <a:stretch>
            <a:fillRect/>
          </a:stretch>
        </p:blipFill>
        <p:spPr>
          <a:xfrm>
            <a:off x="457200" y="307340"/>
            <a:ext cx="3432810" cy="1982470"/>
          </a:xfrm>
          <a:prstGeom prst="rect">
            <a:avLst/>
          </a:prstGeom>
        </p:spPr>
      </p:pic>
      <p:pic>
        <p:nvPicPr>
          <p:cNvPr id="5" name="Picture 4" descr="Screenshot 2025-06-26 144550"/>
          <p:cNvPicPr>
            <a:picLocks noChangeAspect="1"/>
          </p:cNvPicPr>
          <p:nvPr/>
        </p:nvPicPr>
        <p:blipFill>
          <a:blip r:embed="rId2"/>
          <a:srcRect t="39281"/>
          <a:stretch>
            <a:fillRect/>
          </a:stretch>
        </p:blipFill>
        <p:spPr>
          <a:xfrm>
            <a:off x="457200" y="2496185"/>
            <a:ext cx="3432175" cy="1865630"/>
          </a:xfrm>
          <a:prstGeom prst="rect">
            <a:avLst/>
          </a:prstGeom>
        </p:spPr>
      </p:pic>
      <p:pic>
        <p:nvPicPr>
          <p:cNvPr id="6" name="Picture 5"/>
          <p:cNvPicPr/>
          <p:nvPr/>
        </p:nvPicPr>
        <p:blipFill>
          <a:blip r:embed="rId3"/>
          <a:srcRect l="10" t="34908" r="-10" b="-34908"/>
          <a:stretch>
            <a:fillRect/>
          </a:stretch>
        </p:blipFill>
        <p:spPr>
          <a:xfrm>
            <a:off x="383540" y="4677410"/>
            <a:ext cx="3506470" cy="3182620"/>
          </a:xfrm>
          <a:prstGeom prst="rect">
            <a:avLst/>
          </a:prstGeom>
        </p:spPr>
      </p:pic>
      <p:pic>
        <p:nvPicPr>
          <p:cNvPr id="7" name="Picture 6" descr="Screenshot 2025-06-26 144807"/>
          <p:cNvPicPr>
            <a:picLocks noChangeAspect="1"/>
          </p:cNvPicPr>
          <p:nvPr/>
        </p:nvPicPr>
        <p:blipFill>
          <a:blip r:embed="rId4"/>
          <a:stretch>
            <a:fillRect/>
          </a:stretch>
        </p:blipFill>
        <p:spPr>
          <a:xfrm>
            <a:off x="5097780" y="307340"/>
            <a:ext cx="3000375" cy="3415030"/>
          </a:xfrm>
          <a:prstGeom prst="rect">
            <a:avLst/>
          </a:prstGeom>
        </p:spPr>
      </p:pic>
      <p:pic>
        <p:nvPicPr>
          <p:cNvPr id="8" name="Picture 7" descr="Screenshot 2025-06-26 144903"/>
          <p:cNvPicPr>
            <a:picLocks noChangeAspect="1"/>
          </p:cNvPicPr>
          <p:nvPr/>
        </p:nvPicPr>
        <p:blipFill>
          <a:blip r:embed="rId5"/>
          <a:stretch>
            <a:fillRect/>
          </a:stretch>
        </p:blipFill>
        <p:spPr>
          <a:xfrm>
            <a:off x="5041900" y="3903980"/>
            <a:ext cx="3039110" cy="2790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tLang="en-GB" sz="4000"/>
            </a:br>
            <a:r>
              <a:rPr lang="en-US" altLang="en-GB" sz="4000">
                <a:sym typeface="+mn-ea"/>
              </a:rPr>
              <a:t>KEY FUNCTIONALITIES</a:t>
            </a:r>
            <a:br>
              <a:rPr lang="en-US" altLang="en-GB" sz="4000"/>
            </a:br>
            <a:endParaRPr lang="en-US" altLang="en-GB" sz="4000"/>
          </a:p>
        </p:txBody>
      </p:sp>
      <p:sp>
        <p:nvSpPr>
          <p:cNvPr id="3" name="Content Placeholder 2"/>
          <p:cNvSpPr>
            <a:spLocks noGrp="1"/>
          </p:cNvSpPr>
          <p:nvPr>
            <p:ph idx="1"/>
          </p:nvPr>
        </p:nvSpPr>
        <p:spPr>
          <a:xfrm>
            <a:off x="205740" y="971550"/>
            <a:ext cx="8792210" cy="5886450"/>
          </a:xfrm>
        </p:spPr>
        <p:txBody>
          <a:bodyPr/>
          <a:p>
            <a:r>
              <a:rPr lang="en-IN" altLang="en-GB"/>
              <a:t>VEHICLE MENU</a:t>
            </a:r>
            <a:endParaRPr lang="en-IN" altLang="en-GB"/>
          </a:p>
          <a:p>
            <a:pPr marL="0" indent="0" algn="l">
              <a:buFont typeface="Wingdings" panose="05000000000000000000" charset="0"/>
              <a:buNone/>
            </a:pPr>
            <a:endParaRPr lang="en-IN" altLang="en-GB" sz="1800"/>
          </a:p>
          <a:p>
            <a:pPr marL="0" indent="0" algn="l">
              <a:buFont typeface="Wingdings" panose="05000000000000000000" charset="0"/>
              <a:buNone/>
            </a:pPr>
            <a:r>
              <a:rPr lang="en-IN" altLang="en-GB" sz="1800"/>
              <a:t>Add Vehicle-</a:t>
            </a:r>
            <a:r>
              <a:rPr lang="en-US" altLang="en-GB" sz="1800"/>
              <a:t>This option allows an admin to add a new vehicle to the fleet by entering details such as model, make, year, color, registration number, availability status</a:t>
            </a:r>
            <a:r>
              <a:rPr lang="en-IN" altLang="en-US" sz="1800"/>
              <a:t> </a:t>
            </a:r>
            <a:r>
              <a:rPr lang="en-US" altLang="en-GB" sz="1800"/>
              <a:t>and daily rental rate.</a:t>
            </a:r>
            <a:endParaRPr lang="en-US" altLang="en-GB" sz="1800"/>
          </a:p>
          <a:p>
            <a:pPr marL="0" indent="0" algn="l">
              <a:buFont typeface="Wingdings" panose="05000000000000000000" charset="0"/>
              <a:buNone/>
            </a:pPr>
            <a:endParaRPr lang="en-US" altLang="en-GB" sz="1800"/>
          </a:p>
          <a:p>
            <a:pPr marL="0" indent="0" algn="l">
              <a:buFont typeface="Wingdings" panose="05000000000000000000" charset="0"/>
              <a:buNone/>
            </a:pPr>
            <a:r>
              <a:rPr lang="en-US" altLang="en-GB" sz="1800"/>
              <a:t>V</a:t>
            </a:r>
            <a:r>
              <a:rPr lang="en-IN" altLang="en-US" sz="1800"/>
              <a:t>iew Vehicle By ID-</a:t>
            </a:r>
            <a:r>
              <a:rPr lang="en-US" altLang="en-GB" sz="1800"/>
              <a:t>Retrieves the full details of a specific vehicle using its unique Vehicle ID.</a:t>
            </a:r>
            <a:endParaRPr lang="en-US" altLang="en-GB" sz="1800"/>
          </a:p>
          <a:p>
            <a:pPr marL="0" indent="0" algn="l">
              <a:buFont typeface="Wingdings" panose="05000000000000000000" charset="0"/>
              <a:buNone/>
            </a:pPr>
            <a:endParaRPr lang="en-US" altLang="en-GB" sz="1800"/>
          </a:p>
          <a:p>
            <a:pPr marL="0" indent="0" algn="l">
              <a:buFont typeface="Wingdings" panose="05000000000000000000" charset="0"/>
              <a:buNone/>
            </a:pPr>
            <a:r>
              <a:rPr lang="en-IN" altLang="en-US" sz="1800"/>
              <a:t>View available vehicle -</a:t>
            </a:r>
            <a:r>
              <a:rPr lang="en-US" altLang="en-GB" sz="1800"/>
              <a:t>Displays a list of all vehicles currently available for rent.</a:t>
            </a:r>
            <a:endParaRPr lang="en-US" altLang="en-GB" sz="1800"/>
          </a:p>
          <a:p>
            <a:pPr marL="0" indent="0" algn="l">
              <a:buFont typeface="Wingdings" panose="05000000000000000000" charset="0"/>
              <a:buNone/>
            </a:pPr>
            <a:endParaRPr lang="en-US" altLang="en-GB" sz="1800"/>
          </a:p>
          <a:p>
            <a:pPr marL="0" indent="0" algn="l">
              <a:buFont typeface="Wingdings" panose="05000000000000000000" charset="0"/>
              <a:buNone/>
            </a:pPr>
            <a:r>
              <a:rPr lang="en-US" altLang="en-GB" sz="1800"/>
              <a:t>Update Vehicle</a:t>
            </a:r>
            <a:r>
              <a:rPr lang="en-IN" altLang="en-US" sz="1800"/>
              <a:t>-</a:t>
            </a:r>
            <a:r>
              <a:rPr lang="en-US" altLang="en-GB" sz="1800"/>
              <a:t>Enables modification of vehicle details such as color, availability, rental price, or any other property.</a:t>
            </a:r>
            <a:endParaRPr lang="en-US" altLang="en-GB" sz="1800"/>
          </a:p>
          <a:p>
            <a:pPr marL="0" indent="0" algn="l">
              <a:buFont typeface="Wingdings" panose="05000000000000000000" charset="0"/>
              <a:buNone/>
            </a:pPr>
            <a:endParaRPr lang="en-IN" altLang="en-US" sz="1800"/>
          </a:p>
          <a:p>
            <a:pPr marL="0" indent="0" algn="l">
              <a:buFont typeface="Wingdings" panose="05000000000000000000" charset="0"/>
              <a:buNone/>
            </a:pPr>
            <a:r>
              <a:rPr lang="en-US" altLang="en-GB" sz="1800"/>
              <a:t>Remove Vehicle</a:t>
            </a:r>
            <a:r>
              <a:rPr lang="en-IN" altLang="en-US" sz="1800"/>
              <a:t>-</a:t>
            </a:r>
            <a:r>
              <a:rPr lang="en-US" altLang="en-GB" sz="1800"/>
              <a:t>Deletes a vehicle from the database using its Vehicle ID.</a:t>
            </a:r>
            <a:endParaRPr lang="en-US" altLang="en-GB" sz="1800"/>
          </a:p>
          <a:p>
            <a:pPr marL="0" indent="0" algn="l">
              <a:buFont typeface="Wingdings" panose="05000000000000000000" charset="0"/>
              <a:buNone/>
            </a:pPr>
            <a:r>
              <a:rPr lang="en-IN" altLang="en-GB" sz="1800"/>
              <a:t>                                </a:t>
            </a:r>
            <a:endParaRPr lang="en-IN" altLang="en-GB"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endParaRPr lang="en-GB" altLang="en-US"/>
          </a:p>
        </p:txBody>
      </p:sp>
      <p:pic>
        <p:nvPicPr>
          <p:cNvPr id="4" name="Picture 3" descr="Screenshot 2025-06-26 145748"/>
          <p:cNvPicPr>
            <a:picLocks noChangeAspect="1"/>
          </p:cNvPicPr>
          <p:nvPr/>
        </p:nvPicPr>
        <p:blipFill>
          <a:blip r:embed="rId1"/>
          <a:srcRect t="44686"/>
          <a:stretch>
            <a:fillRect/>
          </a:stretch>
        </p:blipFill>
        <p:spPr>
          <a:xfrm>
            <a:off x="650875" y="773430"/>
            <a:ext cx="3393440" cy="2128520"/>
          </a:xfrm>
          <a:prstGeom prst="rect">
            <a:avLst/>
          </a:prstGeom>
        </p:spPr>
      </p:pic>
      <p:pic>
        <p:nvPicPr>
          <p:cNvPr id="5" name="Picture 4" descr="Screenshot 2025-06-26 145830"/>
          <p:cNvPicPr>
            <a:picLocks noChangeAspect="1"/>
          </p:cNvPicPr>
          <p:nvPr/>
        </p:nvPicPr>
        <p:blipFill>
          <a:blip r:embed="rId2"/>
          <a:srcRect t="37718"/>
          <a:stretch>
            <a:fillRect/>
          </a:stretch>
        </p:blipFill>
        <p:spPr>
          <a:xfrm>
            <a:off x="650875" y="3712210"/>
            <a:ext cx="3393440" cy="2599055"/>
          </a:xfrm>
          <a:prstGeom prst="rect">
            <a:avLst/>
          </a:prstGeom>
        </p:spPr>
      </p:pic>
      <p:pic>
        <p:nvPicPr>
          <p:cNvPr id="6" name="Picture 5" descr="Screenshot 2025-06-26 150054"/>
          <p:cNvPicPr>
            <a:picLocks noChangeAspect="1"/>
          </p:cNvPicPr>
          <p:nvPr/>
        </p:nvPicPr>
        <p:blipFill>
          <a:blip r:embed="rId3"/>
          <a:srcRect l="-1328" t="22380" r="1328" b="12028"/>
          <a:stretch>
            <a:fillRect/>
          </a:stretch>
        </p:blipFill>
        <p:spPr>
          <a:xfrm>
            <a:off x="4940300" y="190500"/>
            <a:ext cx="3746500" cy="3629660"/>
          </a:xfrm>
          <a:prstGeom prst="rect">
            <a:avLst/>
          </a:prstGeom>
        </p:spPr>
      </p:pic>
      <p:pic>
        <p:nvPicPr>
          <p:cNvPr id="7" name="Picture 6" descr="Screenshot 2025-06-26 150258"/>
          <p:cNvPicPr>
            <a:picLocks noChangeAspect="1"/>
          </p:cNvPicPr>
          <p:nvPr/>
        </p:nvPicPr>
        <p:blipFill>
          <a:blip r:embed="rId4"/>
          <a:stretch>
            <a:fillRect/>
          </a:stretch>
        </p:blipFill>
        <p:spPr>
          <a:xfrm>
            <a:off x="5067935" y="4005580"/>
            <a:ext cx="3490595" cy="2524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tLang="en-GB" sz="4000"/>
            </a:br>
            <a:r>
              <a:rPr lang="en-US" altLang="en-GB" sz="4000">
                <a:sym typeface="+mn-ea"/>
              </a:rPr>
              <a:t>KEY FUNCTIONALITIES</a:t>
            </a:r>
            <a:br>
              <a:rPr lang="en-US" altLang="en-GB" sz="4000"/>
            </a:br>
            <a:endParaRPr lang="en-US" altLang="en-GB" sz="4000"/>
          </a:p>
        </p:txBody>
      </p:sp>
      <p:sp>
        <p:nvSpPr>
          <p:cNvPr id="3" name="Content Placeholder 2"/>
          <p:cNvSpPr>
            <a:spLocks noGrp="1"/>
          </p:cNvSpPr>
          <p:nvPr>
            <p:ph idx="1"/>
          </p:nvPr>
        </p:nvSpPr>
        <p:spPr>
          <a:xfrm>
            <a:off x="205740" y="971550"/>
            <a:ext cx="8792210" cy="5886450"/>
          </a:xfrm>
        </p:spPr>
        <p:txBody>
          <a:bodyPr/>
          <a:p>
            <a:r>
              <a:rPr lang="en-IN" altLang="en-GB"/>
              <a:t>RESERVATION MENU</a:t>
            </a:r>
            <a:endParaRPr lang="en-IN" altLang="en-GB"/>
          </a:p>
          <a:p>
            <a:pPr marL="0" indent="0" algn="l">
              <a:buFont typeface="Wingdings" panose="05000000000000000000" charset="0"/>
              <a:buNone/>
            </a:pPr>
            <a:endParaRPr lang="en-IN" altLang="en-GB" sz="1800"/>
          </a:p>
          <a:p>
            <a:pPr marL="0" indent="0" algn="l">
              <a:buFont typeface="Wingdings" panose="05000000000000000000" charset="0"/>
              <a:buNone/>
            </a:pPr>
            <a:r>
              <a:rPr lang="en-US" altLang="en-GB" sz="1800"/>
              <a:t>Create Reservation</a:t>
            </a:r>
            <a:r>
              <a:rPr lang="en-IN" altLang="en-US" sz="1800"/>
              <a:t>-</a:t>
            </a:r>
            <a:r>
              <a:rPr lang="en-US" altLang="en-GB" sz="1800"/>
              <a:t>Allows a customer to book a vehicle for a specific start and end date.Before booking, the system checks:If the vehicle is available in the selected time range.</a:t>
            </a:r>
            <a:endParaRPr lang="en-US" altLang="en-GB" sz="1800"/>
          </a:p>
          <a:p>
            <a:pPr marL="0" indent="0" algn="l">
              <a:buFont typeface="Wingdings" panose="05000000000000000000" charset="0"/>
              <a:buNone/>
            </a:pPr>
            <a:endParaRPr lang="en-US" altLang="en-GB" sz="1800"/>
          </a:p>
          <a:p>
            <a:pPr marL="0" indent="0" algn="l">
              <a:buFont typeface="Wingdings" panose="05000000000000000000" charset="0"/>
              <a:buNone/>
            </a:pPr>
            <a:r>
              <a:rPr lang="en-US" altLang="en-GB" sz="1800"/>
              <a:t>View Reservation by ID</a:t>
            </a:r>
            <a:r>
              <a:rPr lang="en-IN" altLang="en-US" sz="1800"/>
              <a:t>-</a:t>
            </a:r>
            <a:r>
              <a:rPr lang="en-US" altLang="en-GB" sz="1800"/>
              <a:t>Retrieves reservation details using a unique Reservation ID.</a:t>
            </a:r>
            <a:endParaRPr lang="en-US" altLang="en-GB" sz="1800"/>
          </a:p>
          <a:p>
            <a:pPr marL="0" indent="0" algn="l">
              <a:buFont typeface="Wingdings" panose="05000000000000000000" charset="0"/>
              <a:buNone/>
            </a:pPr>
            <a:endParaRPr lang="en-US" altLang="en-GB" sz="1800"/>
          </a:p>
          <a:p>
            <a:pPr marL="0" indent="0" algn="l">
              <a:buFont typeface="Wingdings" panose="05000000000000000000" charset="0"/>
              <a:buNone/>
            </a:pPr>
            <a:r>
              <a:rPr lang="en-IN" altLang="en-US" sz="1800"/>
              <a:t>V</a:t>
            </a:r>
            <a:r>
              <a:rPr lang="en-US" altLang="en-GB" sz="1800"/>
              <a:t>iew Reservations by Customer ID</a:t>
            </a:r>
            <a:r>
              <a:rPr lang="en-IN" altLang="en-US" sz="1800"/>
              <a:t>-</a:t>
            </a:r>
            <a:r>
              <a:rPr lang="en-US" altLang="en-GB" sz="1800"/>
              <a:t>Displays all reservations made by a specific customer using their Customer ID.</a:t>
            </a:r>
            <a:endParaRPr lang="en-US" altLang="en-GB" sz="1800"/>
          </a:p>
          <a:p>
            <a:pPr marL="0" indent="0" algn="l">
              <a:buFont typeface="Wingdings" panose="05000000000000000000" charset="0"/>
              <a:buNone/>
            </a:pPr>
            <a:endParaRPr lang="en-US" altLang="en-GB" sz="1800"/>
          </a:p>
          <a:p>
            <a:pPr marL="0" indent="0" algn="l">
              <a:buFont typeface="Wingdings" panose="05000000000000000000" charset="0"/>
              <a:buNone/>
            </a:pPr>
            <a:r>
              <a:rPr lang="en-US" altLang="en-GB" sz="1800"/>
              <a:t>Update Reservatio</a:t>
            </a:r>
            <a:r>
              <a:rPr lang="en-IN" altLang="en-US" sz="1800"/>
              <a:t>n-</a:t>
            </a:r>
            <a:r>
              <a:rPr lang="en-US" altLang="en-GB" sz="1800"/>
              <a:t>Allows changing reservation details like start date, end date, or vehicle, provided the vehicle is available in the new date range.</a:t>
            </a:r>
            <a:endParaRPr lang="en-US" altLang="en-GB" sz="1800"/>
          </a:p>
          <a:p>
            <a:pPr marL="0" indent="0" algn="l">
              <a:buFont typeface="Wingdings" panose="05000000000000000000" charset="0"/>
              <a:buNone/>
            </a:pPr>
            <a:endParaRPr lang="en-US" altLang="en-GB" sz="1800"/>
          </a:p>
          <a:p>
            <a:pPr marL="0" indent="0" algn="l">
              <a:buFont typeface="Wingdings" panose="05000000000000000000" charset="0"/>
              <a:buNone/>
            </a:pPr>
            <a:r>
              <a:rPr lang="en-US" altLang="en-GB" sz="1800"/>
              <a:t>Cancel Reservation</a:t>
            </a:r>
            <a:r>
              <a:rPr lang="en-IN" altLang="en-US" sz="1800"/>
              <a:t>-</a:t>
            </a:r>
            <a:r>
              <a:rPr lang="en-US" altLang="en-GB" sz="1800"/>
              <a:t>Cancels an active reservation using its Reservation ID.</a:t>
            </a:r>
            <a:endParaRPr lang="en-US" altLang="en-GB" sz="1800"/>
          </a:p>
          <a:p>
            <a:pPr marL="0" indent="0" algn="l">
              <a:buFont typeface="Wingdings" panose="05000000000000000000" charset="0"/>
              <a:buNone/>
            </a:pPr>
            <a:r>
              <a:rPr lang="en-IN" altLang="en-GB" sz="1800"/>
              <a:t>                                </a:t>
            </a:r>
            <a:endParaRPr lang="en-IN" altLang="en-GB"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8" name="Content Placeholder 7"/>
          <p:cNvPicPr>
            <a:picLocks noChangeAspect="1"/>
          </p:cNvPicPr>
          <p:nvPr>
            <p:ph idx="1"/>
          </p:nvPr>
        </p:nvPicPr>
        <p:blipFill>
          <a:blip r:embed="rId1"/>
          <a:stretch>
            <a:fillRect/>
          </a:stretch>
        </p:blipFill>
        <p:spPr>
          <a:xfrm>
            <a:off x="4888865" y="201295"/>
            <a:ext cx="3798570" cy="2971800"/>
          </a:xfrm>
          <a:prstGeom prst="rect">
            <a:avLst/>
          </a:prstGeom>
        </p:spPr>
      </p:pic>
      <p:pic>
        <p:nvPicPr>
          <p:cNvPr id="4" name="Picture 3" descr="Screenshot 2025-06-26 150556"/>
          <p:cNvPicPr>
            <a:picLocks noChangeAspect="1"/>
          </p:cNvPicPr>
          <p:nvPr/>
        </p:nvPicPr>
        <p:blipFill>
          <a:blip r:embed="rId2"/>
          <a:srcRect t="48937"/>
          <a:stretch>
            <a:fillRect/>
          </a:stretch>
        </p:blipFill>
        <p:spPr>
          <a:xfrm>
            <a:off x="300355" y="201295"/>
            <a:ext cx="3597275" cy="2828290"/>
          </a:xfrm>
          <a:prstGeom prst="rect">
            <a:avLst/>
          </a:prstGeom>
        </p:spPr>
      </p:pic>
      <p:pic>
        <p:nvPicPr>
          <p:cNvPr id="5" name="Picture 4" descr="Screenshot 2025-06-26 150622"/>
          <p:cNvPicPr>
            <a:picLocks noChangeAspect="1"/>
          </p:cNvPicPr>
          <p:nvPr/>
        </p:nvPicPr>
        <p:blipFill>
          <a:blip r:embed="rId3"/>
          <a:srcRect t="40411"/>
          <a:stretch>
            <a:fillRect/>
          </a:stretch>
        </p:blipFill>
        <p:spPr>
          <a:xfrm>
            <a:off x="299720" y="3307080"/>
            <a:ext cx="3606800" cy="2764155"/>
          </a:xfrm>
          <a:prstGeom prst="rect">
            <a:avLst/>
          </a:prstGeom>
        </p:spPr>
      </p:pic>
      <p:pic>
        <p:nvPicPr>
          <p:cNvPr id="6" name="Picture 5"/>
          <p:cNvPicPr/>
          <p:nvPr/>
        </p:nvPicPr>
        <p:blipFill>
          <a:blip r:embed="rId4"/>
          <a:srcRect t="66743"/>
          <a:stretch>
            <a:fillRect/>
          </a:stretch>
        </p:blipFill>
        <p:spPr>
          <a:xfrm>
            <a:off x="4824730" y="5434965"/>
            <a:ext cx="3862705" cy="833120"/>
          </a:xfrm>
          <a:prstGeom prst="rect">
            <a:avLst/>
          </a:prstGeom>
        </p:spPr>
      </p:pic>
      <p:pic>
        <p:nvPicPr>
          <p:cNvPr id="7" name="Picture 6" descr="Screenshot 2025-06-26 151553"/>
          <p:cNvPicPr>
            <a:picLocks noChangeAspect="1"/>
          </p:cNvPicPr>
          <p:nvPr/>
        </p:nvPicPr>
        <p:blipFill>
          <a:blip r:embed="rId5"/>
          <a:srcRect l="-1206" t="53219" r="1206" b="-724"/>
          <a:stretch>
            <a:fillRect/>
          </a:stretch>
        </p:blipFill>
        <p:spPr>
          <a:xfrm>
            <a:off x="4787900" y="3512185"/>
            <a:ext cx="4000500" cy="15836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tLang="en-GB" sz="4000"/>
            </a:br>
            <a:r>
              <a:rPr lang="en-US" altLang="en-GB" sz="4000">
                <a:sym typeface="+mn-ea"/>
              </a:rPr>
              <a:t>KEY FUNCTIONALITIES</a:t>
            </a:r>
            <a:br>
              <a:rPr lang="en-US" altLang="en-GB" sz="4000"/>
            </a:br>
            <a:endParaRPr lang="en-US" altLang="en-GB" sz="4000"/>
          </a:p>
        </p:txBody>
      </p:sp>
      <p:sp>
        <p:nvSpPr>
          <p:cNvPr id="3" name="Content Placeholder 2"/>
          <p:cNvSpPr>
            <a:spLocks noGrp="1"/>
          </p:cNvSpPr>
          <p:nvPr>
            <p:ph idx="1"/>
          </p:nvPr>
        </p:nvSpPr>
        <p:spPr>
          <a:xfrm>
            <a:off x="205740" y="971550"/>
            <a:ext cx="8792210" cy="5886450"/>
          </a:xfrm>
        </p:spPr>
        <p:txBody>
          <a:bodyPr/>
          <a:p>
            <a:r>
              <a:rPr lang="en-IN" altLang="en-GB"/>
              <a:t>REPORTS MENU</a:t>
            </a:r>
            <a:endParaRPr lang="en-IN" altLang="en-GB"/>
          </a:p>
          <a:p>
            <a:pPr marL="0" indent="0" algn="l">
              <a:buFont typeface="Wingdings" panose="05000000000000000000" charset="0"/>
              <a:buNone/>
            </a:pPr>
            <a:endParaRPr lang="en-US" altLang="en-GB" sz="1800"/>
          </a:p>
          <a:p>
            <a:pPr marL="0" indent="0" algn="l">
              <a:buFont typeface="Wingdings" panose="05000000000000000000" charset="0"/>
              <a:buNone/>
            </a:pPr>
            <a:r>
              <a:rPr lang="en-IN" altLang="en-GB" sz="1800"/>
              <a:t> </a:t>
            </a:r>
            <a:r>
              <a:rPr lang="en-US" altLang="en-GB" sz="1800"/>
              <a:t>Reservation History</a:t>
            </a:r>
            <a:r>
              <a:rPr lang="en-IN" altLang="en-US" sz="1800"/>
              <a:t>-</a:t>
            </a:r>
            <a:r>
              <a:rPr lang="en-US" altLang="en-GB" sz="1800"/>
              <a:t>Generates a detailed report of all past reservations, including:</a:t>
            </a:r>
            <a:endParaRPr lang="en-US" altLang="en-GB" sz="1800"/>
          </a:p>
          <a:p>
            <a:pPr marL="0" indent="0" algn="l">
              <a:buFont typeface="Wingdings" panose="05000000000000000000" charset="0"/>
              <a:buNone/>
            </a:pPr>
            <a:r>
              <a:rPr lang="en-IN" altLang="en-US" sz="1800"/>
              <a:t> </a:t>
            </a:r>
            <a:r>
              <a:rPr lang="en-US" altLang="en-GB" sz="1800"/>
              <a:t>Reservation ID</a:t>
            </a:r>
            <a:r>
              <a:rPr lang="en-IN" altLang="en-US" sz="1800"/>
              <a:t>,</a:t>
            </a:r>
            <a:r>
              <a:rPr lang="en-US" altLang="en-GB" sz="1800"/>
              <a:t>Customer name</a:t>
            </a:r>
            <a:r>
              <a:rPr lang="en-IN" altLang="en-US" sz="1800"/>
              <a:t>,</a:t>
            </a:r>
            <a:r>
              <a:rPr lang="en-US" altLang="en-GB" sz="1800"/>
              <a:t>Vehicle details</a:t>
            </a:r>
            <a:r>
              <a:rPr lang="en-IN" altLang="en-US" sz="1800"/>
              <a:t>,</a:t>
            </a:r>
            <a:r>
              <a:rPr lang="en-US" altLang="en-GB" sz="1800"/>
              <a:t>Start &amp; end dates</a:t>
            </a:r>
            <a:r>
              <a:rPr lang="en-IN" altLang="en-US" sz="1800"/>
              <a:t>,</a:t>
            </a:r>
            <a:r>
              <a:rPr lang="en-US" altLang="en-GB" sz="1800"/>
              <a:t>Total cost</a:t>
            </a:r>
            <a:r>
              <a:rPr lang="en-IN" altLang="en-US" sz="1800"/>
              <a:t>,</a:t>
            </a:r>
            <a:r>
              <a:rPr lang="en-US" altLang="en-GB" sz="1800"/>
              <a:t>Status (Completed/Cancelled)</a:t>
            </a:r>
            <a:r>
              <a:rPr lang="en-IN" altLang="en-US" sz="1800"/>
              <a:t>and </a:t>
            </a:r>
            <a:r>
              <a:rPr lang="en-US" altLang="en-GB" sz="1800"/>
              <a:t>Helps admins monitor booking trends and customer activity.</a:t>
            </a:r>
            <a:r>
              <a:rPr lang="en-IN" altLang="en-GB" sz="1800"/>
              <a:t>                    </a:t>
            </a:r>
            <a:endParaRPr lang="en-IN" altLang="en-GB" sz="1800"/>
          </a:p>
          <a:p>
            <a:pPr marL="0" indent="0" algn="l">
              <a:buFont typeface="Wingdings" panose="05000000000000000000" charset="0"/>
              <a:buNone/>
            </a:pPr>
            <a:endParaRPr lang="en-IN" altLang="en-GB" sz="1800"/>
          </a:p>
          <a:p>
            <a:pPr marL="0" indent="0" algn="l">
              <a:buFont typeface="Wingdings" panose="05000000000000000000" charset="0"/>
              <a:buNone/>
            </a:pPr>
            <a:endParaRPr lang="en-IN" altLang="en-GB" sz="1800"/>
          </a:p>
          <a:p>
            <a:pPr marL="0" indent="0" algn="l">
              <a:buFont typeface="Wingdings" panose="05000000000000000000" charset="0"/>
              <a:buNone/>
            </a:pPr>
            <a:endParaRPr lang="en-IN" altLang="en-GB" sz="1800"/>
          </a:p>
          <a:p>
            <a:pPr marL="0" indent="0" algn="l">
              <a:buFont typeface="Wingdings" panose="05000000000000000000" charset="0"/>
              <a:buNone/>
            </a:pPr>
            <a:r>
              <a:rPr lang="en-US" altLang="en-GB" sz="1800"/>
              <a:t>Vehicle Utilization</a:t>
            </a:r>
            <a:r>
              <a:rPr lang="en-IN" altLang="en-US" sz="1800"/>
              <a:t>-</a:t>
            </a:r>
            <a:r>
              <a:rPr lang="en-US" altLang="en-GB" sz="1800"/>
              <a:t>Displays a report showing how often each vehicle is used, i.e., how many days it has been reserved versus available.Useful for:Tracking fleet performance</a:t>
            </a:r>
            <a:r>
              <a:rPr lang="en-IN" altLang="en-US" sz="1800"/>
              <a:t>,</a:t>
            </a:r>
            <a:r>
              <a:rPr lang="en-US" altLang="en-GB" sz="1800"/>
              <a:t>Identifying popular vehicles</a:t>
            </a:r>
            <a:r>
              <a:rPr lang="en-IN" altLang="en-US" sz="1800"/>
              <a:t>,</a:t>
            </a:r>
            <a:r>
              <a:rPr lang="en-US" altLang="en-GB" sz="1800"/>
              <a:t>Deciding which vehicles need maintenance or replacement</a:t>
            </a:r>
            <a:endParaRPr lang="en-US" altLang="en-GB"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457200" y="190500"/>
            <a:ext cx="3945890" cy="6151880"/>
          </a:xfrm>
          <a:prstGeom prst="rect">
            <a:avLst/>
          </a:prstGeom>
        </p:spPr>
      </p:pic>
      <p:pic>
        <p:nvPicPr>
          <p:cNvPr id="5" name="Picture 4"/>
          <p:cNvPicPr>
            <a:picLocks noChangeAspect="1"/>
          </p:cNvPicPr>
          <p:nvPr/>
        </p:nvPicPr>
        <p:blipFill>
          <a:blip r:embed="rId2"/>
          <a:stretch>
            <a:fillRect/>
          </a:stretch>
        </p:blipFill>
        <p:spPr>
          <a:xfrm>
            <a:off x="4726940" y="190500"/>
            <a:ext cx="3959860" cy="61918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1035" y="94615"/>
            <a:ext cx="8229600" cy="582613"/>
          </a:xfrm>
        </p:spPr>
        <p:txBody>
          <a:bodyPr/>
          <a:lstStyle/>
          <a:p>
            <a:r>
              <a:rPr lang="en-IN" sz="4000" b="1"/>
              <a:t>EXCEPTION HANDLING</a:t>
            </a:r>
            <a:endParaRPr lang="en-IN" sz="4000" b="1"/>
          </a:p>
        </p:txBody>
      </p:sp>
      <p:sp>
        <p:nvSpPr>
          <p:cNvPr id="3" name="Content Placeholder 2"/>
          <p:cNvSpPr>
            <a:spLocks noGrp="1"/>
          </p:cNvSpPr>
          <p:nvPr>
            <p:ph idx="1"/>
          </p:nvPr>
        </p:nvSpPr>
        <p:spPr>
          <a:xfrm>
            <a:off x="373380" y="677545"/>
            <a:ext cx="8517255" cy="4953000"/>
          </a:xfrm>
        </p:spPr>
        <p:txBody>
          <a:bodyPr/>
          <a:lstStyle/>
          <a:p>
            <a:pPr marL="0" indent="0">
              <a:buNone/>
            </a:pPr>
            <a:endParaRPr lang="en-US" altLang="en-GB" sz="1200"/>
          </a:p>
          <a:p>
            <a:pPr marL="0" indent="0">
              <a:buNone/>
            </a:pPr>
            <a:r>
              <a:rPr lang="en-US" altLang="en-GB" sz="1200"/>
              <a:t>Exception handling in the CarConnect</a:t>
            </a:r>
            <a:r>
              <a:rPr lang="en-IN" altLang="en-US" sz="1200"/>
              <a:t> </a:t>
            </a:r>
            <a:r>
              <a:rPr lang="en-US" altLang="en-GB" sz="1200"/>
              <a:t> project ensures that the application behaves predictably even in error situations.</a:t>
            </a:r>
            <a:endParaRPr lang="en-US" altLang="en-GB" sz="1200"/>
          </a:p>
          <a:p>
            <a:pPr marL="0" indent="0">
              <a:buNone/>
            </a:pPr>
            <a:r>
              <a:rPr lang="en-US" altLang="en-GB" sz="1200"/>
              <a:t>By using custom user-defined exceptions, the system provides clear, actionable feedback without crashing the program.</a:t>
            </a:r>
            <a:endParaRPr lang="en-US" altLang="en-GB" sz="1200"/>
          </a:p>
          <a:p>
            <a:pPr marL="0" indent="0">
              <a:buNone/>
            </a:pPr>
            <a:endParaRPr lang="en-US" altLang="en-GB" sz="1200"/>
          </a:p>
          <a:p>
            <a:pPr marL="0" indent="0">
              <a:buNone/>
            </a:pPr>
            <a:r>
              <a:rPr lang="en-US" altLang="en-GB" sz="1200"/>
              <a:t>1. InvalidInputException</a:t>
            </a:r>
            <a:endParaRPr lang="en-US" altLang="en-GB" sz="1200"/>
          </a:p>
          <a:p>
            <a:pPr marL="0" indent="0">
              <a:buNone/>
            </a:pPr>
            <a:r>
              <a:rPr lang="en-US" altLang="en-GB" sz="1200"/>
              <a:t>   </a:t>
            </a:r>
            <a:r>
              <a:rPr lang="en-US" altLang="en-US" sz="1200"/>
              <a:t>→</a:t>
            </a:r>
            <a:r>
              <a:rPr lang="en-US" altLang="en-GB" sz="1200"/>
              <a:t> Thrown when user inputs are missing or formatted incorrectly.</a:t>
            </a:r>
            <a:endParaRPr lang="en-US" altLang="en-GB" sz="1200"/>
          </a:p>
          <a:p>
            <a:pPr marL="0" indent="0">
              <a:buNone/>
            </a:pPr>
            <a:endParaRPr lang="en-US" altLang="en-GB" sz="1200"/>
          </a:p>
          <a:p>
            <a:pPr marL="0" indent="0">
              <a:buNone/>
            </a:pPr>
            <a:r>
              <a:rPr lang="en-US" altLang="en-GB" sz="1200"/>
              <a:t>2. AuthenticationException</a:t>
            </a:r>
            <a:endParaRPr lang="en-US" altLang="en-GB" sz="1200"/>
          </a:p>
          <a:p>
            <a:pPr marL="0" indent="0">
              <a:buNone/>
            </a:pPr>
            <a:r>
              <a:rPr lang="en-US" altLang="en-GB" sz="1200"/>
              <a:t>   </a:t>
            </a:r>
            <a:r>
              <a:rPr lang="en-US" altLang="en-US" sz="1200"/>
              <a:t>→</a:t>
            </a:r>
            <a:r>
              <a:rPr lang="en-US" altLang="en-GB" sz="1200"/>
              <a:t> Raised </a:t>
            </a:r>
            <a:r>
              <a:rPr lang="en-IN" altLang="en-US" sz="1200"/>
              <a:t>w</a:t>
            </a:r>
            <a:r>
              <a:rPr lang="en-US" altLang="en-GB" sz="1200"/>
              <a:t>hen login credentials are incorrect.Example: Wrong password entered by customer or admin.</a:t>
            </a:r>
            <a:endParaRPr lang="en-US" altLang="en-GB" sz="1200"/>
          </a:p>
          <a:p>
            <a:pPr marL="0" indent="0">
              <a:buNone/>
            </a:pPr>
            <a:endParaRPr lang="en-US" altLang="en-GB" sz="1200"/>
          </a:p>
          <a:p>
            <a:pPr marL="0" indent="0">
              <a:buNone/>
            </a:pPr>
            <a:r>
              <a:rPr lang="en-US" altLang="en-GB" sz="1200"/>
              <a:t>3. ReservationException</a:t>
            </a:r>
            <a:endParaRPr lang="en-US" altLang="en-GB" sz="1200"/>
          </a:p>
          <a:p>
            <a:pPr marL="0" indent="0">
              <a:buNone/>
            </a:pPr>
            <a:r>
              <a:rPr lang="en-US" altLang="en-GB" sz="1200"/>
              <a:t>   </a:t>
            </a:r>
            <a:r>
              <a:rPr lang="en-US" altLang="en-US" sz="1200"/>
              <a:t>→</a:t>
            </a:r>
            <a:r>
              <a:rPr lang="en-US" altLang="en-GB" sz="1200"/>
              <a:t> Thrown when reservation conflicts occur.Example:Booking a vehicle that's already reserved in the selected time frame.</a:t>
            </a:r>
            <a:endParaRPr lang="en-US" altLang="en-GB" sz="1200"/>
          </a:p>
          <a:p>
            <a:pPr marL="0" indent="0">
              <a:buNone/>
            </a:pPr>
            <a:endParaRPr lang="en-US" altLang="en-GB" sz="1200"/>
          </a:p>
          <a:p>
            <a:pPr marL="0" indent="0">
              <a:buNone/>
            </a:pPr>
            <a:r>
              <a:rPr lang="en-US" altLang="en-GB" sz="1200"/>
              <a:t>4. VehicleNotFoundException</a:t>
            </a:r>
            <a:endParaRPr lang="en-US" altLang="en-GB" sz="1200"/>
          </a:p>
          <a:p>
            <a:pPr marL="0" indent="0">
              <a:buNone/>
            </a:pPr>
            <a:r>
              <a:rPr lang="en-US" altLang="en-GB" sz="1200"/>
              <a:t>   </a:t>
            </a:r>
            <a:r>
              <a:rPr lang="en-US" altLang="en-US" sz="1200"/>
              <a:t>→</a:t>
            </a:r>
            <a:r>
              <a:rPr lang="en-US" altLang="en-GB" sz="1200"/>
              <a:t> Raised when a requested vehicle does not exist.Example: Viewing details of a deleted or non-existent vehicle.</a:t>
            </a:r>
            <a:endParaRPr lang="en-US" altLang="en-GB" sz="1200"/>
          </a:p>
          <a:p>
            <a:pPr marL="0" indent="0">
              <a:buNone/>
            </a:pPr>
            <a:endParaRPr lang="en-US" altLang="en-GB" sz="1200"/>
          </a:p>
          <a:p>
            <a:pPr marL="0" indent="0">
              <a:buNone/>
            </a:pPr>
            <a:r>
              <a:rPr lang="en-US" altLang="en-GB" sz="1200"/>
              <a:t>5. AdminNotFoundException</a:t>
            </a:r>
            <a:endParaRPr lang="en-US" altLang="en-GB" sz="1200"/>
          </a:p>
          <a:p>
            <a:pPr marL="0" indent="0">
              <a:buNone/>
            </a:pPr>
            <a:r>
              <a:rPr lang="en-US" altLang="en-GB" sz="1200"/>
              <a:t>   </a:t>
            </a:r>
            <a:r>
              <a:rPr lang="en-US" altLang="en-US" sz="1200"/>
              <a:t>→</a:t>
            </a:r>
            <a:r>
              <a:rPr lang="en-US" altLang="en-GB" sz="1200"/>
              <a:t> Raised when an admin account is not found in the system.Example:*Searching by admin ID that doesn't exist.</a:t>
            </a:r>
            <a:endParaRPr lang="en-US" altLang="en-GB" sz="1200"/>
          </a:p>
          <a:p>
            <a:pPr marL="0" indent="0">
              <a:buNone/>
            </a:pPr>
            <a:endParaRPr lang="en-US" altLang="en-GB" sz="1200"/>
          </a:p>
          <a:p>
            <a:pPr marL="0" indent="0">
              <a:buNone/>
            </a:pPr>
            <a:r>
              <a:rPr lang="en-US" altLang="en-GB" sz="1200"/>
              <a:t>6. DatabaseConnectionException</a:t>
            </a:r>
            <a:endParaRPr lang="en-US" altLang="en-GB" sz="1200"/>
          </a:p>
          <a:p>
            <a:pPr marL="0" indent="0">
              <a:buNone/>
            </a:pPr>
            <a:r>
              <a:rPr lang="en-US" altLang="en-GB" sz="1200"/>
              <a:t>   </a:t>
            </a:r>
            <a:r>
              <a:rPr lang="en-US" altLang="en-US" sz="1200"/>
              <a:t>→</a:t>
            </a:r>
            <a:r>
              <a:rPr lang="en-US" altLang="en-GB" sz="1200"/>
              <a:t> Raised when there are issues connecting or interacting with the database.</a:t>
            </a:r>
            <a:endParaRPr lang="en-US" altLang="en-GB" sz="1200"/>
          </a:p>
          <a:p>
            <a:pPr marL="0" indent="0">
              <a:buNone/>
            </a:pPr>
            <a:r>
              <a:rPr lang="en-US" altLang="en-GB" sz="1200"/>
              <a:t> </a:t>
            </a:r>
            <a:endParaRPr lang="en-US" altLang="en-GB" sz="1200"/>
          </a:p>
          <a:p>
            <a:pPr marL="0" indent="0">
              <a:buNone/>
            </a:pPr>
            <a:endParaRPr lang="en-US" altLang="en-GB" sz="1200"/>
          </a:p>
        </p:txBody>
      </p:sp>
      <p:pic>
        <p:nvPicPr>
          <p:cNvPr id="4" name="Picture 3"/>
          <p:cNvPicPr/>
          <p:nvPr/>
        </p:nvPicPr>
        <p:blipFill>
          <a:blip r:embed="rId1"/>
          <a:srcRect t="73441"/>
          <a:stretch>
            <a:fillRect/>
          </a:stretch>
        </p:blipFill>
        <p:spPr>
          <a:xfrm>
            <a:off x="203835" y="5478145"/>
            <a:ext cx="4552315" cy="935990"/>
          </a:xfrm>
          <a:prstGeom prst="rect">
            <a:avLst/>
          </a:prstGeom>
        </p:spPr>
      </p:pic>
      <p:pic>
        <p:nvPicPr>
          <p:cNvPr id="5" name="Picture 4"/>
          <p:cNvPicPr/>
          <p:nvPr/>
        </p:nvPicPr>
        <p:blipFill>
          <a:blip r:embed="rId2"/>
          <a:srcRect l="3663" t="85207"/>
          <a:stretch>
            <a:fillRect/>
          </a:stretch>
        </p:blipFill>
        <p:spPr>
          <a:xfrm>
            <a:off x="5142230" y="5486400"/>
            <a:ext cx="3436620" cy="8997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lang="en-IN" sz="4000" b="1"/>
              <a:t>UNIT TESTING</a:t>
            </a:r>
            <a:endParaRPr lang="en-IN" sz="4000" b="1"/>
          </a:p>
        </p:txBody>
      </p:sp>
      <p:sp>
        <p:nvSpPr>
          <p:cNvPr id="3" name="Content Placeholder 2"/>
          <p:cNvSpPr>
            <a:spLocks noGrp="1"/>
          </p:cNvSpPr>
          <p:nvPr>
            <p:ph idx="1"/>
          </p:nvPr>
        </p:nvSpPr>
        <p:spPr>
          <a:xfrm>
            <a:off x="170180" y="773430"/>
            <a:ext cx="8827770" cy="5072380"/>
          </a:xfrm>
        </p:spPr>
        <p:txBody>
          <a:bodyPr/>
          <a:lstStyle/>
          <a:p>
            <a:pPr marL="0" indent="0">
              <a:buNone/>
            </a:pPr>
            <a:endParaRPr lang="en-US" altLang="en-GB" sz="1400"/>
          </a:p>
          <a:p>
            <a:pPr marL="0" indent="0">
              <a:buNone/>
            </a:pPr>
            <a:r>
              <a:rPr lang="en-US" altLang="en-GB" sz="1400"/>
              <a:t>Unit testing was conducted using Python’s unittest module to validate the core business logic of the CarConnect application.</a:t>
            </a:r>
            <a:endParaRPr lang="en-US" altLang="en-GB" sz="1400"/>
          </a:p>
          <a:p>
            <a:pPr marL="0" indent="0">
              <a:buNone/>
            </a:pPr>
            <a:endParaRPr lang="en-US" altLang="en-GB" sz="1400"/>
          </a:p>
          <a:p>
            <a:pPr marL="0" indent="0">
              <a:buNone/>
            </a:pPr>
            <a:r>
              <a:rPr lang="en-US" altLang="en-GB" sz="1400"/>
              <a:t> 1. Customer Service Tests</a:t>
            </a:r>
            <a:endParaRPr lang="en-US" altLang="en-GB" sz="1400"/>
          </a:p>
          <a:p>
            <a:pPr marL="0" indent="0">
              <a:buNone/>
            </a:pPr>
            <a:r>
              <a:rPr lang="en-US" altLang="en-GB" sz="1400"/>
              <a:t>test_get_customer_by_username</a:t>
            </a:r>
            <a:r>
              <a:rPr lang="en-IN" altLang="en-US" sz="1400"/>
              <a:t>-</a:t>
            </a:r>
            <a:r>
              <a:rPr lang="en-US" altLang="en-GB" sz="1400"/>
              <a:t>Ensures customer data can be fetched using a unique username.</a:t>
            </a:r>
            <a:endParaRPr lang="en-US" altLang="en-GB" sz="1400"/>
          </a:p>
          <a:p>
            <a:pPr marL="0" indent="0">
              <a:buNone/>
            </a:pPr>
            <a:r>
              <a:rPr lang="en-US" altLang="en-GB" sz="1400"/>
              <a:t>test_update_customer</a:t>
            </a:r>
            <a:r>
              <a:rPr lang="en-IN" altLang="en-US" sz="1400"/>
              <a:t>-</a:t>
            </a:r>
            <a:r>
              <a:rPr lang="en-US" altLang="en-GB" sz="1400"/>
              <a:t> Verifies successful update of customer’s details.</a:t>
            </a:r>
            <a:endParaRPr lang="en-US" altLang="en-GB" sz="1400"/>
          </a:p>
          <a:p>
            <a:pPr marL="0" indent="0">
              <a:buNone/>
            </a:pPr>
            <a:r>
              <a:rPr lang="en-US" altLang="en-GB" sz="1400"/>
              <a:t>test_delete_customer</a:t>
            </a:r>
            <a:r>
              <a:rPr lang="en-IN" altLang="en-US" sz="1400"/>
              <a:t>-</a:t>
            </a:r>
            <a:r>
              <a:rPr lang="en-US" altLang="en-GB" sz="1400"/>
              <a:t>Confirms a customer can be deleted correctly.</a:t>
            </a:r>
            <a:endParaRPr lang="en-US" altLang="en-GB" sz="1400"/>
          </a:p>
          <a:p>
            <a:pPr marL="0" indent="0">
              <a:buNone/>
            </a:pPr>
            <a:endParaRPr lang="en-US" altLang="en-GB" sz="1400"/>
          </a:p>
          <a:p>
            <a:pPr marL="0" indent="0">
              <a:buNone/>
            </a:pPr>
            <a:r>
              <a:rPr lang="en-US" altLang="en-GB" sz="1400"/>
              <a:t>2. Vehicle Service Tests</a:t>
            </a:r>
            <a:endParaRPr lang="en-US" altLang="en-GB" sz="1400"/>
          </a:p>
          <a:p>
            <a:pPr marL="0" indent="0">
              <a:buNone/>
            </a:pPr>
            <a:r>
              <a:rPr lang="en-US" altLang="en-GB" sz="1400"/>
              <a:t>test_add_vehicle</a:t>
            </a:r>
            <a:r>
              <a:rPr lang="en-IN" altLang="en-US" sz="1400"/>
              <a:t>-</a:t>
            </a:r>
            <a:r>
              <a:rPr lang="en-US" altLang="en-GB" sz="1400"/>
              <a:t>Tests insertion of a new vehicle record into the database.</a:t>
            </a:r>
            <a:endParaRPr lang="en-US" altLang="en-GB" sz="1400"/>
          </a:p>
          <a:p>
            <a:pPr marL="0" indent="0">
              <a:buNone/>
            </a:pPr>
            <a:r>
              <a:rPr lang="en-US" altLang="en-GB" sz="1400"/>
              <a:t>test_update_vehicle</a:t>
            </a:r>
            <a:r>
              <a:rPr lang="en-IN" altLang="en-US" sz="1400"/>
              <a:t>-</a:t>
            </a:r>
            <a:r>
              <a:rPr lang="en-US" altLang="en-GB" sz="1400"/>
              <a:t>Validates update of vehicle attributes like color or availability.</a:t>
            </a:r>
            <a:endParaRPr lang="en-US" altLang="en-GB" sz="1400"/>
          </a:p>
          <a:p>
            <a:pPr marL="0" indent="0">
              <a:buNone/>
            </a:pPr>
            <a:r>
              <a:rPr lang="en-US" altLang="en-GB" sz="1400"/>
              <a:t>test_get_available_vehicles</a:t>
            </a:r>
            <a:r>
              <a:rPr lang="en-IN" altLang="en-US" sz="1400"/>
              <a:t>-</a:t>
            </a:r>
            <a:r>
              <a:rPr lang="en-US" altLang="en-GB" sz="1400"/>
              <a:t>Checks whether available (not reserved) vehicles are listed correctly</a:t>
            </a:r>
            <a:endParaRPr lang="en-US" altLang="en-GB" sz="1400"/>
          </a:p>
          <a:p>
            <a:pPr marL="0" indent="0">
              <a:buNone/>
            </a:pPr>
            <a:endParaRPr lang="en-US" altLang="en-GB" sz="1400"/>
          </a:p>
          <a:p>
            <a:pPr marL="0" indent="0">
              <a:buNone/>
            </a:pPr>
            <a:r>
              <a:rPr lang="en-US" altLang="en-GB" sz="1400"/>
              <a:t>3. Reservation Service Tests</a:t>
            </a:r>
            <a:endParaRPr lang="en-US" altLang="en-GB" sz="1400"/>
          </a:p>
          <a:p>
            <a:pPr marL="0" indent="0">
              <a:buNone/>
            </a:pPr>
            <a:r>
              <a:rPr lang="en-US" altLang="en-GB" sz="1400"/>
              <a:t>test_create_reservation</a:t>
            </a:r>
            <a:r>
              <a:rPr lang="en-IN" altLang="en-US" sz="1400"/>
              <a:t>-</a:t>
            </a:r>
            <a:r>
              <a:rPr lang="en-US" altLang="en-GB" sz="1400"/>
              <a:t>Ensures reservation can be made successfully between valid dates.</a:t>
            </a:r>
            <a:endParaRPr lang="en-US" altLang="en-GB" sz="1400"/>
          </a:p>
          <a:p>
            <a:pPr marL="0" indent="0">
              <a:buNone/>
            </a:pPr>
            <a:r>
              <a:rPr lang="en-US" altLang="en-GB" sz="1400"/>
              <a:t>test_update_reservation</a:t>
            </a:r>
            <a:r>
              <a:rPr lang="en-IN" altLang="en-US" sz="1400"/>
              <a:t>-</a:t>
            </a:r>
            <a:r>
              <a:rPr lang="en-US" altLang="en-GB" sz="1400"/>
              <a:t>Confirms a reservation’s status or dates can be updated.</a:t>
            </a:r>
            <a:endParaRPr lang="en-US" altLang="en-GB" sz="1400"/>
          </a:p>
          <a:p>
            <a:pPr marL="0" indent="0">
              <a:buNone/>
            </a:pPr>
            <a:endParaRPr lang="en-US" altLang="en-GB" sz="1400"/>
          </a:p>
          <a:p>
            <a:pPr marL="0" indent="0">
              <a:buNone/>
            </a:pPr>
            <a:r>
              <a:rPr lang="en-US" altLang="en-GB" sz="1400"/>
              <a:t> Result</a:t>
            </a:r>
            <a:r>
              <a:rPr lang="en-IN" altLang="en-US" sz="1400"/>
              <a:t>:</a:t>
            </a:r>
            <a:r>
              <a:rPr lang="en-US" altLang="en-GB" sz="1400"/>
              <a:t>Application logic is verified and stable for these critical use cases</a:t>
            </a:r>
            <a:endParaRPr lang="en-US" altLang="en-GB" sz="1400"/>
          </a:p>
          <a:p>
            <a:pPr marL="0" indent="0">
              <a:buNone/>
            </a:pPr>
            <a:endParaRPr lang="en-US" altLang="en-GB" sz="1400"/>
          </a:p>
        </p:txBody>
      </p:sp>
      <p:pic>
        <p:nvPicPr>
          <p:cNvPr id="4" name="Picture 3" descr="Screenshot 2025-06-30 114058"/>
          <p:cNvPicPr>
            <a:picLocks noChangeAspect="1"/>
          </p:cNvPicPr>
          <p:nvPr/>
        </p:nvPicPr>
        <p:blipFill>
          <a:blip r:embed="rId1"/>
          <a:stretch>
            <a:fillRect/>
          </a:stretch>
        </p:blipFill>
        <p:spPr>
          <a:xfrm>
            <a:off x="170180" y="5822315"/>
            <a:ext cx="7597140" cy="9277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sz="4000" b="1"/>
              <a:t>CONCLUSION</a:t>
            </a:r>
            <a:endParaRPr lang="en-IN" altLang="en-GB" sz="4000" b="1"/>
          </a:p>
        </p:txBody>
      </p:sp>
      <p:sp>
        <p:nvSpPr>
          <p:cNvPr id="3" name="Content Placeholder 2"/>
          <p:cNvSpPr>
            <a:spLocks noGrp="1"/>
          </p:cNvSpPr>
          <p:nvPr>
            <p:ph idx="1"/>
          </p:nvPr>
        </p:nvSpPr>
        <p:spPr>
          <a:xfrm>
            <a:off x="457200" y="1174750"/>
            <a:ext cx="8229600" cy="5408295"/>
          </a:xfrm>
        </p:spPr>
        <p:txBody>
          <a:bodyPr/>
          <a:p>
            <a:r>
              <a:rPr lang="en-US" altLang="en-GB" sz="2000"/>
              <a:t>The CarConnect Car Rental System is a robust and modular application developed using Python and MySQL, designed to manage car rentals efficiently.</a:t>
            </a:r>
            <a:endParaRPr lang="en-US" altLang="en-GB" sz="2000"/>
          </a:p>
          <a:p>
            <a:r>
              <a:rPr lang="en-US" altLang="en-GB" sz="2000"/>
              <a:t> It includes fully functional modules for Customers, Admins, Vehicles, Reservations, and Reports with real-time operations. The system adheres to object-oriented principles and clean architecture, ensuring maintainability and scalability. </a:t>
            </a:r>
            <a:endParaRPr lang="en-US" altLang="en-GB" sz="2000"/>
          </a:p>
          <a:p>
            <a:r>
              <a:rPr lang="en-US" altLang="en-GB" sz="2000"/>
              <a:t>Custom exceptions were implemented for better error handling, and database connections were efficiently managed through utility classes. </a:t>
            </a:r>
            <a:endParaRPr lang="en-US" altLang="en-GB" sz="2000"/>
          </a:p>
          <a:p>
            <a:r>
              <a:rPr lang="en-US" altLang="en-GB" sz="2000"/>
              <a:t>Comprehensive</a:t>
            </a:r>
            <a:r>
              <a:rPr lang="en-IN" altLang="en-US" sz="2000"/>
              <a:t> </a:t>
            </a:r>
            <a:r>
              <a:rPr lang="en-US" altLang="en-GB" sz="2000"/>
              <a:t>unit testing</a:t>
            </a:r>
            <a:r>
              <a:rPr lang="en-IN" altLang="en-US" sz="2000"/>
              <a:t> </a:t>
            </a:r>
            <a:r>
              <a:rPr lang="en-US" altLang="en-GB" sz="2000"/>
              <a:t>was done to validate key operations like customer management, vehicle updates, and reservation creation.</a:t>
            </a:r>
            <a:endParaRPr lang="en-US" altLang="en-GB" sz="2000"/>
          </a:p>
          <a:p>
            <a:r>
              <a:rPr lang="en-US" altLang="en-GB" sz="2000"/>
              <a:t> Overall, the project reflects a real-world solution, combining backend logic, database integration</a:t>
            </a:r>
            <a:r>
              <a:rPr lang="en-IN" altLang="en-US" sz="2000"/>
              <a:t> </a:t>
            </a:r>
            <a:r>
              <a:rPr lang="en-US" altLang="en-GB" sz="2000"/>
              <a:t>and test-driven development.</a:t>
            </a:r>
            <a:endParaRPr lang="en-US" altLang="en-GB" sz="2000"/>
          </a:p>
          <a:p>
            <a:endParaRPr lang="en-US" altLang="en-GB"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sz="4000" b="1"/>
              <a:t>INTRODUCTION</a:t>
            </a:r>
            <a:endParaRPr lang="en-IN" altLang="en-GB" sz="4000" b="1"/>
          </a:p>
        </p:txBody>
      </p:sp>
      <p:sp>
        <p:nvSpPr>
          <p:cNvPr id="3" name="Content Placeholder 2"/>
          <p:cNvSpPr>
            <a:spLocks noGrp="1"/>
          </p:cNvSpPr>
          <p:nvPr>
            <p:ph idx="1"/>
          </p:nvPr>
        </p:nvSpPr>
        <p:spPr>
          <a:xfrm>
            <a:off x="-635" y="862965"/>
            <a:ext cx="8687435" cy="5819140"/>
          </a:xfrm>
        </p:spPr>
        <p:txBody>
          <a:bodyPr/>
          <a:p>
            <a:pPr marL="0" indent="0">
              <a:buNone/>
            </a:pPr>
            <a:r>
              <a:rPr lang="en-US" altLang="en-GB"/>
              <a:t>What is CarConnect?</a:t>
            </a:r>
            <a:endParaRPr lang="en-US" altLang="en-GB"/>
          </a:p>
          <a:p>
            <a:r>
              <a:rPr lang="en-US" altLang="en-GB"/>
              <a:t>CarConnect is a Car </a:t>
            </a:r>
            <a:r>
              <a:rPr lang="en-US" altLang="en-GB" sz="2800"/>
              <a:t>Rental </a:t>
            </a:r>
            <a:r>
              <a:rPr lang="en-US" altLang="en-GB"/>
              <a:t>Management System built using Python and MySQL. It simplifies car rentals by allowing users to register, book cars and admins to manage vehicles and reservations.</a:t>
            </a:r>
            <a:endParaRPr lang="en-US" altLang="en-GB"/>
          </a:p>
          <a:p>
            <a:endParaRPr lang="en-US" altLang="en-GB"/>
          </a:p>
          <a:p>
            <a:pPr marL="0" indent="0">
              <a:buNone/>
            </a:pPr>
            <a:r>
              <a:rPr lang="en-US" altLang="en-GB"/>
              <a:t>It’s designed using:</a:t>
            </a:r>
            <a:endParaRPr lang="en-US" altLang="en-GB"/>
          </a:p>
          <a:p>
            <a:r>
              <a:rPr lang="en-US" altLang="en-GB"/>
              <a:t>Database connectivity</a:t>
            </a:r>
            <a:endParaRPr lang="en-US" altLang="en-GB"/>
          </a:p>
          <a:p>
            <a:r>
              <a:rPr lang="en-US" altLang="en-GB"/>
              <a:t>Unit Testing</a:t>
            </a:r>
            <a:endParaRPr lang="en-US" altLang="en-GB"/>
          </a:p>
          <a:p>
            <a:r>
              <a:rPr lang="en-US" altLang="en-GB"/>
              <a:t>Exception handling</a:t>
            </a:r>
            <a:endParaRPr lang="en-US" alt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2720340"/>
            <a:ext cx="8229600" cy="582613"/>
          </a:xfrm>
        </p:spPr>
        <p:txBody>
          <a:bodyPr/>
          <a:p>
            <a:r>
              <a:rPr lang="en-IN" altLang="en-GB" sz="4000"/>
              <a:t>               THANK YOU</a:t>
            </a:r>
            <a:endParaRPr lang="en-IN" altLang="en-GB"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sz="4000" b="1"/>
              <a:t>PROBLEM STATEMENT</a:t>
            </a:r>
            <a:endParaRPr lang="en-IN" altLang="en-GB" sz="4000" b="1"/>
          </a:p>
        </p:txBody>
      </p:sp>
      <p:sp>
        <p:nvSpPr>
          <p:cNvPr id="3" name="Content Placeholder 2"/>
          <p:cNvSpPr>
            <a:spLocks noGrp="1"/>
          </p:cNvSpPr>
          <p:nvPr>
            <p:ph idx="1"/>
          </p:nvPr>
        </p:nvSpPr>
        <p:spPr>
          <a:xfrm>
            <a:off x="-635" y="1054735"/>
            <a:ext cx="9226550" cy="5627370"/>
          </a:xfrm>
        </p:spPr>
        <p:txBody>
          <a:bodyPr/>
          <a:p>
            <a:pPr marL="0" indent="0">
              <a:buNone/>
            </a:pPr>
            <a:r>
              <a:rPr lang="en-US" altLang="en-GB"/>
              <a:t>Manual car rental processes are time</a:t>
            </a:r>
            <a:r>
              <a:rPr lang="en-IN" altLang="en-US"/>
              <a:t> </a:t>
            </a:r>
            <a:r>
              <a:rPr lang="en-US" altLang="en-GB"/>
              <a:t>consuming and error-prone. </a:t>
            </a:r>
            <a:endParaRPr lang="en-US" altLang="en-GB"/>
          </a:p>
          <a:p>
            <a:pPr marL="0" indent="0">
              <a:buNone/>
            </a:pPr>
            <a:endParaRPr lang="en-US" altLang="en-GB"/>
          </a:p>
          <a:p>
            <a:pPr marL="0" indent="0">
              <a:buNone/>
            </a:pPr>
            <a:r>
              <a:rPr lang="en-US" altLang="en-GB"/>
              <a:t>There is a lack of:</a:t>
            </a:r>
            <a:endParaRPr lang="en-US" altLang="en-GB"/>
          </a:p>
          <a:p>
            <a:pPr marL="0" indent="0">
              <a:buNone/>
            </a:pPr>
            <a:endParaRPr lang="en-US" altLang="en-GB"/>
          </a:p>
          <a:p>
            <a:r>
              <a:rPr lang="en-US" altLang="en-GB"/>
              <a:t>Real-time reservation tracking</a:t>
            </a:r>
            <a:endParaRPr lang="en-US" altLang="en-GB"/>
          </a:p>
          <a:p>
            <a:r>
              <a:rPr lang="en-US" altLang="en-GB"/>
              <a:t>Centralized vehicle management</a:t>
            </a:r>
            <a:endParaRPr lang="en-US" altLang="en-GB"/>
          </a:p>
          <a:p>
            <a:r>
              <a:rPr lang="en-US" altLang="en-GB"/>
              <a:t>Secure user authentication</a:t>
            </a:r>
            <a:endParaRPr lang="en-US" altLang="en-GB"/>
          </a:p>
          <a:p>
            <a:r>
              <a:rPr lang="en-US" altLang="en-GB"/>
              <a:t>Automated reporting</a:t>
            </a:r>
            <a:endParaRPr lang="en-US"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sz="4000" b="1"/>
              <a:t>OBJECTIVES</a:t>
            </a:r>
            <a:endParaRPr lang="en-IN" altLang="en-GB" sz="4000" b="1"/>
          </a:p>
        </p:txBody>
      </p:sp>
      <p:sp>
        <p:nvSpPr>
          <p:cNvPr id="3" name="Content Placeholder 2"/>
          <p:cNvSpPr>
            <a:spLocks noGrp="1"/>
          </p:cNvSpPr>
          <p:nvPr>
            <p:ph idx="1"/>
          </p:nvPr>
        </p:nvSpPr>
        <p:spPr>
          <a:xfrm>
            <a:off x="-635" y="1054735"/>
            <a:ext cx="9226550" cy="5627370"/>
          </a:xfrm>
        </p:spPr>
        <p:txBody>
          <a:bodyPr/>
          <a:p>
            <a:pPr marL="0" indent="0">
              <a:buNone/>
            </a:pPr>
            <a:r>
              <a:rPr lang="en-IN" altLang="en-US" sz="2800"/>
              <a:t>The</a:t>
            </a:r>
            <a:r>
              <a:rPr lang="en-US" altLang="en-GB" sz="2800"/>
              <a:t> goals for this project:</a:t>
            </a:r>
            <a:endParaRPr lang="en-US" altLang="en-GB" sz="2800"/>
          </a:p>
          <a:p>
            <a:pPr marL="0" indent="0">
              <a:buNone/>
            </a:pPr>
            <a:endParaRPr lang="en-US" altLang="en-GB" sz="2800"/>
          </a:p>
          <a:p>
            <a:r>
              <a:rPr lang="en-US" altLang="en-GB" sz="2800"/>
              <a:t>Provide secure user &amp; admin login</a:t>
            </a:r>
            <a:endParaRPr lang="en-US" altLang="en-GB" sz="2800"/>
          </a:p>
          <a:p>
            <a:r>
              <a:rPr lang="en-US" altLang="en-GB" sz="2800"/>
              <a:t>Allow customers to browse and book available </a:t>
            </a:r>
            <a:r>
              <a:rPr lang="en-IN" altLang="en-US" sz="2800"/>
              <a:t> </a:t>
            </a:r>
            <a:r>
              <a:rPr lang="en-US" altLang="en-GB" sz="2800"/>
              <a:t>vehicles</a:t>
            </a:r>
            <a:endParaRPr lang="en-US" altLang="en-GB" sz="2800"/>
          </a:p>
          <a:p>
            <a:r>
              <a:rPr lang="en-US" altLang="en-GB" sz="2800"/>
              <a:t>Enable admins to add, update</a:t>
            </a:r>
            <a:r>
              <a:rPr lang="en-IN" altLang="en-US" sz="2800"/>
              <a:t> </a:t>
            </a:r>
            <a:r>
              <a:rPr lang="en-US" altLang="en-GB" sz="2800"/>
              <a:t>or remove vehicles</a:t>
            </a:r>
            <a:endParaRPr lang="en-US" altLang="en-GB" sz="2800"/>
          </a:p>
          <a:p>
            <a:r>
              <a:rPr lang="en-US" altLang="en-GB" sz="2800"/>
              <a:t>Track reservation details and calculate rental cost</a:t>
            </a:r>
            <a:endParaRPr lang="en-US" altLang="en-GB" sz="2800"/>
          </a:p>
          <a:p>
            <a:r>
              <a:rPr lang="en-US" altLang="en-GB" sz="2800"/>
              <a:t>Generate reports for analysis</a:t>
            </a:r>
            <a:endParaRPr lang="en-US" altLang="en-GB" sz="2800"/>
          </a:p>
          <a:p>
            <a:r>
              <a:rPr lang="en-US" altLang="en-GB" sz="2800"/>
              <a:t>Write unit tests for key functions</a:t>
            </a:r>
            <a:endParaRPr lang="en-US" altLang="en-GB"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sz="4000" b="1"/>
              <a:t>TECHNOLOGY/TOOLS USED</a:t>
            </a:r>
            <a:endParaRPr lang="en-IN" altLang="en-GB" sz="4000" b="1"/>
          </a:p>
        </p:txBody>
      </p:sp>
      <p:sp>
        <p:nvSpPr>
          <p:cNvPr id="3" name="Content Placeholder 2"/>
          <p:cNvSpPr>
            <a:spLocks noGrp="1"/>
          </p:cNvSpPr>
          <p:nvPr>
            <p:ph idx="1"/>
          </p:nvPr>
        </p:nvSpPr>
        <p:spPr/>
        <p:txBody>
          <a:bodyPr/>
          <a:p>
            <a:pPr marL="0" indent="0">
              <a:buNone/>
            </a:pPr>
            <a:r>
              <a:rPr lang="en-IN" altLang="en-GB"/>
              <a:t>Category                     Tools/Technologies                     </a:t>
            </a:r>
            <a:endParaRPr lang="en-IN" altLang="en-GB"/>
          </a:p>
        </p:txBody>
      </p:sp>
      <p:graphicFrame>
        <p:nvGraphicFramePr>
          <p:cNvPr id="4" name="Table 3"/>
          <p:cNvGraphicFramePr/>
          <p:nvPr>
            <p:custDataLst>
              <p:tags r:id="rId1"/>
            </p:custDataLst>
          </p:nvPr>
        </p:nvGraphicFramePr>
        <p:xfrm>
          <a:off x="381000" y="1653540"/>
          <a:ext cx="7863840" cy="3551555"/>
        </p:xfrm>
        <a:graphic>
          <a:graphicData uri="http://schemas.openxmlformats.org/drawingml/2006/table">
            <a:tbl>
              <a:tblPr/>
              <a:tblGrid>
                <a:gridCol w="3931920"/>
                <a:gridCol w="3931920"/>
              </a:tblGrid>
              <a:tr h="507365">
                <a:tc>
                  <a:txBody>
                    <a:bodyPr/>
                    <a:p>
                      <a:endParaRPr sz="2000"/>
                    </a:p>
                  </a:txBody>
                  <a:tcPr marL="0" marR="0" marT="0" marB="0" anchor="ctr" anchorCtr="0">
                    <a:lnL>
                      <a:noFill/>
                    </a:lnL>
                    <a:lnR>
                      <a:noFill/>
                    </a:lnR>
                    <a:lnT>
                      <a:noFill/>
                    </a:lnT>
                    <a:lnB>
                      <a:noFill/>
                    </a:lnB>
                    <a:noFill/>
                  </a:tcPr>
                </a:tc>
                <a:tc>
                  <a:txBody>
                    <a:bodyPr/>
                    <a:p>
                      <a:endParaRPr sz="2000"/>
                    </a:p>
                  </a:txBody>
                  <a:tcPr marL="0" marR="0" marT="0" marB="0" anchor="ctr" anchorCtr="0">
                    <a:lnL>
                      <a:noFill/>
                    </a:lnL>
                    <a:lnR>
                      <a:noFill/>
                    </a:lnR>
                    <a:lnT>
                      <a:noFill/>
                    </a:lnT>
                    <a:lnB>
                      <a:noFill/>
                    </a:lnB>
                    <a:noFill/>
                  </a:tcPr>
                </a:tc>
              </a:tr>
              <a:tr h="507365">
                <a:tc>
                  <a:txBody>
                    <a:bodyPr/>
                    <a:p>
                      <a:r>
                        <a:rPr sz="2000"/>
                        <a:t>Language</a:t>
                      </a:r>
                      <a:endParaRPr sz="2000"/>
                    </a:p>
                  </a:txBody>
                  <a:tcPr marL="0" marR="0" marT="0" marB="0" anchor="ctr" anchorCtr="0">
                    <a:lnL>
                      <a:noFill/>
                    </a:lnL>
                    <a:lnR>
                      <a:noFill/>
                    </a:lnR>
                    <a:lnT>
                      <a:noFill/>
                    </a:lnT>
                    <a:lnB>
                      <a:noFill/>
                    </a:lnB>
                    <a:noFill/>
                  </a:tcPr>
                </a:tc>
                <a:tc>
                  <a:txBody>
                    <a:bodyPr/>
                    <a:p>
                      <a:r>
                        <a:rPr sz="2000"/>
                        <a:t>Python 3.13.5</a:t>
                      </a:r>
                      <a:endParaRPr sz="2000"/>
                    </a:p>
                  </a:txBody>
                  <a:tcPr marL="0" marR="0" marT="0" marB="0" anchor="ctr" anchorCtr="0">
                    <a:lnL>
                      <a:noFill/>
                    </a:lnL>
                    <a:lnR>
                      <a:noFill/>
                    </a:lnR>
                    <a:lnT>
                      <a:noFill/>
                    </a:lnT>
                    <a:lnB>
                      <a:noFill/>
                    </a:lnB>
                    <a:noFill/>
                  </a:tcPr>
                </a:tc>
              </a:tr>
              <a:tr h="507365">
                <a:tc>
                  <a:txBody>
                    <a:bodyPr/>
                    <a:p>
                      <a:r>
                        <a:rPr sz="2000"/>
                        <a:t>Database</a:t>
                      </a:r>
                      <a:endParaRPr sz="2000"/>
                    </a:p>
                  </a:txBody>
                  <a:tcPr marL="0" marR="0" marT="0" marB="0" anchor="ctr" anchorCtr="0">
                    <a:lnL>
                      <a:noFill/>
                    </a:lnL>
                    <a:lnR>
                      <a:noFill/>
                    </a:lnR>
                    <a:lnT>
                      <a:noFill/>
                    </a:lnT>
                    <a:lnB>
                      <a:noFill/>
                    </a:lnB>
                    <a:noFill/>
                  </a:tcPr>
                </a:tc>
                <a:tc>
                  <a:txBody>
                    <a:bodyPr/>
                    <a:p>
                      <a:r>
                        <a:rPr sz="2000"/>
                        <a:t>MySQL Workbench</a:t>
                      </a:r>
                      <a:endParaRPr sz="2000"/>
                    </a:p>
                  </a:txBody>
                  <a:tcPr marL="0" marR="0" marT="0" marB="0" anchor="ctr" anchorCtr="0">
                    <a:lnL>
                      <a:noFill/>
                    </a:lnL>
                    <a:lnR>
                      <a:noFill/>
                    </a:lnR>
                    <a:lnT>
                      <a:noFill/>
                    </a:lnT>
                    <a:lnB>
                      <a:noFill/>
                    </a:lnB>
                    <a:noFill/>
                  </a:tcPr>
                </a:tc>
              </a:tr>
              <a:tr h="507365">
                <a:tc>
                  <a:txBody>
                    <a:bodyPr/>
                    <a:p>
                      <a:r>
                        <a:rPr sz="2000"/>
                        <a:t>Connector</a:t>
                      </a:r>
                      <a:endParaRPr sz="2000"/>
                    </a:p>
                  </a:txBody>
                  <a:tcPr marL="0" marR="0" marT="0" marB="0" anchor="ctr" anchorCtr="0">
                    <a:lnL>
                      <a:noFill/>
                    </a:lnL>
                    <a:lnR>
                      <a:noFill/>
                    </a:lnR>
                    <a:lnT>
                      <a:noFill/>
                    </a:lnT>
                    <a:lnB>
                      <a:noFill/>
                    </a:lnB>
                    <a:noFill/>
                  </a:tcPr>
                </a:tc>
                <a:tc>
                  <a:txBody>
                    <a:bodyPr/>
                    <a:p>
                      <a:r>
                        <a:rPr sz="2000"/>
                        <a:t>mysql-connector-python</a:t>
                      </a:r>
                      <a:endParaRPr sz="2000"/>
                    </a:p>
                  </a:txBody>
                  <a:tcPr marL="0" marR="0" marT="0" marB="0" anchor="ctr" anchorCtr="0">
                    <a:lnL>
                      <a:noFill/>
                    </a:lnL>
                    <a:lnR>
                      <a:noFill/>
                    </a:lnR>
                    <a:lnT>
                      <a:noFill/>
                    </a:lnT>
                    <a:lnB>
                      <a:noFill/>
                    </a:lnB>
                    <a:noFill/>
                  </a:tcPr>
                </a:tc>
              </a:tr>
              <a:tr h="507365">
                <a:tc>
                  <a:txBody>
                    <a:bodyPr/>
                    <a:p>
                      <a:r>
                        <a:rPr sz="2000"/>
                        <a:t>IDE</a:t>
                      </a:r>
                      <a:endParaRPr sz="2000"/>
                    </a:p>
                  </a:txBody>
                  <a:tcPr marL="0" marR="0" marT="0" marB="0" anchor="ctr" anchorCtr="0">
                    <a:lnL>
                      <a:noFill/>
                    </a:lnL>
                    <a:lnR>
                      <a:noFill/>
                    </a:lnR>
                    <a:lnT>
                      <a:noFill/>
                    </a:lnT>
                    <a:lnB>
                      <a:noFill/>
                    </a:lnB>
                    <a:noFill/>
                  </a:tcPr>
                </a:tc>
                <a:tc>
                  <a:txBody>
                    <a:bodyPr/>
                    <a:p>
                      <a:r>
                        <a:rPr sz="2000"/>
                        <a:t>Visual Studio Code (VS Code)</a:t>
                      </a:r>
                      <a:endParaRPr sz="2000"/>
                    </a:p>
                  </a:txBody>
                  <a:tcPr marL="0" marR="0" marT="0" marB="0" anchor="ctr" anchorCtr="0">
                    <a:lnL>
                      <a:noFill/>
                    </a:lnL>
                    <a:lnR>
                      <a:noFill/>
                    </a:lnR>
                    <a:lnT>
                      <a:noFill/>
                    </a:lnT>
                    <a:lnB>
                      <a:noFill/>
                    </a:lnB>
                    <a:noFill/>
                  </a:tcPr>
                </a:tc>
              </a:tr>
              <a:tr h="507365">
                <a:tc>
                  <a:txBody>
                    <a:bodyPr/>
                    <a:p>
                      <a:r>
                        <a:rPr sz="2000"/>
                        <a:t>Testing</a:t>
                      </a:r>
                      <a:endParaRPr sz="2000"/>
                    </a:p>
                  </a:txBody>
                  <a:tcPr marL="0" marR="0" marT="0" marB="0" anchor="ctr" anchorCtr="0">
                    <a:lnL>
                      <a:noFill/>
                    </a:lnL>
                    <a:lnR>
                      <a:noFill/>
                    </a:lnR>
                    <a:lnT>
                      <a:noFill/>
                    </a:lnT>
                    <a:lnB>
                      <a:noFill/>
                    </a:lnB>
                    <a:noFill/>
                  </a:tcPr>
                </a:tc>
                <a:tc>
                  <a:txBody>
                    <a:bodyPr/>
                    <a:p>
                      <a:r>
                        <a:rPr sz="2000"/>
                        <a:t>unittest (Python built-in)</a:t>
                      </a:r>
                      <a:endParaRPr sz="2000"/>
                    </a:p>
                  </a:txBody>
                  <a:tcPr marL="0" marR="0" marT="0" marB="0" anchor="ctr" anchorCtr="0">
                    <a:lnL>
                      <a:noFill/>
                    </a:lnL>
                    <a:lnR>
                      <a:noFill/>
                    </a:lnR>
                    <a:lnT>
                      <a:noFill/>
                    </a:lnT>
                    <a:lnB>
                      <a:noFill/>
                    </a:lnB>
                    <a:noFill/>
                  </a:tcPr>
                </a:tc>
              </a:tr>
              <a:tr h="507365">
                <a:tc>
                  <a:txBody>
                    <a:bodyPr/>
                    <a:p>
                      <a:r>
                        <a:rPr sz="2000"/>
                        <a:t>Version Control</a:t>
                      </a:r>
                      <a:endParaRPr sz="2000"/>
                    </a:p>
                  </a:txBody>
                  <a:tcPr marL="0" marR="0" marT="0" marB="0" anchor="ctr" anchorCtr="0">
                    <a:lnL>
                      <a:noFill/>
                    </a:lnL>
                    <a:lnR>
                      <a:noFill/>
                    </a:lnR>
                    <a:lnT>
                      <a:noFill/>
                    </a:lnT>
                    <a:lnB>
                      <a:noFill/>
                    </a:lnB>
                    <a:noFill/>
                  </a:tcPr>
                </a:tc>
                <a:tc>
                  <a:txBody>
                    <a:bodyPr/>
                    <a:p>
                      <a:r>
                        <a:rPr sz="2000"/>
                        <a:t>Git + GitHub</a:t>
                      </a:r>
                      <a:endParaRPr sz="20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sz="4000" b="1"/>
              <a:t>Project Overview</a:t>
            </a:r>
            <a:endParaRPr sz="4000" b="1"/>
          </a:p>
        </p:txBody>
      </p:sp>
      <p:sp>
        <p:nvSpPr>
          <p:cNvPr id="3" name="Content Placeholder 2"/>
          <p:cNvSpPr>
            <a:spLocks noGrp="1"/>
          </p:cNvSpPr>
          <p:nvPr>
            <p:ph idx="1"/>
          </p:nvPr>
        </p:nvSpPr>
        <p:spPr>
          <a:xfrm>
            <a:off x="148590" y="1115695"/>
            <a:ext cx="3994150" cy="5504815"/>
          </a:xfrm>
        </p:spPr>
        <p:txBody>
          <a:bodyPr/>
          <a:lstStyle/>
          <a:p>
            <a:pPr marL="0" indent="0">
              <a:buNone/>
            </a:pPr>
            <a:r>
              <a:rPr lang="en-US" altLang="en-GB" sz="1800"/>
              <a:t>1. Customer Menu</a:t>
            </a:r>
            <a:endParaRPr lang="en-US" altLang="en-GB" sz="1800"/>
          </a:p>
          <a:p>
            <a:pPr marL="0" indent="0">
              <a:buNone/>
            </a:pPr>
            <a:endParaRPr lang="en-IN" altLang="en-US" sz="1000"/>
          </a:p>
          <a:p>
            <a:pPr marL="0" indent="0">
              <a:buNone/>
            </a:pPr>
            <a:r>
              <a:rPr lang="en-IN" altLang="en-US" sz="1000"/>
              <a:t> </a:t>
            </a:r>
            <a:r>
              <a:rPr lang="en-US" altLang="en-GB" sz="1200"/>
              <a:t>Register Customer</a:t>
            </a:r>
            <a:endParaRPr lang="en-US" altLang="en-GB" sz="1200"/>
          </a:p>
          <a:p>
            <a:pPr marL="0" indent="0">
              <a:buNone/>
            </a:pPr>
            <a:r>
              <a:rPr lang="en-US" altLang="en-GB" sz="1200"/>
              <a:t> Get Customer by ID</a:t>
            </a:r>
            <a:endParaRPr lang="en-US" altLang="en-GB" sz="1200"/>
          </a:p>
          <a:p>
            <a:pPr marL="0" indent="0">
              <a:buNone/>
            </a:pPr>
            <a:r>
              <a:rPr lang="en-US" altLang="en-GB" sz="1200"/>
              <a:t> Get Customer by Username</a:t>
            </a:r>
            <a:endParaRPr lang="en-US" altLang="en-GB" sz="1200"/>
          </a:p>
          <a:p>
            <a:pPr marL="0" indent="0">
              <a:buNone/>
            </a:pPr>
            <a:r>
              <a:rPr lang="en-US" altLang="en-GB" sz="1200"/>
              <a:t> Update Customer</a:t>
            </a:r>
            <a:endParaRPr lang="en-US" altLang="en-GB" sz="1200"/>
          </a:p>
          <a:p>
            <a:pPr marL="0" indent="0">
              <a:buNone/>
            </a:pPr>
            <a:r>
              <a:rPr lang="en-US" altLang="en-GB" sz="1200"/>
              <a:t>Delete Customer</a:t>
            </a:r>
            <a:endParaRPr lang="en-US" altLang="en-GB" sz="1200"/>
          </a:p>
          <a:p>
            <a:pPr marL="0" indent="0">
              <a:buNone/>
            </a:pPr>
            <a:endParaRPr lang="en-US" altLang="en-GB" sz="1000"/>
          </a:p>
          <a:p>
            <a:pPr marL="0" indent="0">
              <a:buNone/>
            </a:pPr>
            <a:endParaRPr lang="en-US" altLang="en-GB" sz="1000"/>
          </a:p>
          <a:p>
            <a:pPr marL="0" indent="0">
              <a:buNone/>
            </a:pPr>
            <a:r>
              <a:rPr lang="en-US" altLang="en-GB" sz="1800"/>
              <a:t>2. Admin Menu</a:t>
            </a:r>
            <a:endParaRPr lang="en-US" altLang="en-GB" sz="1800"/>
          </a:p>
          <a:p>
            <a:pPr marL="0" indent="0">
              <a:buNone/>
            </a:pPr>
            <a:r>
              <a:rPr lang="en-US" altLang="en-GB" sz="1800"/>
              <a:t> </a:t>
            </a:r>
            <a:r>
              <a:rPr lang="en-US" altLang="en-GB" sz="1200"/>
              <a:t>Register Admin</a:t>
            </a:r>
            <a:endParaRPr lang="en-US" altLang="en-GB" sz="1200"/>
          </a:p>
          <a:p>
            <a:pPr marL="0" indent="0">
              <a:buNone/>
            </a:pPr>
            <a:r>
              <a:rPr lang="en-US" altLang="en-GB" sz="1200"/>
              <a:t> Get Admin by ID</a:t>
            </a:r>
            <a:endParaRPr lang="en-US" altLang="en-GB" sz="1200"/>
          </a:p>
          <a:p>
            <a:pPr marL="0" indent="0">
              <a:buNone/>
            </a:pPr>
            <a:r>
              <a:rPr lang="en-IN" altLang="en-US" sz="1200"/>
              <a:t> </a:t>
            </a:r>
            <a:r>
              <a:rPr lang="en-US" altLang="en-GB" sz="1200"/>
              <a:t>Get Admin by Username</a:t>
            </a:r>
            <a:endParaRPr lang="en-US" altLang="en-GB" sz="1200"/>
          </a:p>
          <a:p>
            <a:pPr marL="0" indent="0">
              <a:buNone/>
            </a:pPr>
            <a:r>
              <a:rPr lang="en-US" altLang="en-GB" sz="1200"/>
              <a:t> Update Admin</a:t>
            </a:r>
            <a:endParaRPr lang="en-US" altLang="en-GB" sz="1200"/>
          </a:p>
          <a:p>
            <a:pPr marL="0" indent="0">
              <a:buNone/>
            </a:pPr>
            <a:r>
              <a:rPr lang="en-IN" altLang="en-US" sz="1200"/>
              <a:t> </a:t>
            </a:r>
            <a:r>
              <a:rPr lang="en-US" altLang="en-GB" sz="1200"/>
              <a:t>Delete Admin</a:t>
            </a:r>
            <a:endParaRPr lang="en-US" altLang="en-GB" sz="1200"/>
          </a:p>
          <a:p>
            <a:pPr marL="0" indent="0">
              <a:buNone/>
            </a:pPr>
            <a:endParaRPr lang="en-US" altLang="en-GB" sz="1800"/>
          </a:p>
          <a:p>
            <a:pPr marL="0" indent="0">
              <a:buNone/>
            </a:pPr>
            <a:r>
              <a:rPr lang="en-US" altLang="en-GB" sz="1800"/>
              <a:t>3. Vehicle Menu</a:t>
            </a:r>
            <a:endParaRPr lang="en-US" altLang="en-GB" sz="1800"/>
          </a:p>
          <a:p>
            <a:pPr marL="0" indent="0">
              <a:buNone/>
            </a:pPr>
            <a:endParaRPr lang="en-US" altLang="en-GB" sz="1200"/>
          </a:p>
          <a:p>
            <a:pPr marL="0" indent="0">
              <a:buNone/>
            </a:pPr>
            <a:r>
              <a:rPr lang="en-US" altLang="en-GB" sz="1200"/>
              <a:t>Add Vehicle</a:t>
            </a:r>
            <a:endParaRPr lang="en-US" altLang="en-GB" sz="1200"/>
          </a:p>
          <a:p>
            <a:pPr marL="0" indent="0">
              <a:buNone/>
            </a:pPr>
            <a:r>
              <a:rPr lang="en-US" altLang="en-GB" sz="1200"/>
              <a:t>View Vehicle by ID</a:t>
            </a:r>
            <a:endParaRPr lang="en-US" altLang="en-GB" sz="1200"/>
          </a:p>
          <a:p>
            <a:pPr marL="0" indent="0">
              <a:buNone/>
            </a:pPr>
            <a:r>
              <a:rPr lang="en-US" altLang="en-GB" sz="1200"/>
              <a:t>View Available Vehicles</a:t>
            </a:r>
            <a:endParaRPr lang="en-US" altLang="en-GB" sz="1200"/>
          </a:p>
          <a:p>
            <a:pPr marL="0" indent="0">
              <a:buNone/>
            </a:pPr>
            <a:r>
              <a:rPr lang="en-US" altLang="en-GB" sz="1200"/>
              <a:t>Update Vehicle</a:t>
            </a:r>
            <a:endParaRPr lang="en-US" altLang="en-GB" sz="1200"/>
          </a:p>
          <a:p>
            <a:pPr marL="0" indent="0">
              <a:buNone/>
            </a:pPr>
            <a:r>
              <a:rPr lang="en-US" altLang="en-GB" sz="1200"/>
              <a:t>Remove Vehicle</a:t>
            </a:r>
            <a:endParaRPr lang="en-US" altLang="en-GB" sz="1200"/>
          </a:p>
        </p:txBody>
      </p:sp>
      <p:sp>
        <p:nvSpPr>
          <p:cNvPr id="4" name="Text Box 3"/>
          <p:cNvSpPr txBox="1"/>
          <p:nvPr/>
        </p:nvSpPr>
        <p:spPr>
          <a:xfrm>
            <a:off x="4142740" y="1115695"/>
            <a:ext cx="3694430" cy="5525135"/>
          </a:xfrm>
          <a:prstGeom prst="rect">
            <a:avLst/>
          </a:prstGeom>
          <a:noFill/>
        </p:spPr>
        <p:txBody>
          <a:bodyPr wrap="square" rtlCol="0">
            <a:noAutofit/>
          </a:bodyPr>
          <a:p>
            <a:pPr marL="0" indent="0">
              <a:buNone/>
            </a:pPr>
            <a:r>
              <a:rPr lang="en-US" altLang="en-GB">
                <a:sym typeface="+mn-ea"/>
              </a:rPr>
              <a:t>4. Reservation Menu</a:t>
            </a:r>
            <a:endParaRPr lang="en-US" altLang="en-GB">
              <a:sym typeface="+mn-ea"/>
            </a:endParaRPr>
          </a:p>
          <a:p>
            <a:pPr marL="0" indent="0">
              <a:buNone/>
            </a:pPr>
            <a:endParaRPr lang="en-US" altLang="en-GB" sz="1200"/>
          </a:p>
          <a:p>
            <a:pPr marL="0" indent="0">
              <a:buNone/>
            </a:pPr>
            <a:r>
              <a:rPr lang="en-US" altLang="en-GB" sz="1200"/>
              <a:t>Create Reservation</a:t>
            </a:r>
            <a:endParaRPr lang="en-US" altLang="en-GB" sz="1200"/>
          </a:p>
          <a:p>
            <a:pPr marL="0" indent="0">
              <a:buNone/>
            </a:pPr>
            <a:r>
              <a:rPr lang="en-US" altLang="en-GB" sz="1200"/>
              <a:t>View Reservation by ID</a:t>
            </a:r>
            <a:endParaRPr lang="en-US" altLang="en-GB" sz="1200"/>
          </a:p>
          <a:p>
            <a:pPr marL="0" indent="0">
              <a:buNone/>
            </a:pPr>
            <a:r>
              <a:rPr lang="en-US" altLang="en-GB" sz="1200"/>
              <a:t>View Reservations by Customer ID</a:t>
            </a:r>
            <a:endParaRPr lang="en-US" altLang="en-GB" sz="1200"/>
          </a:p>
          <a:p>
            <a:pPr marL="0" indent="0">
              <a:buNone/>
            </a:pPr>
            <a:r>
              <a:rPr lang="en-US" altLang="en-GB" sz="1200"/>
              <a:t>Update Reservation</a:t>
            </a:r>
            <a:endParaRPr lang="en-US" altLang="en-GB" sz="1200"/>
          </a:p>
          <a:p>
            <a:pPr marL="0" indent="0">
              <a:buNone/>
            </a:pPr>
            <a:r>
              <a:rPr lang="en-US" altLang="en-GB" sz="1200"/>
              <a:t>Cancel Reservation</a:t>
            </a:r>
            <a:endParaRPr lang="en-US" altLang="en-GB" sz="1200"/>
          </a:p>
          <a:p>
            <a:pPr marL="0" indent="0">
              <a:buNone/>
            </a:pPr>
            <a:endParaRPr lang="en-US" altLang="en-GB"/>
          </a:p>
          <a:p>
            <a:pPr marL="0" indent="0">
              <a:buNone/>
            </a:pPr>
            <a:r>
              <a:rPr lang="en-US" altLang="en-GB">
                <a:sym typeface="+mn-ea"/>
              </a:rPr>
              <a:t>5. Reports Menu</a:t>
            </a:r>
            <a:endParaRPr lang="en-US" altLang="en-GB">
              <a:sym typeface="+mn-ea"/>
            </a:endParaRPr>
          </a:p>
          <a:p>
            <a:pPr marL="0" indent="0">
              <a:buNone/>
            </a:pPr>
            <a:endParaRPr lang="en-US" altLang="en-GB"/>
          </a:p>
          <a:p>
            <a:pPr marL="0" indent="0">
              <a:buNone/>
            </a:pPr>
            <a:r>
              <a:rPr lang="en-IN" altLang="en-US" sz="1200"/>
              <a:t>Reservation History</a:t>
            </a:r>
            <a:endParaRPr lang="en-IN" altLang="en-US" sz="1200"/>
          </a:p>
          <a:p>
            <a:pPr marL="0" indent="0">
              <a:buNone/>
            </a:pPr>
            <a:r>
              <a:rPr lang="en-IN" altLang="en-US" sz="1200"/>
              <a:t>Vehicle Utilazation</a:t>
            </a:r>
            <a:endParaRPr lang="en-IN" altLang="en-US" sz="1200"/>
          </a:p>
          <a:p>
            <a:pPr marL="0" indent="0">
              <a:buNone/>
            </a:pPr>
            <a:endParaRPr lang="en-IN" altLang="en-US" sz="1200"/>
          </a:p>
          <a:p>
            <a:pPr marL="0" indent="0">
              <a:buNone/>
            </a:pPr>
            <a:endParaRPr lang="en-US" altLang="en-GB"/>
          </a:p>
          <a:p>
            <a:pPr marL="0" indent="0">
              <a:buNone/>
            </a:pPr>
            <a:r>
              <a:rPr lang="en-US" altLang="en-GB">
                <a:sym typeface="+mn-ea"/>
              </a:rPr>
              <a:t>6. Exit</a:t>
            </a:r>
            <a:endParaRPr lang="en-GB" altLang="en-US"/>
          </a:p>
        </p:txBody>
      </p:sp>
      <p:pic>
        <p:nvPicPr>
          <p:cNvPr id="5" name="Picture 4"/>
          <p:cNvPicPr>
            <a:picLocks noChangeAspect="1"/>
          </p:cNvPicPr>
          <p:nvPr/>
        </p:nvPicPr>
        <p:blipFill>
          <a:blip r:embed="rId1"/>
          <a:stretch>
            <a:fillRect/>
          </a:stretch>
        </p:blipFill>
        <p:spPr>
          <a:xfrm>
            <a:off x="3757295" y="4006215"/>
            <a:ext cx="3731895" cy="2105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tLang="en-GB" sz="4000"/>
            </a:br>
            <a:r>
              <a:rPr lang="en-US" altLang="en-GB" sz="4000">
                <a:sym typeface="+mn-ea"/>
              </a:rPr>
              <a:t>KEY FUNCTIONALITIES</a:t>
            </a:r>
            <a:br>
              <a:rPr lang="en-US" altLang="en-GB" sz="4000"/>
            </a:br>
            <a:endParaRPr lang="en-US" altLang="en-GB" sz="4000"/>
          </a:p>
        </p:txBody>
      </p:sp>
      <p:sp>
        <p:nvSpPr>
          <p:cNvPr id="3" name="Content Placeholder 2"/>
          <p:cNvSpPr>
            <a:spLocks noGrp="1"/>
          </p:cNvSpPr>
          <p:nvPr>
            <p:ph idx="1"/>
          </p:nvPr>
        </p:nvSpPr>
        <p:spPr>
          <a:xfrm>
            <a:off x="205740" y="971550"/>
            <a:ext cx="8792210" cy="5886450"/>
          </a:xfrm>
        </p:spPr>
        <p:txBody>
          <a:bodyPr/>
          <a:p>
            <a:r>
              <a:rPr lang="en-IN" altLang="en-GB"/>
              <a:t>CUSTOMER MENU</a:t>
            </a:r>
            <a:endParaRPr lang="en-IN" altLang="en-GB"/>
          </a:p>
          <a:p>
            <a:pPr marL="0" indent="0" algn="l">
              <a:buFont typeface="Wingdings" panose="05000000000000000000" charset="0"/>
              <a:buNone/>
            </a:pPr>
            <a:endParaRPr lang="en-IN" altLang="en-GB" sz="1800"/>
          </a:p>
          <a:p>
            <a:pPr marL="0" indent="0" algn="l">
              <a:buFont typeface="Wingdings" panose="05000000000000000000" charset="0"/>
              <a:buNone/>
            </a:pPr>
            <a:r>
              <a:rPr lang="en-IN" altLang="en-GB" sz="1800"/>
              <a:t>Register customer-</a:t>
            </a:r>
            <a:r>
              <a:rPr lang="en-US" altLang="en-GB" sz="1800"/>
              <a:t>This feature allows a new user to register into the system by providing personal details such as name, email, phone number, address, username, and password. The registration date is also recorded.It checks for unique usernames and valid input data.</a:t>
            </a:r>
            <a:endParaRPr lang="en-US" altLang="en-GB" sz="1800"/>
          </a:p>
          <a:p>
            <a:pPr marL="0" indent="0" algn="l">
              <a:buFont typeface="Wingdings" panose="05000000000000000000" charset="0"/>
              <a:buNone/>
            </a:pPr>
            <a:endParaRPr lang="en-US" altLang="en-GB" sz="1800"/>
          </a:p>
          <a:p>
            <a:pPr marL="0" indent="0" algn="l">
              <a:buFont typeface="Wingdings" panose="05000000000000000000" charset="0"/>
              <a:buNone/>
            </a:pPr>
            <a:r>
              <a:rPr lang="en-US" altLang="en-GB" sz="1800"/>
              <a:t>Get Customer by ID</a:t>
            </a:r>
            <a:r>
              <a:rPr lang="en-IN" altLang="en-US" sz="1800"/>
              <a:t>-</a:t>
            </a:r>
            <a:r>
              <a:rPr lang="en-US" altLang="en-GB" sz="1800"/>
              <a:t>This function retrieves a customer's full details using their Customer ID (a unique identifier).</a:t>
            </a:r>
            <a:endParaRPr lang="en-US" altLang="en-GB" sz="1800"/>
          </a:p>
          <a:p>
            <a:pPr marL="0" indent="0" algn="l">
              <a:buFont typeface="Wingdings" panose="05000000000000000000" charset="0"/>
              <a:buNone/>
            </a:pPr>
            <a:endParaRPr lang="en-US" altLang="en-GB" sz="1800"/>
          </a:p>
          <a:p>
            <a:pPr marL="0" indent="0" algn="l">
              <a:buFont typeface="Wingdings" panose="05000000000000000000" charset="0"/>
              <a:buNone/>
            </a:pPr>
            <a:r>
              <a:rPr lang="en-US" altLang="en-GB" sz="1800"/>
              <a:t>Get Customer by Username</a:t>
            </a:r>
            <a:r>
              <a:rPr lang="en-IN" altLang="en-US" sz="1800"/>
              <a:t>-</a:t>
            </a:r>
            <a:r>
              <a:rPr lang="en-US" altLang="en-GB" sz="1800"/>
              <a:t>This option allows fetching a customer’s profile based on their username instead of their numeric ID.</a:t>
            </a:r>
            <a:endParaRPr lang="en-US" altLang="en-GB" sz="1800"/>
          </a:p>
          <a:p>
            <a:pPr marL="0" indent="0" algn="l">
              <a:buFont typeface="Wingdings" panose="05000000000000000000" charset="0"/>
              <a:buNone/>
            </a:pPr>
            <a:endParaRPr lang="en-US" altLang="en-GB" sz="1800"/>
          </a:p>
          <a:p>
            <a:pPr marL="0" indent="0" algn="l">
              <a:buFont typeface="Wingdings" panose="05000000000000000000" charset="0"/>
              <a:buNone/>
            </a:pPr>
            <a:r>
              <a:rPr lang="en-US" altLang="en-GB" sz="1800"/>
              <a:t>Update Customer</a:t>
            </a:r>
            <a:r>
              <a:rPr lang="en-IN" altLang="en-US" sz="1800"/>
              <a:t>-</a:t>
            </a:r>
            <a:r>
              <a:rPr lang="en-US" altLang="en-GB" sz="1800"/>
              <a:t>This function is used when a customer wants to change or update their personal information, such as phone number, address, or email</a:t>
            </a:r>
            <a:r>
              <a:rPr lang="en-IN" altLang="en-US" sz="1800"/>
              <a:t>.</a:t>
            </a:r>
            <a:endParaRPr lang="en-IN" altLang="en-US" sz="1800"/>
          </a:p>
          <a:p>
            <a:pPr marL="0" indent="0" algn="l">
              <a:buFont typeface="Wingdings" panose="05000000000000000000" charset="0"/>
              <a:buNone/>
            </a:pPr>
            <a:endParaRPr lang="en-IN" altLang="en-US" sz="1800"/>
          </a:p>
          <a:p>
            <a:pPr marL="0" indent="0" algn="l">
              <a:buFont typeface="Wingdings" panose="05000000000000000000" charset="0"/>
              <a:buNone/>
            </a:pPr>
            <a:r>
              <a:rPr lang="en-US" altLang="en-GB" sz="1800"/>
              <a:t>Delete Customer</a:t>
            </a:r>
            <a:r>
              <a:rPr lang="en-IN" altLang="en-US" sz="1800"/>
              <a:t>-</a:t>
            </a:r>
            <a:r>
              <a:rPr lang="en-US" altLang="en-GB" sz="1800"/>
              <a:t>This allows a user (or admin) to permanently remove a customer’s record from the system.</a:t>
            </a:r>
            <a:endParaRPr lang="en-US" altLang="en-GB" sz="1800"/>
          </a:p>
          <a:p>
            <a:pPr marL="0" indent="0" algn="l">
              <a:buFont typeface="Wingdings" panose="05000000000000000000" charset="0"/>
              <a:buNone/>
            </a:pPr>
            <a:r>
              <a:rPr lang="en-IN" altLang="en-GB" sz="1800"/>
              <a:t>                                </a:t>
            </a:r>
            <a:endParaRPr lang="en-IN" altLang="en-GB"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descr="Screenshot 2025-06-26 143422"/>
          <p:cNvPicPr>
            <a:picLocks noChangeAspect="1"/>
          </p:cNvPicPr>
          <p:nvPr>
            <p:ph idx="1"/>
          </p:nvPr>
        </p:nvPicPr>
        <p:blipFill>
          <a:blip r:embed="rId1"/>
          <a:stretch>
            <a:fillRect/>
          </a:stretch>
        </p:blipFill>
        <p:spPr>
          <a:xfrm>
            <a:off x="457200" y="190500"/>
            <a:ext cx="3481705" cy="2966720"/>
          </a:xfrm>
          <a:prstGeom prst="rect">
            <a:avLst/>
          </a:prstGeom>
        </p:spPr>
      </p:pic>
      <p:pic>
        <p:nvPicPr>
          <p:cNvPr id="5" name="Picture 4"/>
          <p:cNvPicPr/>
          <p:nvPr/>
        </p:nvPicPr>
        <p:blipFill>
          <a:blip r:embed="rId2"/>
          <a:stretch>
            <a:fillRect/>
          </a:stretch>
        </p:blipFill>
        <p:spPr>
          <a:xfrm>
            <a:off x="4904105" y="190500"/>
            <a:ext cx="3281045" cy="3006725"/>
          </a:xfrm>
          <a:prstGeom prst="rect">
            <a:avLst/>
          </a:prstGeom>
        </p:spPr>
      </p:pic>
      <p:pic>
        <p:nvPicPr>
          <p:cNvPr id="6" name="Picture 5"/>
          <p:cNvPicPr/>
          <p:nvPr/>
        </p:nvPicPr>
        <p:blipFill>
          <a:blip r:embed="rId3"/>
          <a:stretch>
            <a:fillRect/>
          </a:stretch>
        </p:blipFill>
        <p:spPr>
          <a:xfrm>
            <a:off x="457200" y="3429000"/>
            <a:ext cx="3467735" cy="3211195"/>
          </a:xfrm>
          <a:prstGeom prst="rect">
            <a:avLst/>
          </a:prstGeom>
        </p:spPr>
      </p:pic>
      <p:pic>
        <p:nvPicPr>
          <p:cNvPr id="7" name="Picture 6"/>
          <p:cNvPicPr/>
          <p:nvPr/>
        </p:nvPicPr>
        <p:blipFill>
          <a:blip r:embed="rId4"/>
          <a:stretch>
            <a:fillRect/>
          </a:stretch>
        </p:blipFill>
        <p:spPr>
          <a:xfrm>
            <a:off x="4904105" y="3429000"/>
            <a:ext cx="3281045" cy="2265045"/>
          </a:xfrm>
          <a:prstGeom prst="rect">
            <a:avLst/>
          </a:prstGeom>
        </p:spPr>
      </p:pic>
      <p:pic>
        <p:nvPicPr>
          <p:cNvPr id="8" name="Picture 7"/>
          <p:cNvPicPr>
            <a:picLocks noChangeAspect="1"/>
          </p:cNvPicPr>
          <p:nvPr/>
        </p:nvPicPr>
        <p:blipFill>
          <a:blip r:embed="rId5"/>
          <a:stretch>
            <a:fillRect/>
          </a:stretch>
        </p:blipFill>
        <p:spPr>
          <a:xfrm>
            <a:off x="4904740" y="5772150"/>
            <a:ext cx="3279775" cy="8877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tLang="en-GB" sz="4000"/>
            </a:br>
            <a:r>
              <a:rPr lang="en-US" altLang="en-GB" sz="4000">
                <a:sym typeface="+mn-ea"/>
              </a:rPr>
              <a:t>KEY FUNCTIONALITIES</a:t>
            </a:r>
            <a:br>
              <a:rPr lang="en-US" altLang="en-GB" sz="4000"/>
            </a:br>
            <a:endParaRPr lang="en-US" altLang="en-GB" sz="4000"/>
          </a:p>
        </p:txBody>
      </p:sp>
      <p:sp>
        <p:nvSpPr>
          <p:cNvPr id="3" name="Content Placeholder 2"/>
          <p:cNvSpPr>
            <a:spLocks noGrp="1"/>
          </p:cNvSpPr>
          <p:nvPr>
            <p:ph idx="1"/>
          </p:nvPr>
        </p:nvSpPr>
        <p:spPr>
          <a:xfrm>
            <a:off x="205740" y="971550"/>
            <a:ext cx="8792210" cy="5886450"/>
          </a:xfrm>
        </p:spPr>
        <p:txBody>
          <a:bodyPr/>
          <a:p>
            <a:r>
              <a:rPr lang="en-IN" altLang="en-GB"/>
              <a:t>ADMIN MENU</a:t>
            </a:r>
            <a:endParaRPr lang="en-IN" altLang="en-GB"/>
          </a:p>
          <a:p>
            <a:pPr marL="0" indent="0" algn="l">
              <a:buFont typeface="Wingdings" panose="05000000000000000000" charset="0"/>
              <a:buNone/>
            </a:pPr>
            <a:endParaRPr lang="en-IN" altLang="en-GB" sz="1800"/>
          </a:p>
          <a:p>
            <a:pPr marL="0" indent="0" algn="l">
              <a:buFont typeface="Wingdings" panose="05000000000000000000" charset="0"/>
              <a:buNone/>
            </a:pPr>
            <a:r>
              <a:rPr lang="en-IN" altLang="en-GB" sz="1800"/>
              <a:t>Register Admin-</a:t>
            </a:r>
            <a:r>
              <a:rPr lang="en-US" altLang="en-GB" sz="1800"/>
              <a:t>This feature is used to create a new admin account in the system by entering details like first name, last name, email, phone number, username, password, role (e.g., Super Admin, Fleet Manager).</a:t>
            </a:r>
            <a:endParaRPr lang="en-US" altLang="en-GB" sz="1800"/>
          </a:p>
          <a:p>
            <a:pPr marL="0" indent="0" algn="l">
              <a:buFont typeface="Wingdings" panose="05000000000000000000" charset="0"/>
              <a:buNone/>
            </a:pPr>
            <a:endParaRPr lang="en-US" altLang="en-GB" sz="1800"/>
          </a:p>
          <a:p>
            <a:pPr marL="0" indent="0" algn="l">
              <a:buFont typeface="Wingdings" panose="05000000000000000000" charset="0"/>
              <a:buNone/>
            </a:pPr>
            <a:r>
              <a:rPr lang="en-US" altLang="en-GB" sz="1800"/>
              <a:t>Get </a:t>
            </a:r>
            <a:r>
              <a:rPr lang="en-IN" altLang="en-US" sz="1800"/>
              <a:t>Admin</a:t>
            </a:r>
            <a:r>
              <a:rPr lang="en-US" altLang="en-GB" sz="1800"/>
              <a:t> by ID</a:t>
            </a:r>
            <a:r>
              <a:rPr lang="en-IN" altLang="en-US" sz="1800"/>
              <a:t>-</a:t>
            </a:r>
            <a:r>
              <a:rPr lang="en-US" altLang="en-GB" sz="1800"/>
              <a:t>This function retrieves an admin’s complete profile using their unique Admin ID</a:t>
            </a:r>
            <a:endParaRPr lang="en-US" altLang="en-GB" sz="1800"/>
          </a:p>
          <a:p>
            <a:pPr marL="0" indent="0" algn="l">
              <a:buFont typeface="Wingdings" panose="05000000000000000000" charset="0"/>
              <a:buNone/>
            </a:pPr>
            <a:endParaRPr lang="en-US" altLang="en-GB" sz="1800"/>
          </a:p>
          <a:p>
            <a:pPr marL="0" indent="0" algn="l">
              <a:buFont typeface="Wingdings" panose="05000000000000000000" charset="0"/>
              <a:buNone/>
            </a:pPr>
            <a:r>
              <a:rPr lang="en-US" altLang="en-GB" sz="1800"/>
              <a:t>Get </a:t>
            </a:r>
            <a:r>
              <a:rPr lang="en-IN" altLang="en-US" sz="1800"/>
              <a:t>Admin</a:t>
            </a:r>
            <a:r>
              <a:rPr lang="en-US" altLang="en-GB" sz="1800"/>
              <a:t> by Username</a:t>
            </a:r>
            <a:r>
              <a:rPr lang="en-IN" altLang="en-US" sz="1800"/>
              <a:t>-</a:t>
            </a:r>
            <a:r>
              <a:rPr lang="en-US" altLang="en-GB" sz="1800"/>
              <a:t>This fetches the admin's data based on the username instead of numeric ID.</a:t>
            </a:r>
            <a:endParaRPr lang="en-US" altLang="en-GB" sz="1800"/>
          </a:p>
          <a:p>
            <a:pPr marL="0" indent="0" algn="l">
              <a:buFont typeface="Wingdings" panose="05000000000000000000" charset="0"/>
              <a:buNone/>
            </a:pPr>
            <a:endParaRPr lang="en-US" altLang="en-GB" sz="1800"/>
          </a:p>
          <a:p>
            <a:pPr marL="0" indent="0" algn="l">
              <a:buFont typeface="Wingdings" panose="05000000000000000000" charset="0"/>
              <a:buNone/>
            </a:pPr>
            <a:r>
              <a:rPr lang="en-US" altLang="en-GB" sz="1800"/>
              <a:t>Update </a:t>
            </a:r>
            <a:r>
              <a:rPr lang="en-IN" altLang="en-US" sz="1800"/>
              <a:t>Admin-</a:t>
            </a:r>
            <a:r>
              <a:rPr lang="en-US" altLang="en-GB" sz="1800"/>
              <a:t>Allows updating the admin’s personal details or role. For example, if the admin changes their contact number or needs to be promoted to a different role.</a:t>
            </a:r>
            <a:endParaRPr lang="en-US" altLang="en-GB" sz="1800"/>
          </a:p>
          <a:p>
            <a:pPr marL="0" indent="0" algn="l">
              <a:buFont typeface="Wingdings" panose="05000000000000000000" charset="0"/>
              <a:buNone/>
            </a:pPr>
            <a:endParaRPr lang="en-IN" altLang="en-US" sz="1800"/>
          </a:p>
          <a:p>
            <a:pPr marL="0" indent="0" algn="l">
              <a:buFont typeface="Wingdings" panose="05000000000000000000" charset="0"/>
              <a:buNone/>
            </a:pPr>
            <a:r>
              <a:rPr lang="en-US" altLang="en-GB" sz="1800"/>
              <a:t>Delete </a:t>
            </a:r>
            <a:r>
              <a:rPr lang="en-IN" altLang="en-US" sz="1800"/>
              <a:t>Admin-</a:t>
            </a:r>
            <a:r>
              <a:rPr lang="en-US" altLang="en-GB" sz="1800"/>
              <a:t>This feature permanently removes an admin record from the database using their Admin ID or username.</a:t>
            </a:r>
            <a:endParaRPr lang="en-US" altLang="en-GB" sz="1800"/>
          </a:p>
          <a:p>
            <a:pPr marL="0" indent="0" algn="l">
              <a:buFont typeface="Wingdings" panose="05000000000000000000" charset="0"/>
              <a:buNone/>
            </a:pPr>
            <a:r>
              <a:rPr lang="en-IN" altLang="en-GB" sz="1800"/>
              <a:t>                                </a:t>
            </a:r>
            <a:endParaRPr lang="en-IN" altLang="en-GB" sz="1800"/>
          </a:p>
        </p:txBody>
      </p:sp>
    </p:spTree>
  </p:cSld>
  <p:clrMapOvr>
    <a:masterClrMapping/>
  </p:clrMapOvr>
</p:sld>
</file>

<file path=ppt/tags/tag1.xml><?xml version="1.0" encoding="utf-8"?>
<p:tagLst xmlns:p="http://schemas.openxmlformats.org/presentationml/2006/main">
  <p:tag name="TABLE_ENDDRAG_ORIGIN_RECT" val="619*279"/>
  <p:tag name="TABLE_ENDDRAG_RECT" val="50*170*619*279"/>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7775</Words>
  <Application>WPS Presentation</Application>
  <PresentationFormat>On-screen Show (4:3)</PresentationFormat>
  <Paragraphs>235</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Arial</vt:lpstr>
      <vt:lpstr>Calibri</vt:lpstr>
      <vt:lpstr>Microsoft YaHei</vt:lpstr>
      <vt:lpstr>Arial Unicode MS</vt:lpstr>
      <vt:lpstr>Wingdings</vt:lpstr>
      <vt:lpstr>Baskerville Old Face</vt:lpstr>
      <vt:lpstr>Blue Waves</vt:lpstr>
      <vt:lpstr>PowerPoint 演示文稿</vt:lpstr>
      <vt:lpstr>PowerPoint 演示文稿</vt:lpstr>
      <vt:lpstr>INTRODUCTION</vt:lpstr>
      <vt:lpstr>PROBLEM STATEMENT</vt:lpstr>
      <vt:lpstr>PowerPoint 演示文稿</vt:lpstr>
      <vt:lpstr>Project Overview</vt:lpstr>
      <vt:lpstr>PowerPoint 演示文稿</vt:lpstr>
      <vt:lpstr>PowerPoint 演示文稿</vt:lpstr>
      <vt:lpstr> KEY FUNCTIONALITIES </vt:lpstr>
      <vt:lpstr>PowerPoint 演示文稿</vt:lpstr>
      <vt:lpstr> KEY FUNCTIONALITIES </vt:lpstr>
      <vt:lpstr>PowerPoint 演示文稿</vt:lpstr>
      <vt:lpstr> KEY FUNCTIONALITIES </vt:lpstr>
      <vt:lpstr>PowerPoint 演示文稿</vt:lpstr>
      <vt:lpstr> KEY FUNCTIONALITIES </vt:lpstr>
      <vt:lpstr>PowerPoint 演示文稿</vt:lpstr>
      <vt:lpstr>Technologies Used</vt:lpstr>
      <vt:lpstr>Folder Structure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JANALYN MAROULA L</cp:lastModifiedBy>
  <cp:revision>6</cp:revision>
  <dcterms:created xsi:type="dcterms:W3CDTF">2013-01-27T09:14:00Z</dcterms:created>
  <dcterms:modified xsi:type="dcterms:W3CDTF">2025-06-30T06:41:17Z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9F0297E8F5C5484AB001F8E7226B5ABF_12</vt:lpwstr>
  </property>
  <property fmtid="{D5CDD505-2E9C-101B-9397-08002B2CF9AE}" pid="3" name="KSOProductBuildVer">
    <vt:lpwstr>2057-12.2.0.21602</vt:lpwstr>
  </property>
</Properties>
</file>