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28"/>
  </p:notesMasterIdLst>
  <p:sldIdLst>
    <p:sldId id="293" r:id="rId2"/>
    <p:sldId id="294" r:id="rId3"/>
    <p:sldId id="295" r:id="rId4"/>
    <p:sldId id="365" r:id="rId5"/>
    <p:sldId id="296" r:id="rId6"/>
    <p:sldId id="297" r:id="rId7"/>
    <p:sldId id="301" r:id="rId8"/>
    <p:sldId id="306" r:id="rId9"/>
    <p:sldId id="366" r:id="rId10"/>
    <p:sldId id="367" r:id="rId11"/>
    <p:sldId id="354" r:id="rId12"/>
    <p:sldId id="369" r:id="rId13"/>
    <p:sldId id="370" r:id="rId14"/>
    <p:sldId id="371" r:id="rId15"/>
    <p:sldId id="373" r:id="rId16"/>
    <p:sldId id="374" r:id="rId17"/>
    <p:sldId id="375" r:id="rId18"/>
    <p:sldId id="376" r:id="rId19"/>
    <p:sldId id="379" r:id="rId20"/>
    <p:sldId id="380" r:id="rId21"/>
    <p:sldId id="381" r:id="rId22"/>
    <p:sldId id="382" r:id="rId23"/>
    <p:sldId id="326" r:id="rId24"/>
    <p:sldId id="378" r:id="rId25"/>
    <p:sldId id="316" r:id="rId26"/>
    <p:sldId id="318" r:id="rId27"/>
  </p:sldIdLst>
  <p:sldSz cx="9144000" cy="5143500" type="screen16x9"/>
  <p:notesSz cx="6858000" cy="9144000"/>
  <p:embeddedFontLst>
    <p:embeddedFont>
      <p:font typeface="Agency FB" panose="020B0503020202020204" pitchFamily="34" charset="0"/>
      <p:regular r:id="rId29"/>
      <p:bold r:id="rId30"/>
    </p:embeddedFont>
    <p:embeddedFont>
      <p:font typeface="Raleway Thin" pitchFamily="2" charset="0"/>
      <p:regular r:id="rId31"/>
      <p:bold r:id="rId32"/>
      <p:italic r:id="rId33"/>
      <p:boldItalic r:id="rId34"/>
    </p:embeddedFont>
    <p:embeddedFont>
      <p:font typeface="Satisfy"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E04C29D-1B80-4052-A328-7ABE1B742C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p:cViewPr varScale="1">
        <p:scale>
          <a:sx n="85" d="100"/>
          <a:sy n="85" d="100"/>
        </p:scale>
        <p:origin x="96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8.png"/><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EB626-9353-4CEB-B5D7-8E700DE213D9}"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9CBF0093-0F20-437F-BE84-BC76685E25AF}">
      <dgm:prSet phldrT="[Text]" custT="1"/>
      <dgm:spPr>
        <a:blipFill rotWithShape="0">
          <a:blip xmlns:r="http://schemas.openxmlformats.org/officeDocument/2006/relationships" r:embed="rId1"/>
          <a:srcRect/>
          <a:stretch>
            <a:fillRect t="-2000" b="-2000"/>
          </a:stretch>
        </a:blipFill>
        <a:effectLst>
          <a:outerShdw blurRad="50800" dist="38100" dir="8100000" algn="tr" rotWithShape="0">
            <a:prstClr val="black">
              <a:alpha val="40000"/>
            </a:prstClr>
          </a:outerShdw>
        </a:effectLst>
      </dgm:spPr>
      <dgm:t>
        <a:bodyPr/>
        <a:lstStyle/>
        <a:p>
          <a:pPr algn="ctr"/>
          <a:endParaRPr lang="en-US" sz="1600" dirty="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dgm:t>
    </dgm:pt>
    <dgm:pt modelId="{0D59B63F-3B92-4A1B-A8E8-D42B47625103}" type="sibTrans" cxnId="{48C77A8A-8110-47CB-859C-265FFDE5C740}">
      <dgm:prSet/>
      <dgm:spPr/>
      <dgm:t>
        <a:bodyPr/>
        <a:lstStyle/>
        <a:p>
          <a:pPr algn="l"/>
          <a:endParaRPr lang="en-US"/>
        </a:p>
      </dgm:t>
    </dgm:pt>
    <dgm:pt modelId="{AE8D7178-4F34-4EFA-A450-305A3C18A732}" type="parTrans" cxnId="{48C77A8A-8110-47CB-859C-265FFDE5C740}">
      <dgm:prSet/>
      <dgm:spPr/>
      <dgm:t>
        <a:bodyPr/>
        <a:lstStyle/>
        <a:p>
          <a:pPr algn="l"/>
          <a:endParaRPr lang="en-US"/>
        </a:p>
      </dgm:t>
    </dgm:pt>
    <dgm:pt modelId="{556ECD77-BBB9-46DC-BD8A-14B3CCC2C36B}">
      <dgm:prSet phldrT="[Text]" custT="1"/>
      <dgm:spPr>
        <a:blipFill rotWithShape="0">
          <a:blip xmlns:r="http://schemas.openxmlformats.org/officeDocument/2006/relationships" r:embed="rId2"/>
          <a:srcRect/>
          <a:stretch>
            <a:fillRect/>
          </a:stretch>
        </a:blipFill>
        <a:effectLst>
          <a:outerShdw blurRad="50800" dist="38100" dir="8100000" algn="tr" rotWithShape="0">
            <a:prstClr val="black">
              <a:alpha val="40000"/>
            </a:prstClr>
          </a:outerShdw>
        </a:effectLst>
      </dgm:spPr>
      <dgm:t>
        <a:bodyPr/>
        <a:lstStyle/>
        <a:p>
          <a:pPr algn="l"/>
          <a:endParaRPr lang="en-US" sz="1400" dirty="0">
            <a:solidFill>
              <a:schemeClr val="bg1"/>
            </a:solidFill>
            <a:latin typeface="Times New Roman" pitchFamily="18" charset="0"/>
            <a:cs typeface="Times New Roman" pitchFamily="18" charset="0"/>
          </a:endParaRPr>
        </a:p>
        <a:p>
          <a:pPr algn="l"/>
          <a:endParaRPr lang="en-US" sz="1400" dirty="0">
            <a:solidFill>
              <a:schemeClr val="bg1"/>
            </a:solidFill>
            <a:latin typeface="Times New Roman" pitchFamily="18" charset="0"/>
            <a:cs typeface="Times New Roman" pitchFamily="18" charset="0"/>
          </a:endParaRPr>
        </a:p>
      </dgm:t>
    </dgm:pt>
    <dgm:pt modelId="{DC208B6E-0233-48C0-8314-61EB91C14F49}" type="sibTrans" cxnId="{AD98B0E2-04AF-4BFB-B249-4A45F8F2B346}">
      <dgm:prSet/>
      <dgm:spPr>
        <a:solidFill>
          <a:schemeClr val="accent1">
            <a:lumMod val="75000"/>
          </a:schemeClr>
        </a:solidFill>
      </dgm:spPr>
      <dgm:t>
        <a:bodyPr/>
        <a:lstStyle/>
        <a:p>
          <a:pPr algn="l"/>
          <a:endParaRPr lang="en-US" dirty="0"/>
        </a:p>
      </dgm:t>
    </dgm:pt>
    <dgm:pt modelId="{252D8473-2E86-4D6B-9F6C-A2EA6BA05521}" type="parTrans" cxnId="{AD98B0E2-04AF-4BFB-B249-4A45F8F2B346}">
      <dgm:prSet/>
      <dgm:spPr/>
      <dgm:t>
        <a:bodyPr/>
        <a:lstStyle/>
        <a:p>
          <a:pPr algn="l"/>
          <a:endParaRPr lang="en-US"/>
        </a:p>
      </dgm:t>
    </dgm:pt>
    <dgm:pt modelId="{4E708266-4601-419B-A10F-DDABAA973CAA}">
      <dgm:prSet phldrT="[Text]" custT="1"/>
      <dgm:spPr>
        <a:blipFill rotWithShape="0">
          <a:blip xmlns:r="http://schemas.openxmlformats.org/officeDocument/2006/relationships" r:embed="rId3"/>
          <a:srcRect/>
          <a:stretch>
            <a:fillRect/>
          </a:stretch>
        </a:blipFill>
        <a:effectLst>
          <a:outerShdw blurRad="50800" dist="38100" dir="8100000" algn="tr" rotWithShape="0">
            <a:prstClr val="black">
              <a:alpha val="40000"/>
            </a:prstClr>
          </a:outerShdw>
        </a:effectLst>
      </dgm:spPr>
      <dgm:t>
        <a:bodyPr/>
        <a:lstStyle/>
        <a:p>
          <a:pPr algn="l"/>
          <a:endParaRPr lang="en-US" sz="1600" dirty="0">
            <a:solidFill>
              <a:schemeClr val="accent5">
                <a:lumMod val="20000"/>
                <a:lumOff val="80000"/>
              </a:schemeClr>
            </a:solidFill>
            <a:latin typeface="Times New Roman" pitchFamily="18" charset="0"/>
            <a:cs typeface="Times New Roman" pitchFamily="18" charset="0"/>
          </a:endParaRPr>
        </a:p>
        <a:p>
          <a:pPr algn="l"/>
          <a:endParaRPr lang="en-US" sz="1600" dirty="0">
            <a:solidFill>
              <a:schemeClr val="accent5">
                <a:lumMod val="20000"/>
                <a:lumOff val="80000"/>
              </a:schemeClr>
            </a:solidFill>
            <a:latin typeface="Times New Roman" pitchFamily="18" charset="0"/>
            <a:cs typeface="Times New Roman" pitchFamily="18" charset="0"/>
          </a:endParaRPr>
        </a:p>
      </dgm:t>
    </dgm:pt>
    <dgm:pt modelId="{F5F807AE-7F2E-4DCF-AD55-8DAA9ED7D17B}" type="sibTrans" cxnId="{CD3EB5BE-7E7C-4209-894D-F08E366E1B56}">
      <dgm:prSet/>
      <dgm:spPr>
        <a:solidFill>
          <a:schemeClr val="accent1">
            <a:lumMod val="75000"/>
          </a:schemeClr>
        </a:solidFill>
      </dgm:spPr>
      <dgm:t>
        <a:bodyPr/>
        <a:lstStyle/>
        <a:p>
          <a:pPr algn="l"/>
          <a:endParaRPr lang="en-US" dirty="0"/>
        </a:p>
      </dgm:t>
    </dgm:pt>
    <dgm:pt modelId="{7D48243F-A36F-488B-9915-A63DE4423DF2}" type="parTrans" cxnId="{CD3EB5BE-7E7C-4209-894D-F08E366E1B56}">
      <dgm:prSet/>
      <dgm:spPr/>
      <dgm:t>
        <a:bodyPr/>
        <a:lstStyle/>
        <a:p>
          <a:pPr algn="l"/>
          <a:endParaRPr lang="en-US"/>
        </a:p>
      </dgm:t>
    </dgm:pt>
    <dgm:pt modelId="{FC594CA9-22A0-44B8-A865-AFDEC8122038}">
      <dgm:prSet phldrT="[Text]" custT="1"/>
      <dgm:spPr>
        <a:blipFill rotWithShape="0">
          <a:blip xmlns:r="http://schemas.openxmlformats.org/officeDocument/2006/relationships" r:embed="rId4"/>
          <a:srcRect/>
          <a:stretch>
            <a:fillRect/>
          </a:stretch>
        </a:blipFill>
        <a:effectLst>
          <a:outerShdw blurRad="50800" dist="38100" dir="8100000" algn="tr" rotWithShape="0">
            <a:prstClr val="black">
              <a:alpha val="40000"/>
            </a:prstClr>
          </a:outerShdw>
        </a:effectLst>
      </dgm:spPr>
      <dgm:t>
        <a:bodyPr/>
        <a:lstStyle/>
        <a:p>
          <a:pPr algn="l"/>
          <a:endParaRPr lang="en-US" sz="1600" dirty="0">
            <a:solidFill>
              <a:schemeClr val="accent5">
                <a:lumMod val="20000"/>
                <a:lumOff val="80000"/>
              </a:schemeClr>
            </a:solidFill>
            <a:latin typeface="Times New Roman" pitchFamily="18" charset="0"/>
            <a:cs typeface="Times New Roman" pitchFamily="18" charset="0"/>
          </a:endParaRPr>
        </a:p>
      </dgm:t>
    </dgm:pt>
    <dgm:pt modelId="{1960485B-0F73-4009-9BDE-A71BFC476FBC}" type="sibTrans" cxnId="{CBEDB240-4FF9-46E8-9E49-AD061244CD07}">
      <dgm:prSet/>
      <dgm:spPr>
        <a:solidFill>
          <a:schemeClr val="accent1">
            <a:lumMod val="75000"/>
          </a:schemeClr>
        </a:solidFill>
      </dgm:spPr>
      <dgm:t>
        <a:bodyPr/>
        <a:lstStyle/>
        <a:p>
          <a:pPr algn="l"/>
          <a:endParaRPr lang="en-US" dirty="0"/>
        </a:p>
      </dgm:t>
    </dgm:pt>
    <dgm:pt modelId="{812E4EBF-504B-4800-A558-1453479080BE}" type="parTrans" cxnId="{CBEDB240-4FF9-46E8-9E49-AD061244CD07}">
      <dgm:prSet/>
      <dgm:spPr/>
      <dgm:t>
        <a:bodyPr/>
        <a:lstStyle/>
        <a:p>
          <a:pPr algn="l"/>
          <a:endParaRPr lang="en-US"/>
        </a:p>
      </dgm:t>
    </dgm:pt>
    <dgm:pt modelId="{2DD56EDD-9FB4-4055-9555-9E4C2D4D9248}">
      <dgm:prSet phldrT="[Text]" custT="1"/>
      <dgm:spPr>
        <a:blipFill rotWithShape="0">
          <a:blip xmlns:r="http://schemas.openxmlformats.org/officeDocument/2006/relationships" r:embed="rId2"/>
          <a:srcRect/>
          <a:stretch>
            <a:fillRect/>
          </a:stretch>
        </a:blipFill>
        <a:effectLst>
          <a:outerShdw blurRad="50800" dist="38100" dir="8100000" algn="tr" rotWithShape="0">
            <a:prstClr val="black">
              <a:alpha val="40000"/>
            </a:prstClr>
          </a:outerShdw>
        </a:effectLst>
      </dgm:spPr>
      <dgm:t>
        <a:bodyPr/>
        <a:lstStyle/>
        <a:p>
          <a:pPr algn="l"/>
          <a:endParaRPr lang="en-US" sz="1600" dirty="0">
            <a:solidFill>
              <a:schemeClr val="accent5">
                <a:lumMod val="20000"/>
                <a:lumOff val="80000"/>
              </a:schemeClr>
            </a:solidFill>
            <a:latin typeface="Times New Roman" pitchFamily="18" charset="0"/>
            <a:cs typeface="Times New Roman" pitchFamily="18" charset="0"/>
          </a:endParaRPr>
        </a:p>
        <a:p>
          <a:pPr algn="l"/>
          <a:endParaRPr lang="en-US" sz="1600" dirty="0">
            <a:solidFill>
              <a:schemeClr val="accent5">
                <a:lumMod val="20000"/>
                <a:lumOff val="80000"/>
              </a:schemeClr>
            </a:solidFill>
            <a:latin typeface="Times New Roman" pitchFamily="18" charset="0"/>
            <a:cs typeface="Times New Roman" pitchFamily="18" charset="0"/>
          </a:endParaRPr>
        </a:p>
      </dgm:t>
    </dgm:pt>
    <dgm:pt modelId="{93359C86-5379-4674-9272-FC35AC2BB962}" type="sibTrans" cxnId="{A82428B0-CA6C-44AA-BF8D-785E9D167F1E}">
      <dgm:prSet/>
      <dgm:spPr>
        <a:solidFill>
          <a:schemeClr val="accent1">
            <a:lumMod val="75000"/>
          </a:schemeClr>
        </a:solidFill>
      </dgm:spPr>
      <dgm:t>
        <a:bodyPr/>
        <a:lstStyle/>
        <a:p>
          <a:pPr algn="l"/>
          <a:endParaRPr lang="en-US" dirty="0"/>
        </a:p>
      </dgm:t>
    </dgm:pt>
    <dgm:pt modelId="{6C9B5350-4DAF-4370-BD06-D3ECD63CBBBB}" type="parTrans" cxnId="{A82428B0-CA6C-44AA-BF8D-785E9D167F1E}">
      <dgm:prSet/>
      <dgm:spPr/>
      <dgm:t>
        <a:bodyPr/>
        <a:lstStyle/>
        <a:p>
          <a:pPr algn="l"/>
          <a:endParaRPr lang="en-US"/>
        </a:p>
      </dgm:t>
    </dgm:pt>
    <dgm:pt modelId="{3DCCD7AB-DC23-4AE6-8E5F-37233D79BA9B}">
      <dgm:prSet phldrT="[Text]" custT="1"/>
      <dgm:spPr>
        <a:blipFill rotWithShape="0">
          <a:blip xmlns:r="http://schemas.openxmlformats.org/officeDocument/2006/relationships" r:embed="rId5"/>
          <a:srcRect/>
          <a:stretch>
            <a:fillRect/>
          </a:stretch>
        </a:blipFill>
        <a:effectLst>
          <a:outerShdw blurRad="50800" dist="38100" dir="8100000" algn="tr" rotWithShape="0">
            <a:prstClr val="black">
              <a:alpha val="40000"/>
            </a:prstClr>
          </a:outerShdw>
        </a:effectLst>
      </dgm:spPr>
      <dgm:t>
        <a:bodyPr/>
        <a:lstStyle/>
        <a:p>
          <a:pPr algn="l"/>
          <a:endParaRPr lang="en-US" sz="1600" dirty="0">
            <a:solidFill>
              <a:schemeClr val="accent5">
                <a:lumMod val="20000"/>
                <a:lumOff val="80000"/>
              </a:schemeClr>
            </a:solidFill>
            <a:latin typeface="Times New Roman" pitchFamily="18" charset="0"/>
            <a:cs typeface="Times New Roman" pitchFamily="18" charset="0"/>
          </a:endParaRPr>
        </a:p>
      </dgm:t>
    </dgm:pt>
    <dgm:pt modelId="{A69384FB-E200-429B-BE0B-BD36151214EB}" type="sibTrans" cxnId="{15CB2521-3120-4ADF-B151-5A99777CAA08}">
      <dgm:prSet/>
      <dgm:spPr>
        <a:solidFill>
          <a:schemeClr val="accent1">
            <a:lumMod val="75000"/>
          </a:schemeClr>
        </a:solidFill>
      </dgm:spPr>
      <dgm:t>
        <a:bodyPr/>
        <a:lstStyle/>
        <a:p>
          <a:pPr algn="l"/>
          <a:endParaRPr lang="en-US" dirty="0"/>
        </a:p>
      </dgm:t>
    </dgm:pt>
    <dgm:pt modelId="{504BB673-560A-47C6-99C8-6806BDCBB603}" type="parTrans" cxnId="{15CB2521-3120-4ADF-B151-5A99777CAA08}">
      <dgm:prSet/>
      <dgm:spPr/>
      <dgm:t>
        <a:bodyPr/>
        <a:lstStyle/>
        <a:p>
          <a:pPr algn="l"/>
          <a:endParaRPr lang="en-US"/>
        </a:p>
      </dgm:t>
    </dgm:pt>
    <dgm:pt modelId="{B6315B9F-7725-4D7E-92D7-7013DD5D6393}">
      <dgm:prSet phldrT="[Text]"/>
      <dgm:spPr>
        <a:blipFill rotWithShape="0">
          <a:blip xmlns:r="http://schemas.openxmlformats.org/officeDocument/2006/relationships" r:embed="rId6"/>
          <a:srcRect/>
          <a:stretch>
            <a:fillRect/>
          </a:stretch>
        </a:blipFill>
        <a:effectLst>
          <a:outerShdw blurRad="50800" dist="38100" dir="8100000" algn="tr" rotWithShape="0">
            <a:prstClr val="black">
              <a:alpha val="40000"/>
            </a:prstClr>
          </a:outerShdw>
        </a:effectLst>
      </dgm:spPr>
      <dgm:t>
        <a:bodyPr/>
        <a:lstStyle/>
        <a:p>
          <a:endParaRPr lang="en-US" dirty="0">
            <a:solidFill>
              <a:schemeClr val="accent5">
                <a:lumMod val="20000"/>
                <a:lumOff val="80000"/>
              </a:schemeClr>
            </a:solidFill>
            <a:latin typeface="Times New Roman" pitchFamily="18" charset="0"/>
            <a:cs typeface="Times New Roman" pitchFamily="18" charset="0"/>
          </a:endParaRPr>
        </a:p>
        <a:p>
          <a:endParaRPr lang="en-US" dirty="0">
            <a:solidFill>
              <a:schemeClr val="accent5">
                <a:lumMod val="20000"/>
                <a:lumOff val="80000"/>
              </a:schemeClr>
            </a:solidFill>
            <a:latin typeface="Times New Roman" pitchFamily="18" charset="0"/>
            <a:cs typeface="Times New Roman" pitchFamily="18" charset="0"/>
          </a:endParaRPr>
        </a:p>
      </dgm:t>
    </dgm:pt>
    <dgm:pt modelId="{DACB18F7-7F6C-4967-9402-D1F1952AAB64}" type="parTrans" cxnId="{99EAAB3E-85B7-4D57-92BE-F759E2F14643}">
      <dgm:prSet/>
      <dgm:spPr/>
      <dgm:t>
        <a:bodyPr/>
        <a:lstStyle/>
        <a:p>
          <a:endParaRPr lang="en-IN"/>
        </a:p>
      </dgm:t>
    </dgm:pt>
    <dgm:pt modelId="{5BE17474-72C1-4124-B021-0C981D57AF00}" type="sibTrans" cxnId="{99EAAB3E-85B7-4D57-92BE-F759E2F14643}">
      <dgm:prSet/>
      <dgm:spPr>
        <a:solidFill>
          <a:schemeClr val="accent1">
            <a:lumMod val="75000"/>
          </a:schemeClr>
        </a:solidFill>
      </dgm:spPr>
      <dgm:t>
        <a:bodyPr/>
        <a:lstStyle/>
        <a:p>
          <a:endParaRPr lang="en-IN"/>
        </a:p>
      </dgm:t>
    </dgm:pt>
    <dgm:pt modelId="{D95EBE3E-455B-41CF-8172-0179E46AD604}" type="pres">
      <dgm:prSet presAssocID="{0B4EB626-9353-4CEB-B5D7-8E700DE213D9}" presName="diagram" presStyleCnt="0">
        <dgm:presLayoutVars>
          <dgm:dir/>
          <dgm:resizeHandles val="exact"/>
        </dgm:presLayoutVars>
      </dgm:prSet>
      <dgm:spPr/>
    </dgm:pt>
    <dgm:pt modelId="{63F02780-681D-4278-B15A-AED612DFF970}" type="pres">
      <dgm:prSet presAssocID="{3DCCD7AB-DC23-4AE6-8E5F-37233D79BA9B}" presName="node" presStyleLbl="node1" presStyleIdx="0" presStyleCnt="7" custLinFactNeighborX="-19584" custLinFactNeighborY="17271">
        <dgm:presLayoutVars>
          <dgm:bulletEnabled val="1"/>
        </dgm:presLayoutVars>
      </dgm:prSet>
      <dgm:spPr/>
    </dgm:pt>
    <dgm:pt modelId="{75C48B16-181B-4C58-8B83-8C59F11DEE3E}" type="pres">
      <dgm:prSet presAssocID="{A69384FB-E200-429B-BE0B-BD36151214EB}" presName="sibTrans" presStyleLbl="sibTrans2D1" presStyleIdx="0" presStyleCnt="6"/>
      <dgm:spPr/>
    </dgm:pt>
    <dgm:pt modelId="{642595C2-5CB5-4D8D-B9B7-C1BD9178B234}" type="pres">
      <dgm:prSet presAssocID="{A69384FB-E200-429B-BE0B-BD36151214EB}" presName="connectorText" presStyleLbl="sibTrans2D1" presStyleIdx="0" presStyleCnt="6"/>
      <dgm:spPr/>
    </dgm:pt>
    <dgm:pt modelId="{C09FE817-EB25-4276-8AA7-A519C6CD7047}" type="pres">
      <dgm:prSet presAssocID="{2DD56EDD-9FB4-4055-9555-9E4C2D4D9248}" presName="node" presStyleLbl="node1" presStyleIdx="1" presStyleCnt="7" custScaleY="123870" custLinFactNeighborX="272" custLinFactNeighborY="16705">
        <dgm:presLayoutVars>
          <dgm:bulletEnabled val="1"/>
        </dgm:presLayoutVars>
      </dgm:prSet>
      <dgm:spPr/>
    </dgm:pt>
    <dgm:pt modelId="{88E49076-D0AD-4207-B1B5-F2D68515642B}" type="pres">
      <dgm:prSet presAssocID="{93359C86-5379-4674-9272-FC35AC2BB962}" presName="sibTrans" presStyleLbl="sibTrans2D1" presStyleIdx="1" presStyleCnt="6"/>
      <dgm:spPr/>
    </dgm:pt>
    <dgm:pt modelId="{07883E7D-CAF6-44EB-B51D-163F64CD6DAA}" type="pres">
      <dgm:prSet presAssocID="{93359C86-5379-4674-9272-FC35AC2BB962}" presName="connectorText" presStyleLbl="sibTrans2D1" presStyleIdx="1" presStyleCnt="6"/>
      <dgm:spPr/>
    </dgm:pt>
    <dgm:pt modelId="{FBB55EA6-77B4-4BEA-9CFD-5D692E7D07FD}" type="pres">
      <dgm:prSet presAssocID="{B6315B9F-7725-4D7E-92D7-7013DD5D6393}" presName="node" presStyleLbl="node1" presStyleIdx="2" presStyleCnt="7" custScaleY="123870" custLinFactNeighborX="272" custLinFactNeighborY="16705">
        <dgm:presLayoutVars>
          <dgm:bulletEnabled val="1"/>
        </dgm:presLayoutVars>
      </dgm:prSet>
      <dgm:spPr/>
    </dgm:pt>
    <dgm:pt modelId="{B98EFBB2-0A6A-4CDF-B2EA-D7DCBA1EA87E}" type="pres">
      <dgm:prSet presAssocID="{5BE17474-72C1-4124-B021-0C981D57AF00}" presName="sibTrans" presStyleLbl="sibTrans2D1" presStyleIdx="2" presStyleCnt="6"/>
      <dgm:spPr/>
    </dgm:pt>
    <dgm:pt modelId="{E9BECAD9-3C0C-48CF-8AA4-8D540EDA6218}" type="pres">
      <dgm:prSet presAssocID="{5BE17474-72C1-4124-B021-0C981D57AF00}" presName="connectorText" presStyleLbl="sibTrans2D1" presStyleIdx="2" presStyleCnt="6"/>
      <dgm:spPr/>
    </dgm:pt>
    <dgm:pt modelId="{4990270A-B586-494A-9300-939C3A1C6970}" type="pres">
      <dgm:prSet presAssocID="{FC594CA9-22A0-44B8-A865-AFDEC8122038}" presName="node" presStyleLbl="node1" presStyleIdx="3" presStyleCnt="7">
        <dgm:presLayoutVars>
          <dgm:bulletEnabled val="1"/>
        </dgm:presLayoutVars>
      </dgm:prSet>
      <dgm:spPr/>
    </dgm:pt>
    <dgm:pt modelId="{83A2C619-948D-494D-935D-5F797399EE7A}" type="pres">
      <dgm:prSet presAssocID="{1960485B-0F73-4009-9BDE-A71BFC476FBC}" presName="sibTrans" presStyleLbl="sibTrans2D1" presStyleIdx="3" presStyleCnt="6"/>
      <dgm:spPr/>
    </dgm:pt>
    <dgm:pt modelId="{4052D16F-0FC4-4F3C-B945-9CC31AB1F256}" type="pres">
      <dgm:prSet presAssocID="{1960485B-0F73-4009-9BDE-A71BFC476FBC}" presName="connectorText" presStyleLbl="sibTrans2D1" presStyleIdx="3" presStyleCnt="6"/>
      <dgm:spPr/>
    </dgm:pt>
    <dgm:pt modelId="{A928D262-81ED-473A-9065-053D150A27BB}" type="pres">
      <dgm:prSet presAssocID="{4E708266-4601-419B-A10F-DDABAA973CAA}" presName="node" presStyleLbl="node1" presStyleIdx="4" presStyleCnt="7">
        <dgm:presLayoutVars>
          <dgm:bulletEnabled val="1"/>
        </dgm:presLayoutVars>
      </dgm:prSet>
      <dgm:spPr/>
    </dgm:pt>
    <dgm:pt modelId="{ED94258C-8F88-45C8-B368-CEF47A6C844B}" type="pres">
      <dgm:prSet presAssocID="{F5F807AE-7F2E-4DCF-AD55-8DAA9ED7D17B}" presName="sibTrans" presStyleLbl="sibTrans2D1" presStyleIdx="4" presStyleCnt="6"/>
      <dgm:spPr/>
    </dgm:pt>
    <dgm:pt modelId="{E0D8B736-67BF-4E3E-8FF5-11A0D91FCB18}" type="pres">
      <dgm:prSet presAssocID="{F5F807AE-7F2E-4DCF-AD55-8DAA9ED7D17B}" presName="connectorText" presStyleLbl="sibTrans2D1" presStyleIdx="4" presStyleCnt="6"/>
      <dgm:spPr/>
    </dgm:pt>
    <dgm:pt modelId="{39D2E731-BC75-42AA-92F9-F9205BE51121}" type="pres">
      <dgm:prSet presAssocID="{556ECD77-BBB9-46DC-BD8A-14B3CCC2C36B}" presName="node" presStyleLbl="node1" presStyleIdx="5" presStyleCnt="7">
        <dgm:presLayoutVars>
          <dgm:bulletEnabled val="1"/>
        </dgm:presLayoutVars>
      </dgm:prSet>
      <dgm:spPr/>
    </dgm:pt>
    <dgm:pt modelId="{ED0917FF-9C2B-49A4-841C-2ADDA254ED6B}" type="pres">
      <dgm:prSet presAssocID="{DC208B6E-0233-48C0-8314-61EB91C14F49}" presName="sibTrans" presStyleLbl="sibTrans2D1" presStyleIdx="5" presStyleCnt="6"/>
      <dgm:spPr/>
    </dgm:pt>
    <dgm:pt modelId="{B5515CED-773D-416D-A359-D3146CE4A329}" type="pres">
      <dgm:prSet presAssocID="{DC208B6E-0233-48C0-8314-61EB91C14F49}" presName="connectorText" presStyleLbl="sibTrans2D1" presStyleIdx="5" presStyleCnt="6"/>
      <dgm:spPr/>
    </dgm:pt>
    <dgm:pt modelId="{90E584C1-CC54-4028-854C-9F58ABE4090B}" type="pres">
      <dgm:prSet presAssocID="{9CBF0093-0F20-437F-BE84-BC76685E25AF}" presName="node" presStyleLbl="node1" presStyleIdx="6" presStyleCnt="7" custLinFactNeighborX="-5908" custLinFactNeighborY="-7556">
        <dgm:presLayoutVars>
          <dgm:bulletEnabled val="1"/>
        </dgm:presLayoutVars>
      </dgm:prSet>
      <dgm:spPr/>
    </dgm:pt>
  </dgm:ptLst>
  <dgm:cxnLst>
    <dgm:cxn modelId="{15CB2521-3120-4ADF-B151-5A99777CAA08}" srcId="{0B4EB626-9353-4CEB-B5D7-8E700DE213D9}" destId="{3DCCD7AB-DC23-4AE6-8E5F-37233D79BA9B}" srcOrd="0" destOrd="0" parTransId="{504BB673-560A-47C6-99C8-6806BDCBB603}" sibTransId="{A69384FB-E200-429B-BE0B-BD36151214EB}"/>
    <dgm:cxn modelId="{0CACC72C-2C40-4EDF-AB79-20A5F504B493}" type="presOf" srcId="{F5F807AE-7F2E-4DCF-AD55-8DAA9ED7D17B}" destId="{E0D8B736-67BF-4E3E-8FF5-11A0D91FCB18}" srcOrd="1" destOrd="0" presId="urn:microsoft.com/office/officeart/2005/8/layout/process5"/>
    <dgm:cxn modelId="{99EAAB3E-85B7-4D57-92BE-F759E2F14643}" srcId="{0B4EB626-9353-4CEB-B5D7-8E700DE213D9}" destId="{B6315B9F-7725-4D7E-92D7-7013DD5D6393}" srcOrd="2" destOrd="0" parTransId="{DACB18F7-7F6C-4967-9402-D1F1952AAB64}" sibTransId="{5BE17474-72C1-4124-B021-0C981D57AF00}"/>
    <dgm:cxn modelId="{CBEDB240-4FF9-46E8-9E49-AD061244CD07}" srcId="{0B4EB626-9353-4CEB-B5D7-8E700DE213D9}" destId="{FC594CA9-22A0-44B8-A865-AFDEC8122038}" srcOrd="3" destOrd="0" parTransId="{812E4EBF-504B-4800-A558-1453479080BE}" sibTransId="{1960485B-0F73-4009-9BDE-A71BFC476FBC}"/>
    <dgm:cxn modelId="{D3DBDB5C-FEC1-4094-BDC9-ECB969249A2A}" type="presOf" srcId="{93359C86-5379-4674-9272-FC35AC2BB962}" destId="{88E49076-D0AD-4207-B1B5-F2D68515642B}" srcOrd="0" destOrd="0" presId="urn:microsoft.com/office/officeart/2005/8/layout/process5"/>
    <dgm:cxn modelId="{E3A2F65E-681E-4FB6-A10E-7B5EBC3AF34E}" type="presOf" srcId="{A69384FB-E200-429B-BE0B-BD36151214EB}" destId="{75C48B16-181B-4C58-8B83-8C59F11DEE3E}" srcOrd="0" destOrd="0" presId="urn:microsoft.com/office/officeart/2005/8/layout/process5"/>
    <dgm:cxn modelId="{68685667-1CC9-4F9D-849A-D2C130782D88}" type="presOf" srcId="{F5F807AE-7F2E-4DCF-AD55-8DAA9ED7D17B}" destId="{ED94258C-8F88-45C8-B368-CEF47A6C844B}" srcOrd="0" destOrd="0" presId="urn:microsoft.com/office/officeart/2005/8/layout/process5"/>
    <dgm:cxn modelId="{9366F64C-8D25-48C3-80AF-2AB72C5A94FD}" type="presOf" srcId="{B6315B9F-7725-4D7E-92D7-7013DD5D6393}" destId="{FBB55EA6-77B4-4BEA-9CFD-5D692E7D07FD}" srcOrd="0" destOrd="0" presId="urn:microsoft.com/office/officeart/2005/8/layout/process5"/>
    <dgm:cxn modelId="{B4248551-5FA2-421F-BF07-3463D7C72A2D}" type="presOf" srcId="{DC208B6E-0233-48C0-8314-61EB91C14F49}" destId="{ED0917FF-9C2B-49A4-841C-2ADDA254ED6B}" srcOrd="0" destOrd="0" presId="urn:microsoft.com/office/officeart/2005/8/layout/process5"/>
    <dgm:cxn modelId="{0ADFFD73-2619-49BC-9B79-237ABC4DC278}" type="presOf" srcId="{FC594CA9-22A0-44B8-A865-AFDEC8122038}" destId="{4990270A-B586-494A-9300-939C3A1C6970}" srcOrd="0" destOrd="0" presId="urn:microsoft.com/office/officeart/2005/8/layout/process5"/>
    <dgm:cxn modelId="{E1CB8E82-0B04-4E25-A4E7-F2C486683D8D}" type="presOf" srcId="{1960485B-0F73-4009-9BDE-A71BFC476FBC}" destId="{83A2C619-948D-494D-935D-5F797399EE7A}" srcOrd="0" destOrd="0" presId="urn:microsoft.com/office/officeart/2005/8/layout/process5"/>
    <dgm:cxn modelId="{48C77A8A-8110-47CB-859C-265FFDE5C740}" srcId="{0B4EB626-9353-4CEB-B5D7-8E700DE213D9}" destId="{9CBF0093-0F20-437F-BE84-BC76685E25AF}" srcOrd="6" destOrd="0" parTransId="{AE8D7178-4F34-4EFA-A450-305A3C18A732}" sibTransId="{0D59B63F-3B92-4A1B-A8E8-D42B47625103}"/>
    <dgm:cxn modelId="{2C76F28B-5157-4CD7-8CC7-5E7DBE6DE485}" type="presOf" srcId="{DC208B6E-0233-48C0-8314-61EB91C14F49}" destId="{B5515CED-773D-416D-A359-D3146CE4A329}" srcOrd="1" destOrd="0" presId="urn:microsoft.com/office/officeart/2005/8/layout/process5"/>
    <dgm:cxn modelId="{F1F34799-05C8-47D2-BE9B-7C6A31215580}" type="presOf" srcId="{2DD56EDD-9FB4-4055-9555-9E4C2D4D9248}" destId="{C09FE817-EB25-4276-8AA7-A519C6CD7047}" srcOrd="0" destOrd="0" presId="urn:microsoft.com/office/officeart/2005/8/layout/process5"/>
    <dgm:cxn modelId="{4BFB71A8-473E-499B-A6EE-CB21950BA24B}" type="presOf" srcId="{93359C86-5379-4674-9272-FC35AC2BB962}" destId="{07883E7D-CAF6-44EB-B51D-163F64CD6DAA}" srcOrd="1" destOrd="0" presId="urn:microsoft.com/office/officeart/2005/8/layout/process5"/>
    <dgm:cxn modelId="{B2164EAE-F44E-46FB-A5A3-1D491B92353F}" type="presOf" srcId="{556ECD77-BBB9-46DC-BD8A-14B3CCC2C36B}" destId="{39D2E731-BC75-42AA-92F9-F9205BE51121}" srcOrd="0" destOrd="0" presId="urn:microsoft.com/office/officeart/2005/8/layout/process5"/>
    <dgm:cxn modelId="{A82428B0-CA6C-44AA-BF8D-785E9D167F1E}" srcId="{0B4EB626-9353-4CEB-B5D7-8E700DE213D9}" destId="{2DD56EDD-9FB4-4055-9555-9E4C2D4D9248}" srcOrd="1" destOrd="0" parTransId="{6C9B5350-4DAF-4370-BD06-D3ECD63CBBBB}" sibTransId="{93359C86-5379-4674-9272-FC35AC2BB962}"/>
    <dgm:cxn modelId="{15BE96BE-C518-4DE6-A922-1FB236B59192}" type="presOf" srcId="{9CBF0093-0F20-437F-BE84-BC76685E25AF}" destId="{90E584C1-CC54-4028-854C-9F58ABE4090B}" srcOrd="0" destOrd="0" presId="urn:microsoft.com/office/officeart/2005/8/layout/process5"/>
    <dgm:cxn modelId="{CD3EB5BE-7E7C-4209-894D-F08E366E1B56}" srcId="{0B4EB626-9353-4CEB-B5D7-8E700DE213D9}" destId="{4E708266-4601-419B-A10F-DDABAA973CAA}" srcOrd="4" destOrd="0" parTransId="{7D48243F-A36F-488B-9915-A63DE4423DF2}" sibTransId="{F5F807AE-7F2E-4DCF-AD55-8DAA9ED7D17B}"/>
    <dgm:cxn modelId="{CF84E8C5-99A5-4226-9765-FA8EDA2FAAE6}" type="presOf" srcId="{4E708266-4601-419B-A10F-DDABAA973CAA}" destId="{A928D262-81ED-473A-9065-053D150A27BB}" srcOrd="0" destOrd="0" presId="urn:microsoft.com/office/officeart/2005/8/layout/process5"/>
    <dgm:cxn modelId="{9597BBCD-EF7F-4B3D-AC4A-2AB35B2B2CB7}" type="presOf" srcId="{3DCCD7AB-DC23-4AE6-8E5F-37233D79BA9B}" destId="{63F02780-681D-4278-B15A-AED612DFF970}" srcOrd="0" destOrd="0" presId="urn:microsoft.com/office/officeart/2005/8/layout/process5"/>
    <dgm:cxn modelId="{E54885CE-F949-49D6-A2D3-9C521AD2F2CE}" type="presOf" srcId="{A69384FB-E200-429B-BE0B-BD36151214EB}" destId="{642595C2-5CB5-4D8D-B9B7-C1BD9178B234}" srcOrd="1" destOrd="0" presId="urn:microsoft.com/office/officeart/2005/8/layout/process5"/>
    <dgm:cxn modelId="{BE1AB2CF-1017-4062-9D67-D1EDEEA4F0E6}" type="presOf" srcId="{5BE17474-72C1-4124-B021-0C981D57AF00}" destId="{B98EFBB2-0A6A-4CDF-B2EA-D7DCBA1EA87E}" srcOrd="0" destOrd="0" presId="urn:microsoft.com/office/officeart/2005/8/layout/process5"/>
    <dgm:cxn modelId="{48F210DC-43EE-4E63-A625-E24F8647D765}" type="presOf" srcId="{1960485B-0F73-4009-9BDE-A71BFC476FBC}" destId="{4052D16F-0FC4-4F3C-B945-9CC31AB1F256}" srcOrd="1" destOrd="0" presId="urn:microsoft.com/office/officeart/2005/8/layout/process5"/>
    <dgm:cxn modelId="{FDCFA1DF-D222-4ECC-A759-A7EB9C0CC239}" type="presOf" srcId="{0B4EB626-9353-4CEB-B5D7-8E700DE213D9}" destId="{D95EBE3E-455B-41CF-8172-0179E46AD604}" srcOrd="0" destOrd="0" presId="urn:microsoft.com/office/officeart/2005/8/layout/process5"/>
    <dgm:cxn modelId="{AD98B0E2-04AF-4BFB-B249-4A45F8F2B346}" srcId="{0B4EB626-9353-4CEB-B5D7-8E700DE213D9}" destId="{556ECD77-BBB9-46DC-BD8A-14B3CCC2C36B}" srcOrd="5" destOrd="0" parTransId="{252D8473-2E86-4D6B-9F6C-A2EA6BA05521}" sibTransId="{DC208B6E-0233-48C0-8314-61EB91C14F49}"/>
    <dgm:cxn modelId="{F2109EF0-6C9E-46FD-A239-B0C16F11A444}" type="presOf" srcId="{5BE17474-72C1-4124-B021-0C981D57AF00}" destId="{E9BECAD9-3C0C-48CF-8AA4-8D540EDA6218}" srcOrd="1" destOrd="0" presId="urn:microsoft.com/office/officeart/2005/8/layout/process5"/>
    <dgm:cxn modelId="{158E0E6F-0F7A-4EEB-9DDE-3B96E8F065D7}" type="presParOf" srcId="{D95EBE3E-455B-41CF-8172-0179E46AD604}" destId="{63F02780-681D-4278-B15A-AED612DFF970}" srcOrd="0" destOrd="0" presId="urn:microsoft.com/office/officeart/2005/8/layout/process5"/>
    <dgm:cxn modelId="{6A8BAD50-6294-4A2B-B0F8-329E104FBD83}" type="presParOf" srcId="{D95EBE3E-455B-41CF-8172-0179E46AD604}" destId="{75C48B16-181B-4C58-8B83-8C59F11DEE3E}" srcOrd="1" destOrd="0" presId="urn:microsoft.com/office/officeart/2005/8/layout/process5"/>
    <dgm:cxn modelId="{3633A4D6-7576-4F28-9CBF-966292054968}" type="presParOf" srcId="{75C48B16-181B-4C58-8B83-8C59F11DEE3E}" destId="{642595C2-5CB5-4D8D-B9B7-C1BD9178B234}" srcOrd="0" destOrd="0" presId="urn:microsoft.com/office/officeart/2005/8/layout/process5"/>
    <dgm:cxn modelId="{8C40C80B-3A6B-4FBA-98CE-829AC0E470F8}" type="presParOf" srcId="{D95EBE3E-455B-41CF-8172-0179E46AD604}" destId="{C09FE817-EB25-4276-8AA7-A519C6CD7047}" srcOrd="2" destOrd="0" presId="urn:microsoft.com/office/officeart/2005/8/layout/process5"/>
    <dgm:cxn modelId="{25CA08A4-F4FD-4F57-8581-0378B0241E2C}" type="presParOf" srcId="{D95EBE3E-455B-41CF-8172-0179E46AD604}" destId="{88E49076-D0AD-4207-B1B5-F2D68515642B}" srcOrd="3" destOrd="0" presId="urn:microsoft.com/office/officeart/2005/8/layout/process5"/>
    <dgm:cxn modelId="{39094EEA-6F8A-4749-BF6E-AE7BEFD259C9}" type="presParOf" srcId="{88E49076-D0AD-4207-B1B5-F2D68515642B}" destId="{07883E7D-CAF6-44EB-B51D-163F64CD6DAA}" srcOrd="0" destOrd="0" presId="urn:microsoft.com/office/officeart/2005/8/layout/process5"/>
    <dgm:cxn modelId="{CF39D76E-5551-4C87-B06D-A9AEE10D35A5}" type="presParOf" srcId="{D95EBE3E-455B-41CF-8172-0179E46AD604}" destId="{FBB55EA6-77B4-4BEA-9CFD-5D692E7D07FD}" srcOrd="4" destOrd="0" presId="urn:microsoft.com/office/officeart/2005/8/layout/process5"/>
    <dgm:cxn modelId="{8C77BC12-B3C5-44D4-AD47-94F5BFC55489}" type="presParOf" srcId="{D95EBE3E-455B-41CF-8172-0179E46AD604}" destId="{B98EFBB2-0A6A-4CDF-B2EA-D7DCBA1EA87E}" srcOrd="5" destOrd="0" presId="urn:microsoft.com/office/officeart/2005/8/layout/process5"/>
    <dgm:cxn modelId="{FC85D2E5-EAFD-40DF-9040-E024CF9D742E}" type="presParOf" srcId="{B98EFBB2-0A6A-4CDF-B2EA-D7DCBA1EA87E}" destId="{E9BECAD9-3C0C-48CF-8AA4-8D540EDA6218}" srcOrd="0" destOrd="0" presId="urn:microsoft.com/office/officeart/2005/8/layout/process5"/>
    <dgm:cxn modelId="{24698EB8-EC98-4D34-8249-CE6BB0A06751}" type="presParOf" srcId="{D95EBE3E-455B-41CF-8172-0179E46AD604}" destId="{4990270A-B586-494A-9300-939C3A1C6970}" srcOrd="6" destOrd="0" presId="urn:microsoft.com/office/officeart/2005/8/layout/process5"/>
    <dgm:cxn modelId="{2D4DED4C-DC5F-4C7B-BB0A-AA50A514E08B}" type="presParOf" srcId="{D95EBE3E-455B-41CF-8172-0179E46AD604}" destId="{83A2C619-948D-494D-935D-5F797399EE7A}" srcOrd="7" destOrd="0" presId="urn:microsoft.com/office/officeart/2005/8/layout/process5"/>
    <dgm:cxn modelId="{5E0F7376-B233-4BCC-A8FE-6E34F9FA6E83}" type="presParOf" srcId="{83A2C619-948D-494D-935D-5F797399EE7A}" destId="{4052D16F-0FC4-4F3C-B945-9CC31AB1F256}" srcOrd="0" destOrd="0" presId="urn:microsoft.com/office/officeart/2005/8/layout/process5"/>
    <dgm:cxn modelId="{2EAA88B9-21BA-42C4-9904-585E168247BD}" type="presParOf" srcId="{D95EBE3E-455B-41CF-8172-0179E46AD604}" destId="{A928D262-81ED-473A-9065-053D150A27BB}" srcOrd="8" destOrd="0" presId="urn:microsoft.com/office/officeart/2005/8/layout/process5"/>
    <dgm:cxn modelId="{3979F60B-9BB9-4A11-80E4-C48211BA0BD0}" type="presParOf" srcId="{D95EBE3E-455B-41CF-8172-0179E46AD604}" destId="{ED94258C-8F88-45C8-B368-CEF47A6C844B}" srcOrd="9" destOrd="0" presId="urn:microsoft.com/office/officeart/2005/8/layout/process5"/>
    <dgm:cxn modelId="{FB358E2D-3FE2-4E57-82CA-6819034862EB}" type="presParOf" srcId="{ED94258C-8F88-45C8-B368-CEF47A6C844B}" destId="{E0D8B736-67BF-4E3E-8FF5-11A0D91FCB18}" srcOrd="0" destOrd="0" presId="urn:microsoft.com/office/officeart/2005/8/layout/process5"/>
    <dgm:cxn modelId="{042F8CBF-456B-41CA-AFB0-57A9F6DA34EE}" type="presParOf" srcId="{D95EBE3E-455B-41CF-8172-0179E46AD604}" destId="{39D2E731-BC75-42AA-92F9-F9205BE51121}" srcOrd="10" destOrd="0" presId="urn:microsoft.com/office/officeart/2005/8/layout/process5"/>
    <dgm:cxn modelId="{54105B51-26E8-46BA-A784-45D18AC6BB62}" type="presParOf" srcId="{D95EBE3E-455B-41CF-8172-0179E46AD604}" destId="{ED0917FF-9C2B-49A4-841C-2ADDA254ED6B}" srcOrd="11" destOrd="0" presId="urn:microsoft.com/office/officeart/2005/8/layout/process5"/>
    <dgm:cxn modelId="{086C4099-D931-4942-9D2F-0432FF9D5118}" type="presParOf" srcId="{ED0917FF-9C2B-49A4-841C-2ADDA254ED6B}" destId="{B5515CED-773D-416D-A359-D3146CE4A329}" srcOrd="0" destOrd="0" presId="urn:microsoft.com/office/officeart/2005/8/layout/process5"/>
    <dgm:cxn modelId="{2C1AD3E9-CC93-4A03-BDE3-54682734A822}" type="presParOf" srcId="{D95EBE3E-455B-41CF-8172-0179E46AD604}" destId="{90E584C1-CC54-4028-854C-9F58ABE4090B}"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02780-681D-4278-B15A-AED612DFF970}">
      <dsp:nvSpPr>
        <dsp:cNvPr id="0" name=""/>
        <dsp:cNvSpPr/>
      </dsp:nvSpPr>
      <dsp:spPr>
        <a:xfrm>
          <a:off x="0" y="806736"/>
          <a:ext cx="1449455" cy="869673"/>
        </a:xfrm>
        <a:prstGeom prst="roundRect">
          <a:avLst>
            <a:gd name="adj" fmla="val 10000"/>
          </a:avLst>
        </a:prstGeom>
        <a:blipFill rotWithShape="0">
          <a:blip xmlns:r="http://schemas.openxmlformats.org/officeDocument/2006/relationships" r:embed="rId1"/>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dsp:txBody>
      <dsp:txXfrm>
        <a:off x="25472" y="832208"/>
        <a:ext cx="1398511" cy="818729"/>
      </dsp:txXfrm>
    </dsp:sp>
    <dsp:sp modelId="{75C48B16-181B-4C58-8B83-8C59F11DEE3E}">
      <dsp:nvSpPr>
        <dsp:cNvPr id="0" name=""/>
        <dsp:cNvSpPr/>
      </dsp:nvSpPr>
      <dsp:spPr>
        <a:xfrm rot="21591691">
          <a:off x="1578604" y="1059401"/>
          <a:ext cx="311132"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a:off x="1578604" y="1131407"/>
        <a:ext cx="217792" cy="215679"/>
      </dsp:txXfrm>
    </dsp:sp>
    <dsp:sp modelId="{C09FE817-EB25-4276-8AA7-A519C6CD7047}">
      <dsp:nvSpPr>
        <dsp:cNvPr id="0" name=""/>
        <dsp:cNvSpPr/>
      </dsp:nvSpPr>
      <dsp:spPr>
        <a:xfrm>
          <a:off x="2036495" y="698018"/>
          <a:ext cx="1449455" cy="1077264"/>
        </a:xfrm>
        <a:prstGeom prst="roundRect">
          <a:avLst>
            <a:gd name="adj" fmla="val 10000"/>
          </a:avLst>
        </a:prstGeom>
        <a:blipFill rotWithShape="0">
          <a:blip xmlns:r="http://schemas.openxmlformats.org/officeDocument/2006/relationships" r:embed="rId2"/>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dsp:txBody>
      <dsp:txXfrm>
        <a:off x="2068047" y="729570"/>
        <a:ext cx="1386351" cy="1014160"/>
      </dsp:txXfrm>
    </dsp:sp>
    <dsp:sp modelId="{88E49076-D0AD-4207-B1B5-F2D68515642B}">
      <dsp:nvSpPr>
        <dsp:cNvPr id="0" name=""/>
        <dsp:cNvSpPr/>
      </dsp:nvSpPr>
      <dsp:spPr>
        <a:xfrm>
          <a:off x="3613503" y="1056918"/>
          <a:ext cx="307284"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a:off x="3613503" y="1128811"/>
        <a:ext cx="215099" cy="215679"/>
      </dsp:txXfrm>
    </dsp:sp>
    <dsp:sp modelId="{FBB55EA6-77B4-4BEA-9CFD-5D692E7D07FD}">
      <dsp:nvSpPr>
        <dsp:cNvPr id="0" name=""/>
        <dsp:cNvSpPr/>
      </dsp:nvSpPr>
      <dsp:spPr>
        <a:xfrm>
          <a:off x="4065733" y="698018"/>
          <a:ext cx="1449455" cy="1077264"/>
        </a:xfrm>
        <a:prstGeom prst="roundRect">
          <a:avLst>
            <a:gd name="adj" fmla="val 10000"/>
          </a:avLst>
        </a:prstGeom>
        <a:blipFill rotWithShape="0">
          <a:blip xmlns:r="http://schemas.openxmlformats.org/officeDocument/2006/relationships" r:embed="rId3"/>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endParaRPr lang="en-US" sz="2500" kern="1200" dirty="0">
            <a:solidFill>
              <a:schemeClr val="accent5">
                <a:lumMod val="20000"/>
                <a:lumOff val="80000"/>
              </a:schemeClr>
            </a:solidFill>
            <a:latin typeface="Times New Roman" pitchFamily="18" charset="0"/>
            <a:cs typeface="Times New Roman" pitchFamily="18" charset="0"/>
          </a:endParaRPr>
        </a:p>
        <a:p>
          <a:pPr marL="0" lvl="0" indent="0" algn="ctr" defTabSz="1111250">
            <a:lnSpc>
              <a:spcPct val="90000"/>
            </a:lnSpc>
            <a:spcBef>
              <a:spcPct val="0"/>
            </a:spcBef>
            <a:spcAft>
              <a:spcPct val="35000"/>
            </a:spcAft>
            <a:buNone/>
          </a:pPr>
          <a:endParaRPr lang="en-US" sz="2500" kern="1200" dirty="0">
            <a:solidFill>
              <a:schemeClr val="accent5">
                <a:lumMod val="20000"/>
                <a:lumOff val="80000"/>
              </a:schemeClr>
            </a:solidFill>
            <a:latin typeface="Times New Roman" pitchFamily="18" charset="0"/>
            <a:cs typeface="Times New Roman" pitchFamily="18" charset="0"/>
          </a:endParaRPr>
        </a:p>
      </dsp:txBody>
      <dsp:txXfrm>
        <a:off x="4097285" y="729570"/>
        <a:ext cx="1386351" cy="1014160"/>
      </dsp:txXfrm>
    </dsp:sp>
    <dsp:sp modelId="{B98EFBB2-0A6A-4CDF-B2EA-D7DCBA1EA87E}">
      <dsp:nvSpPr>
        <dsp:cNvPr id="0" name=""/>
        <dsp:cNvSpPr/>
      </dsp:nvSpPr>
      <dsp:spPr>
        <a:xfrm rot="21353824">
          <a:off x="5641482" y="984898"/>
          <a:ext cx="305979"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641600" y="1060075"/>
        <a:ext cx="214185" cy="215679"/>
      </dsp:txXfrm>
    </dsp:sp>
    <dsp:sp modelId="{4990270A-B586-494A-9300-939C3A1C6970}">
      <dsp:nvSpPr>
        <dsp:cNvPr id="0" name=""/>
        <dsp:cNvSpPr/>
      </dsp:nvSpPr>
      <dsp:spPr>
        <a:xfrm>
          <a:off x="6091029" y="656535"/>
          <a:ext cx="1449455" cy="869673"/>
        </a:xfrm>
        <a:prstGeom prst="roundRect">
          <a:avLst>
            <a:gd name="adj" fmla="val 10000"/>
          </a:avLst>
        </a:prstGeom>
        <a:blipFill rotWithShape="0">
          <a:blip xmlns:r="http://schemas.openxmlformats.org/officeDocument/2006/relationships" r:embed="rId4"/>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dsp:txBody>
      <dsp:txXfrm>
        <a:off x="6116501" y="682007"/>
        <a:ext cx="1398511" cy="818729"/>
      </dsp:txXfrm>
    </dsp:sp>
    <dsp:sp modelId="{83A2C619-948D-494D-935D-5F797399EE7A}">
      <dsp:nvSpPr>
        <dsp:cNvPr id="0" name=""/>
        <dsp:cNvSpPr/>
      </dsp:nvSpPr>
      <dsp:spPr>
        <a:xfrm rot="5400000">
          <a:off x="6634608" y="1678011"/>
          <a:ext cx="362296"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endParaRPr lang="en-US" sz="1900" kern="1200" dirty="0"/>
        </a:p>
      </dsp:txBody>
      <dsp:txXfrm rot="-5400000">
        <a:off x="6707917" y="1676596"/>
        <a:ext cx="215679" cy="254457"/>
      </dsp:txXfrm>
    </dsp:sp>
    <dsp:sp modelId="{A928D262-81ED-473A-9065-053D150A27BB}">
      <dsp:nvSpPr>
        <dsp:cNvPr id="0" name=""/>
        <dsp:cNvSpPr/>
      </dsp:nvSpPr>
      <dsp:spPr>
        <a:xfrm>
          <a:off x="6091029" y="2209786"/>
          <a:ext cx="1449455" cy="869673"/>
        </a:xfrm>
        <a:prstGeom prst="roundRect">
          <a:avLst>
            <a:gd name="adj" fmla="val 10000"/>
          </a:avLst>
        </a:prstGeom>
        <a:blipFill rotWithShape="0">
          <a:blip xmlns:r="http://schemas.openxmlformats.org/officeDocument/2006/relationships" r:embed="rId5"/>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a:p>
          <a:pPr marL="0" lvl="0" indent="0" algn="l" defTabSz="711200">
            <a:lnSpc>
              <a:spcPct val="90000"/>
            </a:lnSpc>
            <a:spcBef>
              <a:spcPct val="0"/>
            </a:spcBef>
            <a:spcAft>
              <a:spcPct val="35000"/>
            </a:spcAft>
            <a:buNone/>
          </a:pPr>
          <a:endParaRPr lang="en-US" sz="1600" kern="1200" dirty="0">
            <a:solidFill>
              <a:schemeClr val="accent5">
                <a:lumMod val="20000"/>
                <a:lumOff val="80000"/>
              </a:schemeClr>
            </a:solidFill>
            <a:latin typeface="Times New Roman" pitchFamily="18" charset="0"/>
            <a:cs typeface="Times New Roman" pitchFamily="18" charset="0"/>
          </a:endParaRPr>
        </a:p>
      </dsp:txBody>
      <dsp:txXfrm>
        <a:off x="6116501" y="2235258"/>
        <a:ext cx="1398511" cy="818729"/>
      </dsp:txXfrm>
    </dsp:sp>
    <dsp:sp modelId="{ED94258C-8F88-45C8-B368-CEF47A6C844B}">
      <dsp:nvSpPr>
        <dsp:cNvPr id="0" name=""/>
        <dsp:cNvSpPr/>
      </dsp:nvSpPr>
      <dsp:spPr>
        <a:xfrm rot="10800000">
          <a:off x="5656192" y="2464890"/>
          <a:ext cx="307284"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rot="10800000">
        <a:off x="5748377" y="2536783"/>
        <a:ext cx="215099" cy="215679"/>
      </dsp:txXfrm>
    </dsp:sp>
    <dsp:sp modelId="{39D2E731-BC75-42AA-92F9-F9205BE51121}">
      <dsp:nvSpPr>
        <dsp:cNvPr id="0" name=""/>
        <dsp:cNvSpPr/>
      </dsp:nvSpPr>
      <dsp:spPr>
        <a:xfrm>
          <a:off x="4061791" y="2209786"/>
          <a:ext cx="1449455" cy="869673"/>
        </a:xfrm>
        <a:prstGeom prst="roundRect">
          <a:avLst>
            <a:gd name="adj" fmla="val 10000"/>
          </a:avLst>
        </a:prstGeom>
        <a:blipFill rotWithShape="0">
          <a:blip xmlns:r="http://schemas.openxmlformats.org/officeDocument/2006/relationships" r:embed="rId2"/>
          <a:srcRect/>
          <a:stretch>
            <a:fillRect/>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kern="1200" dirty="0">
            <a:solidFill>
              <a:schemeClr val="bg1"/>
            </a:solidFill>
            <a:latin typeface="Times New Roman" pitchFamily="18" charset="0"/>
            <a:cs typeface="Times New Roman" pitchFamily="18" charset="0"/>
          </a:endParaRPr>
        </a:p>
        <a:p>
          <a:pPr marL="0" lvl="0" indent="0" algn="l" defTabSz="622300">
            <a:lnSpc>
              <a:spcPct val="90000"/>
            </a:lnSpc>
            <a:spcBef>
              <a:spcPct val="0"/>
            </a:spcBef>
            <a:spcAft>
              <a:spcPct val="35000"/>
            </a:spcAft>
            <a:buNone/>
          </a:pPr>
          <a:endParaRPr lang="en-US" sz="1400" kern="1200" dirty="0">
            <a:solidFill>
              <a:schemeClr val="bg1"/>
            </a:solidFill>
            <a:latin typeface="Times New Roman" pitchFamily="18" charset="0"/>
            <a:cs typeface="Times New Roman" pitchFamily="18" charset="0"/>
          </a:endParaRPr>
        </a:p>
      </dsp:txBody>
      <dsp:txXfrm>
        <a:off x="4087263" y="2235258"/>
        <a:ext cx="1398511" cy="818729"/>
      </dsp:txXfrm>
    </dsp:sp>
    <dsp:sp modelId="{ED0917FF-9C2B-49A4-841C-2ADDA254ED6B}">
      <dsp:nvSpPr>
        <dsp:cNvPr id="0" name=""/>
        <dsp:cNvSpPr/>
      </dsp:nvSpPr>
      <dsp:spPr>
        <a:xfrm rot="10906782">
          <a:off x="3562643" y="2432344"/>
          <a:ext cx="352840" cy="359465"/>
        </a:xfrm>
        <a:prstGeom prst="rightArrow">
          <a:avLst>
            <a:gd name="adj1" fmla="val 60000"/>
            <a:gd name="adj2" fmla="val 50000"/>
          </a:avLst>
        </a:prstGeom>
        <a:solidFill>
          <a:schemeClr val="accent1">
            <a:lumMod val="75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rot="10800000">
        <a:off x="3668469" y="2505881"/>
        <a:ext cx="246988" cy="215679"/>
      </dsp:txXfrm>
    </dsp:sp>
    <dsp:sp modelId="{90E584C1-CC54-4028-854C-9F58ABE4090B}">
      <dsp:nvSpPr>
        <dsp:cNvPr id="0" name=""/>
        <dsp:cNvSpPr/>
      </dsp:nvSpPr>
      <dsp:spPr>
        <a:xfrm>
          <a:off x="1946919" y="2144074"/>
          <a:ext cx="1449455" cy="869673"/>
        </a:xfrm>
        <a:prstGeom prst="roundRect">
          <a:avLst>
            <a:gd name="adj" fmla="val 10000"/>
          </a:avLst>
        </a:prstGeom>
        <a:blipFill rotWithShape="0">
          <a:blip xmlns:r="http://schemas.openxmlformats.org/officeDocument/2006/relationships" r:embed="rId6"/>
          <a:srcRect/>
          <a:stretch>
            <a:fillRect t="-2000" b="-2000"/>
          </a:stretch>
        </a:blipFill>
        <a:ln>
          <a:noFill/>
        </a:ln>
        <a:effectLst>
          <a:outerShdw blurRad="50800" dist="38100" dir="8100000" algn="tr"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bg1"/>
            </a:solidFill>
            <a:latin typeface="Times New Roman" pitchFamily="18" charset="0"/>
            <a:cs typeface="Times New Roman" pitchFamily="18" charset="0"/>
          </a:endParaRPr>
        </a:p>
        <a:p>
          <a:pPr marL="0" lvl="0" indent="0" algn="ctr" defTabSz="711200">
            <a:lnSpc>
              <a:spcPct val="90000"/>
            </a:lnSpc>
            <a:spcBef>
              <a:spcPct val="0"/>
            </a:spcBef>
            <a:spcAft>
              <a:spcPct val="35000"/>
            </a:spcAft>
            <a:buNone/>
          </a:pPr>
          <a:endParaRPr lang="en-US" sz="1600" kern="1200" dirty="0">
            <a:solidFill>
              <a:schemeClr val="bg1"/>
            </a:solidFill>
            <a:latin typeface="Times New Roman" pitchFamily="18" charset="0"/>
            <a:cs typeface="Times New Roman" pitchFamily="18" charset="0"/>
          </a:endParaRPr>
        </a:p>
      </dsp:txBody>
      <dsp:txXfrm>
        <a:off x="1972391" y="2169546"/>
        <a:ext cx="1398511" cy="8187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36"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1048583"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4"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594"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5"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104860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048612"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accent2"/>
            </a:gs>
          </a:gsLst>
          <a:lin ang="0" scaled="0"/>
        </a:gradFill>
        <a:effectLst/>
      </p:bgPr>
    </p:bg>
    <p:spTree>
      <p:nvGrpSpPr>
        <p:cNvPr id="1" name="Shape 9"/>
        <p:cNvGrpSpPr/>
        <p:nvPr/>
      </p:nvGrpSpPr>
      <p:grpSpPr>
        <a:xfrm>
          <a:off x="0" y="0"/>
          <a:ext cx="0" cy="0"/>
          <a:chOff x="0" y="0"/>
          <a:chExt cx="0" cy="0"/>
        </a:xfrm>
      </p:grpSpPr>
      <p:pic>
        <p:nvPicPr>
          <p:cNvPr id="2097152" name="Google Shape;10;p2"/>
          <p:cNvPicPr preferRelativeResize="0">
            <a:picLocks/>
          </p:cNvPicPr>
          <p:nvPr/>
        </p:nvPicPr>
        <p:blipFill rotWithShape="1">
          <a:blip r:embed="rId2">
            <a:alphaModFix/>
          </a:blip>
          <a:srcRect/>
          <a:stretch>
            <a:fillRect/>
          </a:stretch>
        </p:blipFill>
        <p:spPr>
          <a:xfrm>
            <a:off x="0" y="0"/>
            <a:ext cx="9144000" cy="5143500"/>
          </a:xfrm>
          <a:prstGeom prst="rect">
            <a:avLst/>
          </a:prstGeom>
          <a:noFill/>
          <a:ln>
            <a:noFill/>
          </a:ln>
        </p:spPr>
      </p:pic>
      <p:sp>
        <p:nvSpPr>
          <p:cNvPr id="1048579" name="Google Shape;11;p2"/>
          <p:cNvSpPr txBox="1">
            <a:spLocks noGrp="1"/>
          </p:cNvSpPr>
          <p:nvPr>
            <p:ph type="ctrTitle"/>
          </p:nvPr>
        </p:nvSpPr>
        <p:spPr>
          <a:xfrm>
            <a:off x="855300" y="848825"/>
            <a:ext cx="5850900" cy="1715100"/>
          </a:xfrm>
          <a:prstGeom prst="rect">
            <a:avLst/>
          </a:prstGeom>
          <a:effectLst>
            <a:outerShdw blurRad="14288" dist="28575" dir="2700000" algn="bl" rotWithShape="0">
              <a:srgbClr val="655A87">
                <a:alpha val="20000"/>
              </a:srgbClr>
            </a:outerShdw>
          </a:effectLst>
        </p:spPr>
        <p:txBody>
          <a:bodyPr spcFirstLastPara="1" wrap="square" lIns="0" tIns="0" rIns="0" bIns="0" anchor="t"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097154" name="Google Shape;22;p5"/>
          <p:cNvPicPr preferRelativeResize="0">
            <a:picLocks/>
          </p:cNvPicPr>
          <p:nvPr/>
        </p:nvPicPr>
        <p:blipFill rotWithShape="1">
          <a:blip r:embed="rId2">
            <a:alphaModFix/>
          </a:blip>
          <a:srcRect/>
          <a:stretch>
            <a:fillRect/>
          </a:stretch>
        </p:blipFill>
        <p:spPr>
          <a:xfrm>
            <a:off x="0" y="0"/>
            <a:ext cx="9144000" cy="5143500"/>
          </a:xfrm>
          <a:prstGeom prst="rect">
            <a:avLst/>
          </a:prstGeom>
          <a:noFill/>
          <a:ln>
            <a:noFill/>
          </a:ln>
        </p:spPr>
      </p:pic>
      <p:sp>
        <p:nvSpPr>
          <p:cNvPr id="1048596" name="Google Shape;23;p5"/>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97" name="Google Shape;24;p5"/>
          <p:cNvSpPr txBox="1">
            <a:spLocks noGrp="1"/>
          </p:cNvSpPr>
          <p:nvPr>
            <p:ph type="body" idx="1"/>
          </p:nvPr>
        </p:nvSpPr>
        <p:spPr>
          <a:xfrm>
            <a:off x="855300" y="1506350"/>
            <a:ext cx="6110100" cy="2835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lvl1pPr>
            <a:lvl2pPr marL="914400" lvl="1" indent="-368300" rtl="0">
              <a:spcBef>
                <a:spcPts val="600"/>
              </a:spcBef>
              <a:spcAft>
                <a:spcPts val="0"/>
              </a:spcAft>
              <a:buSzPts val="2200"/>
              <a:buChar char="?"/>
            </a:lvl2pPr>
            <a:lvl3pPr marL="1371600" lvl="2" indent="-368300" rtl="0">
              <a:spcBef>
                <a:spcPts val="600"/>
              </a:spcBef>
              <a:spcAft>
                <a:spcPts val="0"/>
              </a:spcAft>
              <a:buSzPts val="2200"/>
              <a:buChar char="?"/>
            </a:lvl3pPr>
            <a:lvl4pPr marL="1828800" lvl="3" indent="-368300" rtl="0">
              <a:spcBef>
                <a:spcPts val="600"/>
              </a:spcBef>
              <a:spcAft>
                <a:spcPts val="0"/>
              </a:spcAft>
              <a:buSzPts val="2200"/>
              <a:buChar char="●"/>
            </a:lvl4pPr>
            <a:lvl5pPr marL="2286000" lvl="4" indent="-368300" rtl="0">
              <a:spcBef>
                <a:spcPts val="600"/>
              </a:spcBef>
              <a:spcAft>
                <a:spcPts val="0"/>
              </a:spcAft>
              <a:buSzPts val="2200"/>
              <a:buChar char="○"/>
            </a:lvl5pPr>
            <a:lvl6pPr marL="2743200" lvl="5" indent="-368300" rtl="0">
              <a:spcBef>
                <a:spcPts val="600"/>
              </a:spcBef>
              <a:spcAft>
                <a:spcPts val="0"/>
              </a:spcAft>
              <a:buSzPts val="2200"/>
              <a:buChar char="■"/>
            </a:lvl6pPr>
            <a:lvl7pPr marL="3200400" lvl="6" indent="-368300" rtl="0">
              <a:spcBef>
                <a:spcPts val="600"/>
              </a:spcBef>
              <a:spcAft>
                <a:spcPts val="0"/>
              </a:spcAft>
              <a:buSzPts val="2200"/>
              <a:buChar char="●"/>
            </a:lvl7pPr>
            <a:lvl8pPr marL="3657600" lvl="7" indent="-368300" rtl="0">
              <a:spcBef>
                <a:spcPts val="600"/>
              </a:spcBef>
              <a:spcAft>
                <a:spcPts val="0"/>
              </a:spcAft>
              <a:buSzPts val="2200"/>
              <a:buChar char="○"/>
            </a:lvl8pPr>
            <a:lvl9pPr marL="4114800" lvl="8" indent="-368300" rtl="0">
              <a:spcBef>
                <a:spcPts val="600"/>
              </a:spcBef>
              <a:spcAft>
                <a:spcPts val="600"/>
              </a:spcAft>
              <a:buSzPts val="2200"/>
              <a:buChar char="■"/>
            </a:lvl9pPr>
          </a:lstStyle>
          <a:p>
            <a:endParaRPr/>
          </a:p>
        </p:txBody>
      </p:sp>
      <p:sp>
        <p:nvSpPr>
          <p:cNvPr id="1048598"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097153" name="Google Shape;27;p6"/>
          <p:cNvPicPr preferRelativeResize="0">
            <a:picLocks/>
          </p:cNvPicPr>
          <p:nvPr/>
        </p:nvPicPr>
        <p:blipFill rotWithShape="1">
          <a:blip r:embed="rId2">
            <a:alphaModFix/>
          </a:blip>
          <a:srcRect/>
          <a:stretch>
            <a:fillRect/>
          </a:stretch>
        </p:blipFill>
        <p:spPr>
          <a:xfrm>
            <a:off x="0" y="0"/>
            <a:ext cx="9144000" cy="5143500"/>
          </a:xfrm>
          <a:prstGeom prst="rect">
            <a:avLst/>
          </a:prstGeom>
          <a:noFill/>
          <a:ln>
            <a:noFill/>
          </a:ln>
        </p:spPr>
      </p:pic>
      <p:sp>
        <p:nvSpPr>
          <p:cNvPr id="1048585" name="Google Shape;28;p6"/>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86" name="Google Shape;29;p6"/>
          <p:cNvSpPr txBox="1">
            <a:spLocks noGrp="1"/>
          </p:cNvSpPr>
          <p:nvPr>
            <p:ph type="body" idx="1"/>
          </p:nvPr>
        </p:nvSpPr>
        <p:spPr>
          <a:xfrm>
            <a:off x="855275"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048587" name="Google Shape;30;p6"/>
          <p:cNvSpPr txBox="1">
            <a:spLocks noGrp="1"/>
          </p:cNvSpPr>
          <p:nvPr>
            <p:ph type="body" idx="2"/>
          </p:nvPr>
        </p:nvSpPr>
        <p:spPr>
          <a:xfrm>
            <a:off x="4110568"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048588"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2097155" name="Google Shape;40;p8"/>
          <p:cNvPicPr preferRelativeResize="0">
            <a:picLocks/>
          </p:cNvPicPr>
          <p:nvPr/>
        </p:nvPicPr>
        <p:blipFill rotWithShape="1">
          <a:blip r:embed="rId2">
            <a:alphaModFix/>
          </a:blip>
          <a:srcRect/>
          <a:stretch>
            <a:fillRect/>
          </a:stretch>
        </p:blipFill>
        <p:spPr>
          <a:xfrm>
            <a:off x="0" y="0"/>
            <a:ext cx="9144000" cy="5143500"/>
          </a:xfrm>
          <a:prstGeom prst="rect">
            <a:avLst/>
          </a:prstGeom>
          <a:noFill/>
          <a:ln>
            <a:noFill/>
          </a:ln>
        </p:spPr>
      </p:pic>
      <p:sp>
        <p:nvSpPr>
          <p:cNvPr id="1048607" name="Google Shape;41;p8"/>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608"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16200038" scaled="0"/>
        </a:gra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855300" y="836000"/>
            <a:ext cx="6110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1pPr>
            <a:lvl2pPr lvl="1"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2pPr>
            <a:lvl3pPr lvl="2"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3pPr>
            <a:lvl4pPr lvl="3"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4pPr>
            <a:lvl5pPr lvl="4"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5pPr>
            <a:lvl6pPr lvl="5"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6pPr>
            <a:lvl7pPr lvl="6"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7pPr>
            <a:lvl8pPr lvl="7"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8pPr>
            <a:lvl9pPr lvl="8"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9pPr>
          </a:lstStyle>
          <a:p>
            <a:endParaRPr/>
          </a:p>
        </p:txBody>
      </p:sp>
      <p:sp>
        <p:nvSpPr>
          <p:cNvPr id="1048577" name="Google Shape;7;p1"/>
          <p:cNvSpPr txBox="1">
            <a:spLocks noGrp="1"/>
          </p:cNvSpPr>
          <p:nvPr>
            <p:ph type="body" idx="1"/>
          </p:nvPr>
        </p:nvSpPr>
        <p:spPr>
          <a:xfrm>
            <a:off x="855300" y="1506350"/>
            <a:ext cx="6110100" cy="2835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rgbClr val="DFD6EF"/>
              </a:buClr>
              <a:buSzPts val="2000"/>
              <a:buFont typeface="Raleway Thin"/>
              <a:buChar char="?"/>
              <a:defRPr sz="2200">
                <a:solidFill>
                  <a:schemeClr val="dk1"/>
                </a:solidFill>
                <a:latin typeface="Raleway Thin"/>
                <a:ea typeface="Raleway Thin"/>
                <a:cs typeface="Raleway Thin"/>
                <a:sym typeface="Raleway Thin"/>
              </a:defRPr>
            </a:lvl1pPr>
            <a:lvl2pPr marL="914400" lvl="1" indent="-368300" rtl="0">
              <a:lnSpc>
                <a:spcPct val="115000"/>
              </a:lnSpc>
              <a:spcBef>
                <a:spcPts val="600"/>
              </a:spcBef>
              <a:spcAft>
                <a:spcPts val="0"/>
              </a:spcAft>
              <a:buClr>
                <a:schemeClr val="accent1"/>
              </a:buClr>
              <a:buSzPts val="2200"/>
              <a:buFont typeface="Raleway Thin"/>
              <a:buChar char="?"/>
              <a:defRPr sz="2200">
                <a:solidFill>
                  <a:schemeClr val="dk1"/>
                </a:solidFill>
                <a:latin typeface="Raleway Thin"/>
                <a:ea typeface="Raleway Thin"/>
                <a:cs typeface="Raleway Thin"/>
                <a:sym typeface="Raleway Thin"/>
              </a:defRPr>
            </a:lvl2pPr>
            <a:lvl3pPr marL="1371600" lvl="2" indent="-368300" rtl="0">
              <a:lnSpc>
                <a:spcPct val="115000"/>
              </a:lnSpc>
              <a:spcBef>
                <a:spcPts val="600"/>
              </a:spcBef>
              <a:spcAft>
                <a:spcPts val="0"/>
              </a:spcAft>
              <a:buClr>
                <a:schemeClr val="lt2"/>
              </a:buClr>
              <a:buSzPts val="2200"/>
              <a:buFont typeface="Raleway Thin"/>
              <a:buChar char="?"/>
              <a:defRPr sz="2200">
                <a:solidFill>
                  <a:schemeClr val="dk1"/>
                </a:solidFill>
                <a:latin typeface="Raleway Thin"/>
                <a:ea typeface="Raleway Thin"/>
                <a:cs typeface="Raleway Thin"/>
                <a:sym typeface="Raleway Thin"/>
              </a:defRPr>
            </a:lvl3pPr>
            <a:lvl4pPr marL="1828800" lvl="3"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4pPr>
            <a:lvl5pPr marL="2286000" lvl="4"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5pPr>
            <a:lvl6pPr marL="2743200" lvl="5"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6pPr>
            <a:lvl7pPr marL="3200400" lvl="6"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7pPr>
            <a:lvl8pPr marL="3657600" lvl="7"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8pPr>
            <a:lvl9pPr marL="4114800" lvl="8" indent="-368300" rtl="0">
              <a:lnSpc>
                <a:spcPct val="115000"/>
              </a:lnSpc>
              <a:spcBef>
                <a:spcPts val="600"/>
              </a:spcBef>
              <a:spcAft>
                <a:spcPts val="600"/>
              </a:spcAft>
              <a:buClr>
                <a:schemeClr val="dk1"/>
              </a:buClr>
              <a:buSzPts val="2200"/>
              <a:buFont typeface="Raleway Thin"/>
              <a:buChar char="■"/>
              <a:defRPr sz="2200">
                <a:solidFill>
                  <a:schemeClr val="dk1"/>
                </a:solidFill>
                <a:latin typeface="Raleway Thin"/>
                <a:ea typeface="Raleway Thin"/>
                <a:cs typeface="Raleway Thin"/>
                <a:sym typeface="Raleway Thin"/>
              </a:defRPr>
            </a:lvl9pPr>
          </a:lstStyle>
          <a:p>
            <a:endParaRPr/>
          </a:p>
        </p:txBody>
      </p:sp>
      <p:sp>
        <p:nvSpPr>
          <p:cNvPr id="104857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Raleway Thin"/>
                <a:ea typeface="Raleway Thin"/>
                <a:cs typeface="Raleway Thin"/>
                <a:sym typeface="Raleway Thin"/>
              </a:defRPr>
            </a:lvl1pPr>
            <a:lvl2pPr lvl="1" algn="r" rtl="0">
              <a:buNone/>
              <a:defRPr sz="1500">
                <a:solidFill>
                  <a:schemeClr val="lt1"/>
                </a:solidFill>
                <a:latin typeface="Raleway Thin"/>
                <a:ea typeface="Raleway Thin"/>
                <a:cs typeface="Raleway Thin"/>
                <a:sym typeface="Raleway Thin"/>
              </a:defRPr>
            </a:lvl2pPr>
            <a:lvl3pPr lvl="2" algn="r" rtl="0">
              <a:buNone/>
              <a:defRPr sz="1500">
                <a:solidFill>
                  <a:schemeClr val="lt1"/>
                </a:solidFill>
                <a:latin typeface="Raleway Thin"/>
                <a:ea typeface="Raleway Thin"/>
                <a:cs typeface="Raleway Thin"/>
                <a:sym typeface="Raleway Thin"/>
              </a:defRPr>
            </a:lvl3pPr>
            <a:lvl4pPr lvl="3" algn="r" rtl="0">
              <a:buNone/>
              <a:defRPr sz="1500">
                <a:solidFill>
                  <a:schemeClr val="lt1"/>
                </a:solidFill>
                <a:latin typeface="Raleway Thin"/>
                <a:ea typeface="Raleway Thin"/>
                <a:cs typeface="Raleway Thin"/>
                <a:sym typeface="Raleway Thin"/>
              </a:defRPr>
            </a:lvl4pPr>
            <a:lvl5pPr lvl="4" algn="r" rtl="0">
              <a:buNone/>
              <a:defRPr sz="1500">
                <a:solidFill>
                  <a:schemeClr val="lt1"/>
                </a:solidFill>
                <a:latin typeface="Raleway Thin"/>
                <a:ea typeface="Raleway Thin"/>
                <a:cs typeface="Raleway Thin"/>
                <a:sym typeface="Raleway Thin"/>
              </a:defRPr>
            </a:lvl5pPr>
            <a:lvl6pPr lvl="5" algn="r" rtl="0">
              <a:buNone/>
              <a:defRPr sz="1500">
                <a:solidFill>
                  <a:schemeClr val="lt1"/>
                </a:solidFill>
                <a:latin typeface="Raleway Thin"/>
                <a:ea typeface="Raleway Thin"/>
                <a:cs typeface="Raleway Thin"/>
                <a:sym typeface="Raleway Thin"/>
              </a:defRPr>
            </a:lvl6pPr>
            <a:lvl7pPr lvl="6" algn="r" rtl="0">
              <a:buNone/>
              <a:defRPr sz="1500">
                <a:solidFill>
                  <a:schemeClr val="lt1"/>
                </a:solidFill>
                <a:latin typeface="Raleway Thin"/>
                <a:ea typeface="Raleway Thin"/>
                <a:cs typeface="Raleway Thin"/>
                <a:sym typeface="Raleway Thin"/>
              </a:defRPr>
            </a:lvl7pPr>
            <a:lvl8pPr lvl="7" algn="r" rtl="0">
              <a:buNone/>
              <a:defRPr sz="1500">
                <a:solidFill>
                  <a:schemeClr val="lt1"/>
                </a:solidFill>
                <a:latin typeface="Raleway Thin"/>
                <a:ea typeface="Raleway Thin"/>
                <a:cs typeface="Raleway Thin"/>
                <a:sym typeface="Raleway Thin"/>
              </a:defRPr>
            </a:lvl8pPr>
            <a:lvl9pPr lvl="8" algn="r" rtl="0">
              <a:buNone/>
              <a:defRPr sz="1500">
                <a:solidFill>
                  <a:schemeClr val="lt1"/>
                </a:solidFill>
                <a:latin typeface="Raleway Thin"/>
                <a:ea typeface="Raleway Thin"/>
                <a:cs typeface="Raleway Thin"/>
                <a:sym typeface="Raleway Thi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nk.springer.com/article/10.1023/A:1013882326814" TargetMode="External"/><Relationship Id="rId7" Type="http://schemas.openxmlformats.org/officeDocument/2006/relationships/hyperlink" Target="https://ieeexplore.ieee.org/abstract/document/10192692/" TargetMode="External"/><Relationship Id="rId2" Type="http://schemas.openxmlformats.org/officeDocument/2006/relationships/hyperlink" Target="https://publications.aaahq.org/jeta/article/19/1/165/154" TargetMode="External"/><Relationship Id="rId1" Type="http://schemas.openxmlformats.org/officeDocument/2006/relationships/slideLayout" Target="../slideLayouts/slideLayout2.xml"/><Relationship Id="rId6" Type="http://schemas.openxmlformats.org/officeDocument/2006/relationships/hyperlink" Target="https://meridian.allenpress.com/aisej/article/16/1/60/494539" TargetMode="External"/><Relationship Id="rId5" Type="http://schemas.openxmlformats.org/officeDocument/2006/relationships/hyperlink" Target="https://books.google.com/books?hl=en&amp;lr=&amp;id=MvNFDwAAQBAJ&amp;oi=fnd&amp;pg=PP1&amp;dq=Alteryx+&amp;ots=NDq7pfCrTa&amp;sig=youslj6Dq88XpmGqLAKy5Gnlun0" TargetMode="External"/><Relationship Id="rId4" Type="http://schemas.openxmlformats.org/officeDocument/2006/relationships/hyperlink" Target="https://www.jstor.org/stable/4408412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048580" name="Google Shape;63;p13"/>
          <p:cNvSpPr txBox="1">
            <a:spLocks noGrp="1"/>
          </p:cNvSpPr>
          <p:nvPr>
            <p:ph type="ctrTitle"/>
          </p:nvPr>
        </p:nvSpPr>
        <p:spPr>
          <a:xfrm>
            <a:off x="990600" y="438150"/>
            <a:ext cx="7162800" cy="1646725"/>
          </a:xfrm>
          <a:prstGeom prst="rect">
            <a:avLst/>
          </a:prstGeom>
          <a:effectLst/>
        </p:spPr>
        <p:txBody>
          <a:bodyPr spcFirstLastPara="1" wrap="square" lIns="0" tIns="0" rIns="0" bIns="0" anchor="t" anchorCtr="0">
            <a:noAutofit/>
          </a:bodyPr>
          <a:lstStyle/>
          <a:p>
            <a:pPr algn="ctr"/>
            <a:br>
              <a:rPr lang="en-US" altLang="ko-KR" sz="2000" b="1" dirty="0">
                <a:solidFill>
                  <a:schemeClr val="tx1">
                    <a:lumMod val="75000"/>
                    <a:lumOff val="25000"/>
                  </a:schemeClr>
                </a:solidFill>
                <a:latin typeface="Times New Roman" pitchFamily="18" charset="0"/>
                <a:ea typeface="맑은 고딕" pitchFamily="50" charset="-127"/>
                <a:cs typeface="Times New Roman" pitchFamily="18" charset="0"/>
              </a:rPr>
            </a:br>
            <a:r>
              <a:rPr lang="en-IN" sz="1800" b="1" dirty="0">
                <a:solidFill>
                  <a:srgbClr val="222222"/>
                </a:solidFill>
                <a:effectLst/>
                <a:latin typeface="Times New Roman" panose="02020603050405020304" pitchFamily="18" charset="0"/>
                <a:ea typeface="Times New Roman" panose="02020603050405020304" pitchFamily="18" charset="0"/>
                <a:cs typeface="Arial" panose="020B0604020202020204" pitchFamily="34" charset="0"/>
              </a:rPr>
              <a:t>A STUDY ON REAL-TIME DATA MONITORING AND ALERTING WITH ALTERYX</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US" sz="2000" b="1" dirty="0">
              <a:latin typeface="Times New Roman" pitchFamily="18" charset="0"/>
              <a:cs typeface="Times New Roman" pitchFamily="18" charset="0"/>
            </a:endParaRPr>
          </a:p>
        </p:txBody>
      </p:sp>
      <p:sp>
        <p:nvSpPr>
          <p:cNvPr id="1048581" name="TextBox 2"/>
          <p:cNvSpPr txBox="1"/>
          <p:nvPr/>
        </p:nvSpPr>
        <p:spPr>
          <a:xfrm>
            <a:off x="533400" y="2289184"/>
            <a:ext cx="3733800" cy="1538883"/>
          </a:xfrm>
          <a:prstGeom prst="rect">
            <a:avLst/>
          </a:prstGeom>
          <a:noFill/>
        </p:spPr>
        <p:txBody>
          <a:bodyPr wrap="square" rtlCol="0">
            <a:spAutoFit/>
          </a:bodyPr>
          <a:lstStyle/>
          <a:p>
            <a:r>
              <a:rPr lang="en-US" sz="1800" b="1" dirty="0">
                <a:latin typeface="Times New Roman" pitchFamily="18" charset="0"/>
                <a:cs typeface="Times New Roman" pitchFamily="18" charset="0"/>
              </a:rPr>
              <a:t>Guided by</a:t>
            </a:r>
          </a:p>
          <a:p>
            <a:endParaRPr lang="en-US" b="1" dirty="0">
              <a:latin typeface="Agency FB" pitchFamily="34" charset="0"/>
            </a:endParaRPr>
          </a:p>
          <a:p>
            <a:r>
              <a:rPr lang="en-US" sz="1600" dirty="0">
                <a:latin typeface="Times New Roman" pitchFamily="18" charset="0"/>
                <a:cs typeface="Times New Roman" pitchFamily="18" charset="0"/>
              </a:rPr>
              <a:t>Dr.Gnanadasan</a:t>
            </a:r>
          </a:p>
          <a:p>
            <a:r>
              <a:rPr lang="en-US" sz="1600" dirty="0">
                <a:latin typeface="Times New Roman" pitchFamily="18" charset="0"/>
                <a:cs typeface="Times New Roman" pitchFamily="18" charset="0"/>
              </a:rPr>
              <a:t>Professor</a:t>
            </a:r>
          </a:p>
          <a:p>
            <a:r>
              <a:rPr lang="en-US" sz="1600" dirty="0">
                <a:latin typeface="Times New Roman" pitchFamily="18" charset="0"/>
                <a:cs typeface="Times New Roman" pitchFamily="18" charset="0"/>
              </a:rPr>
              <a:t>SRM Institute of Science and Technology</a:t>
            </a:r>
          </a:p>
          <a:p>
            <a:endParaRPr lang="en-US" dirty="0"/>
          </a:p>
        </p:txBody>
      </p:sp>
      <p:pic>
        <p:nvPicPr>
          <p:cNvPr id="2" name="Picture 1">
            <a:extLst>
              <a:ext uri="{FF2B5EF4-FFF2-40B4-BE49-F238E27FC236}">
                <a16:creationId xmlns:a16="http://schemas.microsoft.com/office/drawing/2014/main" id="{9A31C721-4894-F15F-EF14-09477BF57CF3}"/>
              </a:ext>
            </a:extLst>
          </p:cNvPr>
          <p:cNvPicPr>
            <a:picLocks noChangeAspect="1"/>
          </p:cNvPicPr>
          <p:nvPr/>
        </p:nvPicPr>
        <p:blipFill>
          <a:blip r:embed="rId3"/>
          <a:stretch>
            <a:fillRect/>
          </a:stretch>
        </p:blipFill>
        <p:spPr>
          <a:xfrm>
            <a:off x="3124200" y="1339735"/>
            <a:ext cx="2133600" cy="745140"/>
          </a:xfrm>
          <a:prstGeom prst="rect">
            <a:avLst/>
          </a:prstGeom>
        </p:spPr>
      </p:pic>
      <p:sp>
        <p:nvSpPr>
          <p:cNvPr id="1048582" name="TextBox 3"/>
          <p:cNvSpPr txBox="1"/>
          <p:nvPr/>
        </p:nvSpPr>
        <p:spPr>
          <a:xfrm>
            <a:off x="4876802" y="2223170"/>
            <a:ext cx="3733800" cy="1846659"/>
          </a:xfrm>
          <a:prstGeom prst="rect">
            <a:avLst/>
          </a:prstGeom>
          <a:noFill/>
        </p:spPr>
        <p:txBody>
          <a:bodyPr wrap="square" rtlCol="0">
            <a:spAutoFit/>
          </a:bodyPr>
          <a:lstStyle/>
          <a:p>
            <a:r>
              <a:rPr lang="en-US" sz="1800" b="1" dirty="0">
                <a:latin typeface="Times New Roman" pitchFamily="18" charset="0"/>
                <a:cs typeface="Times New Roman" pitchFamily="18" charset="0"/>
              </a:rPr>
              <a:t>Presented by</a:t>
            </a:r>
          </a:p>
          <a:p>
            <a:endParaRPr lang="en-US" sz="1800" dirty="0">
              <a:latin typeface="Agency FB" pitchFamily="34" charset="0"/>
            </a:endParaRPr>
          </a:p>
          <a:p>
            <a:r>
              <a:rPr lang="en-US" sz="1600" dirty="0">
                <a:latin typeface="Times New Roman" pitchFamily="18" charset="0"/>
                <a:cs typeface="Times New Roman" pitchFamily="18" charset="0"/>
              </a:rPr>
              <a:t>Janane K </a:t>
            </a:r>
          </a:p>
          <a:p>
            <a:r>
              <a:rPr lang="en-US" sz="1600" dirty="0">
                <a:latin typeface="Times New Roman" pitchFamily="18" charset="0"/>
                <a:cs typeface="Times New Roman" pitchFamily="18" charset="0"/>
              </a:rPr>
              <a:t>EC2252001010013</a:t>
            </a:r>
          </a:p>
          <a:p>
            <a:r>
              <a:rPr lang="en-US" sz="1600" dirty="0">
                <a:latin typeface="Times New Roman" pitchFamily="18" charset="0"/>
                <a:cs typeface="Times New Roman" pitchFamily="18" charset="0"/>
              </a:rPr>
              <a:t>MBA Business Analytics(2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Year)</a:t>
            </a:r>
          </a:p>
          <a:p>
            <a:r>
              <a:rPr lang="en-US" sz="1600" dirty="0">
                <a:latin typeface="Times New Roman" pitchFamily="18" charset="0"/>
                <a:cs typeface="Times New Roman" pitchFamily="18" charset="0"/>
              </a:rPr>
              <a:t>SRM Institute of Science and Technology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DF2FFB-8A74-AD48-802C-3ED2A5B9D26A}"/>
              </a:ext>
            </a:extLst>
          </p:cNvPr>
          <p:cNvSpPr>
            <a:spLocks noGrp="1"/>
          </p:cNvSpPr>
          <p:nvPr>
            <p:ph type="body" idx="1"/>
          </p:nvPr>
        </p:nvSpPr>
        <p:spPr>
          <a:xfrm>
            <a:off x="685800" y="530199"/>
            <a:ext cx="7848600" cy="4083101"/>
          </a:xfrm>
        </p:spPr>
        <p:txBody>
          <a:bodyPr/>
          <a:lstStyle/>
          <a:p>
            <a:pPr marL="101600" indent="0">
              <a:buNone/>
            </a:pPr>
            <a:r>
              <a:rPr lang="en-US" sz="1400" b="1" dirty="0">
                <a:latin typeface="Times New Roman" panose="02020603050405020304" pitchFamily="18" charset="0"/>
                <a:cs typeface="Times New Roman" panose="02020603050405020304" pitchFamily="18" charset="0"/>
              </a:rPr>
              <a:t>Link Import in Alteryx:</a:t>
            </a:r>
            <a:endParaRPr lang="en-US" sz="1400" dirty="0">
              <a:latin typeface="Times New Roman" panose="02020603050405020304" pitchFamily="18" charset="0"/>
              <a:cs typeface="Times New Roman" panose="02020603050405020304" pitchFamily="18" charset="0"/>
            </a:endParaRP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 Alteryx, imported the Tableau Public link for the dashboard.</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Used the link to access and integrate the Tableau dashboard within the Alteryx workflow.</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SMTP Server Setup in Alteryx:</a:t>
            </a:r>
          </a:p>
          <a:p>
            <a:pPr marL="101600" indent="0">
              <a:buNone/>
            </a:pPr>
            <a:endParaRPr lang="en-US" sz="1400" dirty="0">
              <a:latin typeface="Times New Roman" panose="02020603050405020304" pitchFamily="18" charset="0"/>
              <a:cs typeface="Times New Roman" panose="02020603050405020304" pitchFamily="18" charset="0"/>
            </a:endParaRPr>
          </a:p>
          <a:p>
            <a:pPr marL="101600" indent="0">
              <a:buNone/>
            </a:pPr>
            <a:r>
              <a:rPr lang="en-US" sz="1400" b="1" dirty="0">
                <a:latin typeface="Times New Roman" panose="02020603050405020304" pitchFamily="18" charset="0"/>
                <a:cs typeface="Times New Roman" panose="02020603050405020304" pitchFamily="18" charset="0"/>
              </a:rPr>
              <a:t>Configured a free SMTP server within Alteryx for sending email notifications.</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Set up the necessary email parameters such as sender address, recipient address, subject, and message.</a:t>
            </a:r>
          </a:p>
          <a:p>
            <a:pPr marL="101600" indent="0">
              <a:buNone/>
            </a:pPr>
            <a:endParaRPr lang="en-US" sz="1400" dirty="0">
              <a:latin typeface="Times New Roman" panose="02020603050405020304" pitchFamily="18" charset="0"/>
              <a:cs typeface="Times New Roman" panose="02020603050405020304" pitchFamily="18" charset="0"/>
            </a:endParaRPr>
          </a:p>
          <a:p>
            <a:pPr marL="101600" indent="0">
              <a:buNone/>
            </a:pPr>
            <a:r>
              <a:rPr lang="en-US" sz="1400" b="1" dirty="0">
                <a:latin typeface="Times New Roman" panose="02020603050405020304" pitchFamily="18" charset="0"/>
                <a:cs typeface="Times New Roman" panose="02020603050405020304" pitchFamily="18" charset="0"/>
              </a:rPr>
              <a:t>Email Notification Configuration:</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Integrated email notification tools in Alteryx.</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Configured the workflow to trigger email notifications upon each data refresh or update.</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1974B2-54F9-4761-E61F-CF83400B52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47546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3F495C-AD59-4E66-CF1F-EA5FD0394735}"/>
              </a:ext>
            </a:extLst>
          </p:cNvPr>
          <p:cNvSpPr>
            <a:spLocks noGrp="1"/>
          </p:cNvSpPr>
          <p:nvPr>
            <p:ph type="title"/>
          </p:nvPr>
        </p:nvSpPr>
        <p:spPr>
          <a:xfrm>
            <a:off x="739616" y="325600"/>
            <a:ext cx="7664768" cy="39630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Data Interpretation and Analysis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
        <p:nvSpPr>
          <p:cNvPr id="6" name="Text Placeholder 5">
            <a:extLst>
              <a:ext uri="{FF2B5EF4-FFF2-40B4-BE49-F238E27FC236}">
                <a16:creationId xmlns:a16="http://schemas.microsoft.com/office/drawing/2014/main" id="{5B74D5E6-B353-A3FF-4EE4-E5E04F4C097F}"/>
              </a:ext>
            </a:extLst>
          </p:cNvPr>
          <p:cNvSpPr>
            <a:spLocks noGrp="1"/>
          </p:cNvSpPr>
          <p:nvPr>
            <p:ph type="body" idx="2"/>
          </p:nvPr>
        </p:nvSpPr>
        <p:spPr>
          <a:xfrm>
            <a:off x="5549584" y="819150"/>
            <a:ext cx="3137216" cy="3800600"/>
          </a:xfrm>
        </p:spPr>
        <p:txBody>
          <a:bodyPr/>
          <a:lstStyle/>
          <a:p>
            <a:pPr>
              <a:buClr>
                <a:schemeClr val="accent1">
                  <a:lumMod val="75000"/>
                </a:schemeClr>
              </a:buClr>
              <a:buSzPct val="12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Workflow of the process from importing the data until saving the cleaned up data as </a:t>
            </a:r>
            <a:r>
              <a:rPr lang="en-US" dirty="0" err="1">
                <a:latin typeface="Times New Roman" panose="02020603050405020304" pitchFamily="18" charset="0"/>
                <a:cs typeface="Times New Roman" panose="02020603050405020304" pitchFamily="18" charset="0"/>
              </a:rPr>
              <a:t>Tableau.hyper</a:t>
            </a:r>
            <a:endParaRPr lang="en-US" dirty="0">
              <a:latin typeface="Times New Roman" panose="02020603050405020304" pitchFamily="18" charset="0"/>
              <a:cs typeface="Times New Roman" panose="02020603050405020304" pitchFamily="18" charset="0"/>
            </a:endParaRPr>
          </a:p>
          <a:p>
            <a:pPr marL="114300" indent="0">
              <a:buClr>
                <a:schemeClr val="accent1">
                  <a:lumMod val="75000"/>
                </a:schemeClr>
              </a:buClr>
              <a:buSzPct val="12900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2" name="Picture 1">
            <a:extLst>
              <a:ext uri="{FF2B5EF4-FFF2-40B4-BE49-F238E27FC236}">
                <a16:creationId xmlns:a16="http://schemas.microsoft.com/office/drawing/2014/main" id="{5C69AEF7-A2B2-CACA-53C2-2A4FE899F101}"/>
              </a:ext>
            </a:extLst>
          </p:cNvPr>
          <p:cNvPicPr>
            <a:picLocks noChangeAspect="1"/>
          </p:cNvPicPr>
          <p:nvPr/>
        </p:nvPicPr>
        <p:blipFill>
          <a:blip r:embed="rId2"/>
          <a:stretch>
            <a:fillRect/>
          </a:stretch>
        </p:blipFill>
        <p:spPr>
          <a:xfrm>
            <a:off x="739616" y="819149"/>
            <a:ext cx="4377195" cy="38545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EE1D48-E1A8-686F-7FCD-0FE94CAF9B1B}"/>
              </a:ext>
            </a:extLst>
          </p:cNvPr>
          <p:cNvSpPr>
            <a:spLocks noGrp="1"/>
          </p:cNvSpPr>
          <p:nvPr>
            <p:ph type="body" idx="1"/>
          </p:nvPr>
        </p:nvSpPr>
        <p:spPr>
          <a:xfrm>
            <a:off x="457200" y="1054150"/>
            <a:ext cx="4115309" cy="3461700"/>
          </a:xfrm>
        </p:spPr>
        <p:txBody>
          <a:bodyPr/>
          <a:lstStyle/>
          <a:p>
            <a:pPr marL="114300" indent="0">
              <a:buNone/>
            </a:pPr>
            <a:endParaRPr lang="en-IN" dirty="0"/>
          </a:p>
        </p:txBody>
      </p:sp>
      <p:sp>
        <p:nvSpPr>
          <p:cNvPr id="4" name="Text Placeholder 3">
            <a:extLst>
              <a:ext uri="{FF2B5EF4-FFF2-40B4-BE49-F238E27FC236}">
                <a16:creationId xmlns:a16="http://schemas.microsoft.com/office/drawing/2014/main" id="{5E0158F6-5EB9-8AB9-8F7F-4AF36C5E8FF3}"/>
              </a:ext>
            </a:extLst>
          </p:cNvPr>
          <p:cNvSpPr>
            <a:spLocks noGrp="1"/>
          </p:cNvSpPr>
          <p:nvPr>
            <p:ph type="body" idx="2"/>
          </p:nvPr>
        </p:nvSpPr>
        <p:spPr>
          <a:xfrm>
            <a:off x="4876800" y="1087853"/>
            <a:ext cx="3810000" cy="3461699"/>
          </a:xfrm>
        </p:spPr>
        <p:txBody>
          <a:bodyPr/>
          <a:lstStyle/>
          <a:p>
            <a:pPr marL="114300" indent="0">
              <a:buNone/>
            </a:pPr>
            <a:endParaRPr lang="en-IN" dirty="0"/>
          </a:p>
        </p:txBody>
      </p:sp>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FCF3A126-CA1A-563A-6D35-44322BA02C4A}"/>
              </a:ext>
            </a:extLst>
          </p:cNvPr>
          <p:cNvPicPr>
            <a:picLocks noChangeAspect="1"/>
          </p:cNvPicPr>
          <p:nvPr/>
        </p:nvPicPr>
        <p:blipFill>
          <a:blip r:embed="rId2"/>
          <a:stretch>
            <a:fillRect/>
          </a:stretch>
        </p:blipFill>
        <p:spPr>
          <a:xfrm>
            <a:off x="474276" y="1054150"/>
            <a:ext cx="4097724" cy="3461700"/>
          </a:xfrm>
          <a:prstGeom prst="rect">
            <a:avLst/>
          </a:prstGeom>
        </p:spPr>
      </p:pic>
      <p:pic>
        <p:nvPicPr>
          <p:cNvPr id="7" name="Picture 6">
            <a:extLst>
              <a:ext uri="{FF2B5EF4-FFF2-40B4-BE49-F238E27FC236}">
                <a16:creationId xmlns:a16="http://schemas.microsoft.com/office/drawing/2014/main" id="{55132B86-9CC8-95BF-C223-042CFE048939}"/>
              </a:ext>
            </a:extLst>
          </p:cNvPr>
          <p:cNvPicPr>
            <a:picLocks noChangeAspect="1"/>
          </p:cNvPicPr>
          <p:nvPr/>
        </p:nvPicPr>
        <p:blipFill>
          <a:blip r:embed="rId3"/>
          <a:stretch>
            <a:fillRect/>
          </a:stretch>
        </p:blipFill>
        <p:spPr>
          <a:xfrm>
            <a:off x="4876290" y="1087854"/>
            <a:ext cx="3793433" cy="3461699"/>
          </a:xfrm>
          <a:prstGeom prst="rect">
            <a:avLst/>
          </a:prstGeom>
        </p:spPr>
      </p:pic>
      <p:sp>
        <p:nvSpPr>
          <p:cNvPr id="8" name="TextBox 7">
            <a:extLst>
              <a:ext uri="{FF2B5EF4-FFF2-40B4-BE49-F238E27FC236}">
                <a16:creationId xmlns:a16="http://schemas.microsoft.com/office/drawing/2014/main" id="{01A5D039-DC7F-DA16-9271-1C9DFAD5F881}"/>
              </a:ext>
            </a:extLst>
          </p:cNvPr>
          <p:cNvSpPr txBox="1"/>
          <p:nvPr/>
        </p:nvSpPr>
        <p:spPr>
          <a:xfrm>
            <a:off x="457200" y="514350"/>
            <a:ext cx="3962400" cy="307777"/>
          </a:xfrm>
          <a:prstGeom prst="rect">
            <a:avLst/>
          </a:prstGeom>
          <a:noFill/>
        </p:spPr>
        <p:txBody>
          <a:bodyPr wrap="square" rtlCol="0">
            <a:spAutoFit/>
          </a:bodyPr>
          <a:lstStyle/>
          <a:p>
            <a:r>
              <a:rPr lang="en-US" dirty="0"/>
              <a:t>Top 10 Material Shipped</a:t>
            </a:r>
            <a:endParaRPr lang="en-IN" dirty="0"/>
          </a:p>
        </p:txBody>
      </p:sp>
      <p:sp>
        <p:nvSpPr>
          <p:cNvPr id="9" name="TextBox 8">
            <a:extLst>
              <a:ext uri="{FF2B5EF4-FFF2-40B4-BE49-F238E27FC236}">
                <a16:creationId xmlns:a16="http://schemas.microsoft.com/office/drawing/2014/main" id="{08A1D818-A253-ABBB-1607-0A56355A9E4A}"/>
              </a:ext>
            </a:extLst>
          </p:cNvPr>
          <p:cNvSpPr txBox="1"/>
          <p:nvPr/>
        </p:nvSpPr>
        <p:spPr>
          <a:xfrm>
            <a:off x="4876290" y="514350"/>
            <a:ext cx="3658110" cy="307777"/>
          </a:xfrm>
          <a:prstGeom prst="rect">
            <a:avLst/>
          </a:prstGeom>
          <a:noFill/>
        </p:spPr>
        <p:txBody>
          <a:bodyPr wrap="square" rtlCol="0">
            <a:spAutoFit/>
          </a:bodyPr>
          <a:lstStyle/>
          <a:p>
            <a:r>
              <a:rPr lang="en-US" dirty="0"/>
              <a:t>Geospatial Analysis</a:t>
            </a:r>
            <a:endParaRPr lang="en-IN" dirty="0"/>
          </a:p>
        </p:txBody>
      </p:sp>
    </p:spTree>
    <p:extLst>
      <p:ext uri="{BB962C8B-B14F-4D97-AF65-F5344CB8AC3E}">
        <p14:creationId xmlns:p14="http://schemas.microsoft.com/office/powerpoint/2010/main" val="337730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AA3DE0-3717-D892-4271-E99293C258D0}"/>
              </a:ext>
            </a:extLst>
          </p:cNvPr>
          <p:cNvPicPr>
            <a:picLocks noChangeAspect="1"/>
          </p:cNvPicPr>
          <p:nvPr/>
        </p:nvPicPr>
        <p:blipFill>
          <a:blip r:embed="rId2"/>
          <a:stretch>
            <a:fillRect/>
          </a:stretch>
        </p:blipFill>
        <p:spPr>
          <a:xfrm>
            <a:off x="456691" y="1054150"/>
            <a:ext cx="4115309" cy="3461700"/>
          </a:xfrm>
          <a:prstGeom prst="rect">
            <a:avLst/>
          </a:prstGeom>
        </p:spPr>
      </p:pic>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8" name="Picture 7">
            <a:extLst>
              <a:ext uri="{FF2B5EF4-FFF2-40B4-BE49-F238E27FC236}">
                <a16:creationId xmlns:a16="http://schemas.microsoft.com/office/drawing/2014/main" id="{C1845096-5ABE-3D07-F468-CD5F8F6B5A62}"/>
              </a:ext>
            </a:extLst>
          </p:cNvPr>
          <p:cNvPicPr>
            <a:picLocks noChangeAspect="1"/>
          </p:cNvPicPr>
          <p:nvPr/>
        </p:nvPicPr>
        <p:blipFill>
          <a:blip r:embed="rId3"/>
          <a:stretch>
            <a:fillRect/>
          </a:stretch>
        </p:blipFill>
        <p:spPr>
          <a:xfrm>
            <a:off x="4800601" y="1123824"/>
            <a:ext cx="3878134" cy="3461700"/>
          </a:xfrm>
          <a:prstGeom prst="rect">
            <a:avLst/>
          </a:prstGeom>
        </p:spPr>
      </p:pic>
      <p:sp>
        <p:nvSpPr>
          <p:cNvPr id="9" name="TextBox 8">
            <a:extLst>
              <a:ext uri="{FF2B5EF4-FFF2-40B4-BE49-F238E27FC236}">
                <a16:creationId xmlns:a16="http://schemas.microsoft.com/office/drawing/2014/main" id="{587AF8A3-12A7-6C2B-10CE-BE579D802163}"/>
              </a:ext>
            </a:extLst>
          </p:cNvPr>
          <p:cNvSpPr txBox="1"/>
          <p:nvPr/>
        </p:nvSpPr>
        <p:spPr>
          <a:xfrm>
            <a:off x="456691" y="514350"/>
            <a:ext cx="4039109" cy="307777"/>
          </a:xfrm>
          <a:prstGeom prst="rect">
            <a:avLst/>
          </a:prstGeom>
          <a:noFill/>
        </p:spPr>
        <p:txBody>
          <a:bodyPr wrap="square" rtlCol="0">
            <a:spAutoFit/>
          </a:bodyPr>
          <a:lstStyle/>
          <a:p>
            <a:r>
              <a:rPr lang="en-US" dirty="0"/>
              <a:t>Supplier Performance over the Years</a:t>
            </a:r>
            <a:endParaRPr lang="en-IN" dirty="0"/>
          </a:p>
        </p:txBody>
      </p:sp>
      <p:sp>
        <p:nvSpPr>
          <p:cNvPr id="10" name="TextBox 9">
            <a:extLst>
              <a:ext uri="{FF2B5EF4-FFF2-40B4-BE49-F238E27FC236}">
                <a16:creationId xmlns:a16="http://schemas.microsoft.com/office/drawing/2014/main" id="{FA304619-2AC8-E5EA-05AD-374E46427102}"/>
              </a:ext>
            </a:extLst>
          </p:cNvPr>
          <p:cNvSpPr txBox="1"/>
          <p:nvPr/>
        </p:nvSpPr>
        <p:spPr>
          <a:xfrm>
            <a:off x="4800601" y="590550"/>
            <a:ext cx="3886708" cy="307777"/>
          </a:xfrm>
          <a:prstGeom prst="rect">
            <a:avLst/>
          </a:prstGeom>
          <a:noFill/>
        </p:spPr>
        <p:txBody>
          <a:bodyPr wrap="square" rtlCol="0">
            <a:spAutoFit/>
          </a:bodyPr>
          <a:lstStyle/>
          <a:p>
            <a:r>
              <a:rPr lang="en-US" dirty="0"/>
              <a:t>Transportation Distance</a:t>
            </a:r>
            <a:endParaRPr lang="en-IN" dirty="0"/>
          </a:p>
        </p:txBody>
      </p:sp>
    </p:spTree>
    <p:extLst>
      <p:ext uri="{BB962C8B-B14F-4D97-AF65-F5344CB8AC3E}">
        <p14:creationId xmlns:p14="http://schemas.microsoft.com/office/powerpoint/2010/main" val="226778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4" name="Picture 3">
            <a:extLst>
              <a:ext uri="{FF2B5EF4-FFF2-40B4-BE49-F238E27FC236}">
                <a16:creationId xmlns:a16="http://schemas.microsoft.com/office/drawing/2014/main" id="{A39D41FC-0940-C29E-0D91-4DCDB09F20B5}"/>
              </a:ext>
            </a:extLst>
          </p:cNvPr>
          <p:cNvPicPr>
            <a:picLocks noChangeAspect="1"/>
          </p:cNvPicPr>
          <p:nvPr/>
        </p:nvPicPr>
        <p:blipFill>
          <a:blip r:embed="rId2"/>
          <a:stretch>
            <a:fillRect/>
          </a:stretch>
        </p:blipFill>
        <p:spPr>
          <a:xfrm>
            <a:off x="609600" y="975946"/>
            <a:ext cx="3962400" cy="3419282"/>
          </a:xfrm>
          <a:prstGeom prst="rect">
            <a:avLst/>
          </a:prstGeom>
        </p:spPr>
      </p:pic>
      <p:pic>
        <p:nvPicPr>
          <p:cNvPr id="6" name="Picture 5">
            <a:extLst>
              <a:ext uri="{FF2B5EF4-FFF2-40B4-BE49-F238E27FC236}">
                <a16:creationId xmlns:a16="http://schemas.microsoft.com/office/drawing/2014/main" id="{E9F3926B-9B2C-2520-F204-F6901376ADB8}"/>
              </a:ext>
            </a:extLst>
          </p:cNvPr>
          <p:cNvPicPr>
            <a:picLocks noChangeAspect="1"/>
          </p:cNvPicPr>
          <p:nvPr/>
        </p:nvPicPr>
        <p:blipFill>
          <a:blip r:embed="rId3"/>
          <a:stretch>
            <a:fillRect/>
          </a:stretch>
        </p:blipFill>
        <p:spPr>
          <a:xfrm>
            <a:off x="4876800" y="971550"/>
            <a:ext cx="3810000" cy="3419282"/>
          </a:xfrm>
          <a:prstGeom prst="rect">
            <a:avLst/>
          </a:prstGeom>
        </p:spPr>
      </p:pic>
      <p:sp>
        <p:nvSpPr>
          <p:cNvPr id="7" name="TextBox 6">
            <a:extLst>
              <a:ext uri="{FF2B5EF4-FFF2-40B4-BE49-F238E27FC236}">
                <a16:creationId xmlns:a16="http://schemas.microsoft.com/office/drawing/2014/main" id="{732C6FF4-2B44-B3B2-75E6-C477DB2CE37C}"/>
              </a:ext>
            </a:extLst>
          </p:cNvPr>
          <p:cNvSpPr txBox="1"/>
          <p:nvPr/>
        </p:nvSpPr>
        <p:spPr>
          <a:xfrm>
            <a:off x="609600" y="514350"/>
            <a:ext cx="3810000" cy="307777"/>
          </a:xfrm>
          <a:prstGeom prst="rect">
            <a:avLst/>
          </a:prstGeom>
          <a:noFill/>
        </p:spPr>
        <p:txBody>
          <a:bodyPr wrap="square" rtlCol="0">
            <a:spAutoFit/>
          </a:bodyPr>
          <a:lstStyle/>
          <a:p>
            <a:r>
              <a:rPr lang="en-US" dirty="0"/>
              <a:t>Vehicle Performance</a:t>
            </a:r>
            <a:endParaRPr lang="en-IN" dirty="0"/>
          </a:p>
        </p:txBody>
      </p:sp>
      <p:sp>
        <p:nvSpPr>
          <p:cNvPr id="9" name="TextBox 8">
            <a:extLst>
              <a:ext uri="{FF2B5EF4-FFF2-40B4-BE49-F238E27FC236}">
                <a16:creationId xmlns:a16="http://schemas.microsoft.com/office/drawing/2014/main" id="{4352C66A-F582-FB96-AE36-65994D2CF7C6}"/>
              </a:ext>
            </a:extLst>
          </p:cNvPr>
          <p:cNvSpPr txBox="1"/>
          <p:nvPr/>
        </p:nvSpPr>
        <p:spPr>
          <a:xfrm>
            <a:off x="4953000" y="514350"/>
            <a:ext cx="3451384" cy="307777"/>
          </a:xfrm>
          <a:prstGeom prst="rect">
            <a:avLst/>
          </a:prstGeom>
          <a:noFill/>
        </p:spPr>
        <p:txBody>
          <a:bodyPr wrap="square" rtlCol="0">
            <a:spAutoFit/>
          </a:bodyPr>
          <a:lstStyle/>
          <a:p>
            <a:r>
              <a:rPr lang="en-US" dirty="0"/>
              <a:t>Customer Performance</a:t>
            </a:r>
            <a:endParaRPr lang="en-IN" dirty="0"/>
          </a:p>
        </p:txBody>
      </p:sp>
    </p:spTree>
    <p:extLst>
      <p:ext uri="{BB962C8B-B14F-4D97-AF65-F5344CB8AC3E}">
        <p14:creationId xmlns:p14="http://schemas.microsoft.com/office/powerpoint/2010/main" val="86641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3" name="Picture 2">
            <a:extLst>
              <a:ext uri="{FF2B5EF4-FFF2-40B4-BE49-F238E27FC236}">
                <a16:creationId xmlns:a16="http://schemas.microsoft.com/office/drawing/2014/main" id="{0F7EC6E3-5E46-539F-A1DB-1F6E6E1CEC81}"/>
              </a:ext>
            </a:extLst>
          </p:cNvPr>
          <p:cNvPicPr>
            <a:picLocks noChangeAspect="1"/>
          </p:cNvPicPr>
          <p:nvPr/>
        </p:nvPicPr>
        <p:blipFill>
          <a:blip r:embed="rId2"/>
          <a:stretch>
            <a:fillRect/>
          </a:stretch>
        </p:blipFill>
        <p:spPr>
          <a:xfrm>
            <a:off x="533401" y="971550"/>
            <a:ext cx="4495799" cy="3581400"/>
          </a:xfrm>
          <a:prstGeom prst="rect">
            <a:avLst/>
          </a:prstGeom>
        </p:spPr>
      </p:pic>
      <p:pic>
        <p:nvPicPr>
          <p:cNvPr id="4" name="Picture 3">
            <a:extLst>
              <a:ext uri="{FF2B5EF4-FFF2-40B4-BE49-F238E27FC236}">
                <a16:creationId xmlns:a16="http://schemas.microsoft.com/office/drawing/2014/main" id="{C775D5CF-5A5B-54FE-A742-D2E19CD42368}"/>
              </a:ext>
            </a:extLst>
          </p:cNvPr>
          <p:cNvPicPr>
            <a:picLocks noChangeAspect="1"/>
          </p:cNvPicPr>
          <p:nvPr/>
        </p:nvPicPr>
        <p:blipFill>
          <a:blip r:embed="rId3"/>
          <a:stretch>
            <a:fillRect/>
          </a:stretch>
        </p:blipFill>
        <p:spPr>
          <a:xfrm>
            <a:off x="5325934" y="361950"/>
            <a:ext cx="3352800" cy="1814707"/>
          </a:xfrm>
          <a:prstGeom prst="rect">
            <a:avLst/>
          </a:prstGeom>
        </p:spPr>
      </p:pic>
      <p:pic>
        <p:nvPicPr>
          <p:cNvPr id="6" name="Picture 5">
            <a:extLst>
              <a:ext uri="{FF2B5EF4-FFF2-40B4-BE49-F238E27FC236}">
                <a16:creationId xmlns:a16="http://schemas.microsoft.com/office/drawing/2014/main" id="{8B4B532B-AFC5-D565-03FF-22F6873DC30D}"/>
              </a:ext>
            </a:extLst>
          </p:cNvPr>
          <p:cNvPicPr>
            <a:picLocks noChangeAspect="1"/>
          </p:cNvPicPr>
          <p:nvPr/>
        </p:nvPicPr>
        <p:blipFill>
          <a:blip r:embed="rId4"/>
          <a:stretch>
            <a:fillRect/>
          </a:stretch>
        </p:blipFill>
        <p:spPr>
          <a:xfrm>
            <a:off x="5331796" y="2343150"/>
            <a:ext cx="3346938" cy="2209800"/>
          </a:xfrm>
          <a:prstGeom prst="rect">
            <a:avLst/>
          </a:prstGeom>
        </p:spPr>
      </p:pic>
      <p:sp>
        <p:nvSpPr>
          <p:cNvPr id="7" name="TextBox 6">
            <a:extLst>
              <a:ext uri="{FF2B5EF4-FFF2-40B4-BE49-F238E27FC236}">
                <a16:creationId xmlns:a16="http://schemas.microsoft.com/office/drawing/2014/main" id="{03C9C114-1E21-0F5A-5490-E92E4F3C5D16}"/>
              </a:ext>
            </a:extLst>
          </p:cNvPr>
          <p:cNvSpPr txBox="1"/>
          <p:nvPr/>
        </p:nvSpPr>
        <p:spPr>
          <a:xfrm>
            <a:off x="465266" y="438150"/>
            <a:ext cx="4335334" cy="304800"/>
          </a:xfrm>
          <a:prstGeom prst="rect">
            <a:avLst/>
          </a:prstGeom>
          <a:noFill/>
        </p:spPr>
        <p:txBody>
          <a:bodyPr wrap="square" rtlCol="0">
            <a:spAutoFit/>
          </a:bodyPr>
          <a:lstStyle/>
          <a:p>
            <a:r>
              <a:rPr lang="en-US" dirty="0"/>
              <a:t>Supply Chain Performance Dashboard</a:t>
            </a:r>
            <a:endParaRPr lang="en-IN" dirty="0"/>
          </a:p>
        </p:txBody>
      </p:sp>
    </p:spTree>
    <p:extLst>
      <p:ext uri="{BB962C8B-B14F-4D97-AF65-F5344CB8AC3E}">
        <p14:creationId xmlns:p14="http://schemas.microsoft.com/office/powerpoint/2010/main" val="415061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2" name="Picture 1">
            <a:extLst>
              <a:ext uri="{FF2B5EF4-FFF2-40B4-BE49-F238E27FC236}">
                <a16:creationId xmlns:a16="http://schemas.microsoft.com/office/drawing/2014/main" id="{BCB72D6F-EE48-4585-0C49-9B9F31FBD509}"/>
              </a:ext>
            </a:extLst>
          </p:cNvPr>
          <p:cNvPicPr>
            <a:picLocks noChangeAspect="1"/>
          </p:cNvPicPr>
          <p:nvPr/>
        </p:nvPicPr>
        <p:blipFill>
          <a:blip r:embed="rId2"/>
          <a:stretch>
            <a:fillRect/>
          </a:stretch>
        </p:blipFill>
        <p:spPr>
          <a:xfrm>
            <a:off x="609600" y="1047750"/>
            <a:ext cx="3657600" cy="3352800"/>
          </a:xfrm>
          <a:prstGeom prst="rect">
            <a:avLst/>
          </a:prstGeom>
        </p:spPr>
      </p:pic>
      <p:pic>
        <p:nvPicPr>
          <p:cNvPr id="7" name="Picture 6">
            <a:extLst>
              <a:ext uri="{FF2B5EF4-FFF2-40B4-BE49-F238E27FC236}">
                <a16:creationId xmlns:a16="http://schemas.microsoft.com/office/drawing/2014/main" id="{23487AE7-0A48-C361-5697-070BB4CFFBCA}"/>
              </a:ext>
            </a:extLst>
          </p:cNvPr>
          <p:cNvPicPr>
            <a:picLocks noChangeAspect="1"/>
          </p:cNvPicPr>
          <p:nvPr/>
        </p:nvPicPr>
        <p:blipFill>
          <a:blip r:embed="rId3"/>
          <a:stretch>
            <a:fillRect/>
          </a:stretch>
        </p:blipFill>
        <p:spPr>
          <a:xfrm>
            <a:off x="4876802" y="971550"/>
            <a:ext cx="3733798" cy="3505200"/>
          </a:xfrm>
          <a:prstGeom prst="rect">
            <a:avLst/>
          </a:prstGeom>
        </p:spPr>
      </p:pic>
      <p:sp>
        <p:nvSpPr>
          <p:cNvPr id="10" name="TextBox 9">
            <a:extLst>
              <a:ext uri="{FF2B5EF4-FFF2-40B4-BE49-F238E27FC236}">
                <a16:creationId xmlns:a16="http://schemas.microsoft.com/office/drawing/2014/main" id="{34717B97-7A13-7EA6-D254-DE34DC8987C4}"/>
              </a:ext>
            </a:extLst>
          </p:cNvPr>
          <p:cNvSpPr txBox="1"/>
          <p:nvPr/>
        </p:nvSpPr>
        <p:spPr>
          <a:xfrm>
            <a:off x="1066800" y="361950"/>
            <a:ext cx="6858000" cy="304800"/>
          </a:xfrm>
          <a:prstGeom prst="rect">
            <a:avLst/>
          </a:prstGeom>
          <a:noFill/>
        </p:spPr>
        <p:txBody>
          <a:bodyPr wrap="square" rtlCol="0">
            <a:spAutoFit/>
          </a:bodyPr>
          <a:lstStyle/>
          <a:p>
            <a:r>
              <a:rPr lang="en-US" dirty="0"/>
              <a:t>Dashboard posted in Tableau Public</a:t>
            </a:r>
            <a:endParaRPr lang="en-IN" dirty="0"/>
          </a:p>
        </p:txBody>
      </p:sp>
    </p:spTree>
    <p:extLst>
      <p:ext uri="{BB962C8B-B14F-4D97-AF65-F5344CB8AC3E}">
        <p14:creationId xmlns:p14="http://schemas.microsoft.com/office/powerpoint/2010/main" val="154804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3" name="Picture 2">
            <a:extLst>
              <a:ext uri="{FF2B5EF4-FFF2-40B4-BE49-F238E27FC236}">
                <a16:creationId xmlns:a16="http://schemas.microsoft.com/office/drawing/2014/main" id="{F1DDACC6-8701-1078-27E2-66E7A934B903}"/>
              </a:ext>
            </a:extLst>
          </p:cNvPr>
          <p:cNvPicPr>
            <a:picLocks noChangeAspect="1"/>
          </p:cNvPicPr>
          <p:nvPr/>
        </p:nvPicPr>
        <p:blipFill>
          <a:blip r:embed="rId2"/>
          <a:stretch>
            <a:fillRect/>
          </a:stretch>
        </p:blipFill>
        <p:spPr>
          <a:xfrm>
            <a:off x="533401" y="971550"/>
            <a:ext cx="3810000" cy="3276600"/>
          </a:xfrm>
          <a:prstGeom prst="rect">
            <a:avLst/>
          </a:prstGeom>
        </p:spPr>
      </p:pic>
      <p:pic>
        <p:nvPicPr>
          <p:cNvPr id="4" name="Picture 3">
            <a:extLst>
              <a:ext uri="{FF2B5EF4-FFF2-40B4-BE49-F238E27FC236}">
                <a16:creationId xmlns:a16="http://schemas.microsoft.com/office/drawing/2014/main" id="{39332F9A-6525-3EA2-65DE-7A1248DF84B4}"/>
              </a:ext>
            </a:extLst>
          </p:cNvPr>
          <p:cNvPicPr>
            <a:picLocks noChangeAspect="1"/>
          </p:cNvPicPr>
          <p:nvPr/>
        </p:nvPicPr>
        <p:blipFill>
          <a:blip r:embed="rId3"/>
          <a:stretch>
            <a:fillRect/>
          </a:stretch>
        </p:blipFill>
        <p:spPr>
          <a:xfrm>
            <a:off x="4572000" y="971550"/>
            <a:ext cx="4267200" cy="3276600"/>
          </a:xfrm>
          <a:prstGeom prst="rect">
            <a:avLst/>
          </a:prstGeom>
        </p:spPr>
      </p:pic>
      <p:sp>
        <p:nvSpPr>
          <p:cNvPr id="8" name="TextBox 7">
            <a:extLst>
              <a:ext uri="{FF2B5EF4-FFF2-40B4-BE49-F238E27FC236}">
                <a16:creationId xmlns:a16="http://schemas.microsoft.com/office/drawing/2014/main" id="{FCB6CC5F-C1C3-81F6-27D0-95AB1D70B2B2}"/>
              </a:ext>
            </a:extLst>
          </p:cNvPr>
          <p:cNvSpPr txBox="1"/>
          <p:nvPr/>
        </p:nvSpPr>
        <p:spPr>
          <a:xfrm>
            <a:off x="533401" y="438150"/>
            <a:ext cx="3581399" cy="307777"/>
          </a:xfrm>
          <a:prstGeom prst="rect">
            <a:avLst/>
          </a:prstGeom>
          <a:noFill/>
        </p:spPr>
        <p:txBody>
          <a:bodyPr wrap="square" rtlCol="0">
            <a:spAutoFit/>
          </a:bodyPr>
          <a:lstStyle/>
          <a:p>
            <a:r>
              <a:rPr lang="en-US" dirty="0"/>
              <a:t>The embed link imported in Alteryx</a:t>
            </a:r>
            <a:endParaRPr lang="en-IN" dirty="0"/>
          </a:p>
        </p:txBody>
      </p:sp>
      <p:sp>
        <p:nvSpPr>
          <p:cNvPr id="9" name="TextBox 8">
            <a:extLst>
              <a:ext uri="{FF2B5EF4-FFF2-40B4-BE49-F238E27FC236}">
                <a16:creationId xmlns:a16="http://schemas.microsoft.com/office/drawing/2014/main" id="{11A67353-8D73-88E3-A154-97D21D08C069}"/>
              </a:ext>
            </a:extLst>
          </p:cNvPr>
          <p:cNvSpPr txBox="1"/>
          <p:nvPr/>
        </p:nvSpPr>
        <p:spPr>
          <a:xfrm>
            <a:off x="4495800" y="438150"/>
            <a:ext cx="4267200" cy="523220"/>
          </a:xfrm>
          <a:prstGeom prst="rect">
            <a:avLst/>
          </a:prstGeom>
          <a:noFill/>
        </p:spPr>
        <p:txBody>
          <a:bodyPr wrap="square" rtlCol="0">
            <a:spAutoFit/>
          </a:bodyPr>
          <a:lstStyle/>
          <a:p>
            <a:r>
              <a:rPr lang="en-US" dirty="0"/>
              <a:t>Free SMTP Server is set up and mail alert is set</a:t>
            </a:r>
          </a:p>
          <a:p>
            <a:endParaRPr lang="en-IN" dirty="0"/>
          </a:p>
        </p:txBody>
      </p:sp>
    </p:spTree>
    <p:extLst>
      <p:ext uri="{BB962C8B-B14F-4D97-AF65-F5344CB8AC3E}">
        <p14:creationId xmlns:p14="http://schemas.microsoft.com/office/powerpoint/2010/main" val="296481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BF8F44-DD65-02BD-BDA0-8DB5D4C0E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2" name="Picture 1">
            <a:extLst>
              <a:ext uri="{FF2B5EF4-FFF2-40B4-BE49-F238E27FC236}">
                <a16:creationId xmlns:a16="http://schemas.microsoft.com/office/drawing/2014/main" id="{83209939-5240-2847-6C69-D64CECC23955}"/>
              </a:ext>
            </a:extLst>
          </p:cNvPr>
          <p:cNvPicPr>
            <a:picLocks noChangeAspect="1"/>
          </p:cNvPicPr>
          <p:nvPr/>
        </p:nvPicPr>
        <p:blipFill>
          <a:blip r:embed="rId2"/>
          <a:stretch>
            <a:fillRect/>
          </a:stretch>
        </p:blipFill>
        <p:spPr>
          <a:xfrm>
            <a:off x="762000" y="1123950"/>
            <a:ext cx="3552090" cy="3352800"/>
          </a:xfrm>
          <a:prstGeom prst="rect">
            <a:avLst/>
          </a:prstGeom>
        </p:spPr>
      </p:pic>
      <p:pic>
        <p:nvPicPr>
          <p:cNvPr id="6" name="Picture 5">
            <a:extLst>
              <a:ext uri="{FF2B5EF4-FFF2-40B4-BE49-F238E27FC236}">
                <a16:creationId xmlns:a16="http://schemas.microsoft.com/office/drawing/2014/main" id="{F257C695-9268-B450-C323-57D9CCA7D5FC}"/>
              </a:ext>
            </a:extLst>
          </p:cNvPr>
          <p:cNvPicPr>
            <a:picLocks noChangeAspect="1"/>
          </p:cNvPicPr>
          <p:nvPr/>
        </p:nvPicPr>
        <p:blipFill>
          <a:blip r:embed="rId3"/>
          <a:stretch>
            <a:fillRect/>
          </a:stretch>
        </p:blipFill>
        <p:spPr>
          <a:xfrm>
            <a:off x="4829912" y="1047749"/>
            <a:ext cx="3704488" cy="3625901"/>
          </a:xfrm>
          <a:prstGeom prst="rect">
            <a:avLst/>
          </a:prstGeom>
        </p:spPr>
      </p:pic>
      <p:sp>
        <p:nvSpPr>
          <p:cNvPr id="7" name="TextBox 6">
            <a:extLst>
              <a:ext uri="{FF2B5EF4-FFF2-40B4-BE49-F238E27FC236}">
                <a16:creationId xmlns:a16="http://schemas.microsoft.com/office/drawing/2014/main" id="{E032922E-29F3-7142-1289-E669E82EA89C}"/>
              </a:ext>
            </a:extLst>
          </p:cNvPr>
          <p:cNvSpPr txBox="1"/>
          <p:nvPr/>
        </p:nvSpPr>
        <p:spPr>
          <a:xfrm>
            <a:off x="762000" y="590550"/>
            <a:ext cx="7642384" cy="307777"/>
          </a:xfrm>
          <a:prstGeom prst="rect">
            <a:avLst/>
          </a:prstGeom>
          <a:noFill/>
        </p:spPr>
        <p:txBody>
          <a:bodyPr wrap="square" rtlCol="0">
            <a:spAutoFit/>
          </a:bodyPr>
          <a:lstStyle/>
          <a:p>
            <a:r>
              <a:rPr lang="en-US" dirty="0"/>
              <a:t>Mail alert is sent whenever the workflow gets updated</a:t>
            </a:r>
            <a:endParaRPr lang="en-IN" dirty="0"/>
          </a:p>
        </p:txBody>
      </p:sp>
    </p:spTree>
    <p:extLst>
      <p:ext uri="{BB962C8B-B14F-4D97-AF65-F5344CB8AC3E}">
        <p14:creationId xmlns:p14="http://schemas.microsoft.com/office/powerpoint/2010/main" val="330842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5938-F306-BD68-F3F9-807A7A3EAB05}"/>
              </a:ext>
            </a:extLst>
          </p:cNvPr>
          <p:cNvSpPr>
            <a:spLocks noGrp="1"/>
          </p:cNvSpPr>
          <p:nvPr>
            <p:ph type="title"/>
          </p:nvPr>
        </p:nvSpPr>
        <p:spPr>
          <a:xfrm>
            <a:off x="855300" y="404950"/>
            <a:ext cx="7069500" cy="396300"/>
          </a:xfrm>
        </p:spPr>
        <p:txBody>
          <a:bodyPr/>
          <a:lstStyle/>
          <a:p>
            <a:r>
              <a:rPr lang="en-IN" sz="1800" b="1" dirty="0">
                <a:solidFill>
                  <a:schemeClr val="tx1"/>
                </a:solidFill>
                <a:latin typeface="Times New Roman" panose="02020603050405020304" pitchFamily="18" charset="0"/>
                <a:cs typeface="Arial" panose="020B0604020202020204" pitchFamily="34" charset="0"/>
              </a:rPr>
              <a:t>Findings and Conclusions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2BE9426-068F-ADAC-4BD8-1A674432688E}"/>
              </a:ext>
            </a:extLst>
          </p:cNvPr>
          <p:cNvSpPr>
            <a:spLocks noGrp="1"/>
          </p:cNvSpPr>
          <p:nvPr>
            <p:ph type="body" idx="1"/>
          </p:nvPr>
        </p:nvSpPr>
        <p:spPr>
          <a:xfrm>
            <a:off x="855300" y="971550"/>
            <a:ext cx="7679100" cy="3370700"/>
          </a:xfrm>
        </p:spPr>
        <p:txBody>
          <a:bodyPr/>
          <a:lstStyle/>
          <a:p>
            <a:pPr marL="101600" indent="0">
              <a:buNone/>
            </a:pPr>
            <a:endParaRPr lang="en-US" sz="1400" dirty="0">
              <a:latin typeface="Times New Roman" panose="02020603050405020304" pitchFamily="18" charset="0"/>
              <a:cs typeface="Times New Roman" panose="02020603050405020304" pitchFamily="18" charset="0"/>
            </a:endParaRPr>
          </a:p>
          <a:p>
            <a:pPr marL="101600" indent="0">
              <a:buNone/>
            </a:pPr>
            <a:r>
              <a:rPr lang="en-US" sz="1400" b="1" dirty="0">
                <a:latin typeface="Times New Roman" panose="02020603050405020304" pitchFamily="18" charset="0"/>
                <a:cs typeface="Times New Roman" panose="02020603050405020304" pitchFamily="18" charset="0"/>
              </a:rPr>
              <a:t>Top 10 Materials Shipped</a:t>
            </a:r>
          </a:p>
          <a:p>
            <a:pPr marL="101600" indent="0">
              <a:buNone/>
            </a:pPr>
            <a:r>
              <a:rPr lang="en-US" sz="1400" b="1" dirty="0">
                <a:latin typeface="Times New Roman" panose="02020603050405020304" pitchFamily="18" charset="0"/>
                <a:cs typeface="Times New Roman" panose="02020603050405020304" pitchFamily="18" charset="0"/>
              </a:rPr>
              <a:t>Auto Parts</a:t>
            </a:r>
          </a:p>
          <a:p>
            <a:pPr marL="101600" indent="0">
              <a:buNone/>
            </a:pPr>
            <a:r>
              <a:rPr lang="en-US" sz="1400" dirty="0">
                <a:latin typeface="Times New Roman" panose="02020603050405020304" pitchFamily="18" charset="0"/>
                <a:cs typeface="Times New Roman" panose="02020603050405020304" pitchFamily="18" charset="0"/>
              </a:rPr>
              <a:t>Auto parts secured the top position in the materials shipped, indicating a significant demand or movement of components within the supply chain. </a:t>
            </a:r>
          </a:p>
          <a:p>
            <a:pPr marL="101600" indent="0">
              <a:buNone/>
            </a:pPr>
            <a:r>
              <a:rPr lang="en-US" sz="1400" b="1" dirty="0">
                <a:latin typeface="Times New Roman" panose="02020603050405020304" pitchFamily="18" charset="0"/>
                <a:cs typeface="Times New Roman" panose="02020603050405020304" pitchFamily="18" charset="0"/>
              </a:rPr>
              <a:t>GRS Starter</a:t>
            </a:r>
          </a:p>
          <a:p>
            <a:pPr marL="101600" indent="0">
              <a:buNone/>
            </a:pPr>
            <a:r>
              <a:rPr lang="en-US" sz="1400" dirty="0">
                <a:latin typeface="Times New Roman" panose="02020603050405020304" pitchFamily="18" charset="0"/>
                <a:cs typeface="Times New Roman" panose="02020603050405020304" pitchFamily="18" charset="0"/>
              </a:rPr>
              <a:t>GRS Starter, occupying a prominent position, suggests a substantial shipping volume of starters for engines. This specific part might be crucial in the automotive or industrial sectors.</a:t>
            </a:r>
          </a:p>
          <a:p>
            <a:pPr marL="101600" indent="0">
              <a:buNone/>
            </a:pPr>
            <a:r>
              <a:rPr lang="en-US" sz="1400" b="1" dirty="0">
                <a:latin typeface="Times New Roman" panose="02020603050405020304" pitchFamily="18" charset="0"/>
                <a:cs typeface="Times New Roman" panose="02020603050405020304" pitchFamily="18" charset="0"/>
              </a:rPr>
              <a:t>M70 Starter Motor 120 0.9kW</a:t>
            </a:r>
            <a:endParaRPr lang="en-US" sz="1400" dirty="0">
              <a:latin typeface="Times New Roman" panose="02020603050405020304" pitchFamily="18" charset="0"/>
              <a:cs typeface="Times New Roman" panose="02020603050405020304" pitchFamily="18" charset="0"/>
            </a:endParaRPr>
          </a:p>
          <a:p>
            <a:pPr marL="101600" indent="0">
              <a:buNone/>
            </a:pPr>
            <a:r>
              <a:rPr lang="en-US" sz="1400" dirty="0">
                <a:latin typeface="Times New Roman" panose="02020603050405020304" pitchFamily="18" charset="0"/>
                <a:cs typeface="Times New Roman" panose="02020603050405020304" pitchFamily="18" charset="0"/>
              </a:rPr>
              <a:t>The M70 Starter Motor, specifying its power capacity, emerged as a key item in the shipped materials. This detailed specification provides clarity on the type and capability of the shipped starter motor.</a:t>
            </a:r>
          </a:p>
          <a:p>
            <a:pPr marL="10160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DB6293-24C6-34A7-1DA5-91D69DDE0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269691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1048589" name="Google Shape;68;p14"/>
          <p:cNvSpPr txBox="1">
            <a:spLocks noGrp="1"/>
          </p:cNvSpPr>
          <p:nvPr>
            <p:ph type="title"/>
          </p:nvPr>
        </p:nvSpPr>
        <p:spPr>
          <a:xfrm>
            <a:off x="914400" y="96619"/>
            <a:ext cx="6051000" cy="427131"/>
          </a:xfrm>
          <a:prstGeom prst="rect">
            <a:avLst/>
          </a:prstGeom>
        </p:spPr>
        <p:txBody>
          <a:bodyPr spcFirstLastPara="1" wrap="square" lIns="0" tIns="0" rIns="0" bIns="0" anchor="b" anchorCtr="0">
            <a:noAutofit/>
          </a:bodyPr>
          <a:lstStyle/>
          <a:p>
            <a:pPr lvl="0"/>
            <a:r>
              <a:rPr lang="en-US" sz="2000" b="1" dirty="0">
                <a:solidFill>
                  <a:schemeClr val="tx1"/>
                </a:solidFill>
                <a:latin typeface="Times New Roman" pitchFamily="18" charset="0"/>
                <a:cs typeface="Times New Roman" pitchFamily="18" charset="0"/>
              </a:rPr>
              <a:t>INTRODUCTION</a:t>
            </a:r>
            <a:endParaRPr sz="2000" b="1" dirty="0">
              <a:solidFill>
                <a:schemeClr val="tx1"/>
              </a:solidFill>
              <a:latin typeface="Times New Roman" pitchFamily="18" charset="0"/>
              <a:cs typeface="Times New Roman" pitchFamily="18" charset="0"/>
            </a:endParaRPr>
          </a:p>
        </p:txBody>
      </p:sp>
      <p:sp>
        <p:nvSpPr>
          <p:cNvPr id="1048590" name="Google Shape;70;p14"/>
          <p:cNvSpPr txBox="1">
            <a:spLocks noGrp="1"/>
          </p:cNvSpPr>
          <p:nvPr>
            <p:ph type="body" idx="1"/>
          </p:nvPr>
        </p:nvSpPr>
        <p:spPr>
          <a:xfrm>
            <a:off x="694337" y="666750"/>
            <a:ext cx="7755326" cy="3672634"/>
          </a:xfrm>
          <a:prstGeom prst="rect">
            <a:avLst/>
          </a:prstGeom>
        </p:spPr>
        <p:txBody>
          <a:bodyPr spcFirstLastPara="1" wrap="square" lIns="0" tIns="0" rIns="0" bIns="0" anchor="t" anchorCtr="0">
            <a:noAutofit/>
          </a:bodyPr>
          <a:lstStyle/>
          <a:p>
            <a:pPr>
              <a:buClr>
                <a:schemeClr val="accent1">
                  <a:lumMod val="75000"/>
                </a:schemeClr>
              </a:buClr>
              <a:buFont typeface="Wingdings" panose="05000000000000000000" pitchFamily="2" charset="2"/>
              <a:buChar char="§"/>
            </a:pPr>
            <a:r>
              <a:rPr lang="en-US" sz="1400" dirty="0">
                <a:solidFill>
                  <a:schemeClr val="tx1"/>
                </a:solidFill>
                <a:latin typeface="Times New Roman" pitchFamily="18" charset="0"/>
                <a:cs typeface="Times New Roman" pitchFamily="18" charset="0"/>
              </a:rPr>
              <a:t>In the dynamic landscape of today's data-driven world, the ability to harness and analyze real-time data has become paramount for organizations seeking to make informed and timely decisions. This study delves into the realm of real-time analytics, focusing on the integration of Alteryx and Tableau to create a robust framework for data monitoring and alerting.</a:t>
            </a:r>
          </a:p>
          <a:p>
            <a:pPr>
              <a:buClr>
                <a:schemeClr val="accent1">
                  <a:lumMod val="75000"/>
                </a:schemeClr>
              </a:buClr>
              <a:buFont typeface="Wingdings" panose="05000000000000000000" pitchFamily="2" charset="2"/>
              <a:buChar char="§"/>
            </a:pPr>
            <a:r>
              <a:rPr lang="en-US" sz="1400" dirty="0">
                <a:solidFill>
                  <a:schemeClr val="tx1"/>
                </a:solidFill>
                <a:latin typeface="Times New Roman" pitchFamily="18" charset="0"/>
                <a:cs typeface="Times New Roman" pitchFamily="18" charset="0"/>
              </a:rPr>
              <a:t>Alteryx, a leading data analytics platform, offers a powerful suite of tools designed to streamline the end-to-end analytics process. From data preparation to advanced analytics and reporting, Alteryx empowers users to derive actionable insights from their data. One significant aspect of Alteryx's capabilities is its ability to handle real-time data, allowing organizations to monitor key metrics as they evolve.</a:t>
            </a:r>
          </a:p>
          <a:p>
            <a:pPr>
              <a:buClr>
                <a:schemeClr val="accent1">
                  <a:lumMod val="75000"/>
                </a:schemeClr>
              </a:buClr>
              <a:buFont typeface="Wingdings" panose="05000000000000000000" pitchFamily="2" charset="2"/>
              <a:buChar char="§"/>
            </a:pPr>
            <a:r>
              <a:rPr lang="en-US" sz="1400" dirty="0">
                <a:solidFill>
                  <a:schemeClr val="tx1"/>
                </a:solidFill>
                <a:latin typeface="Times New Roman" pitchFamily="18" charset="0"/>
                <a:cs typeface="Times New Roman" pitchFamily="18" charset="0"/>
              </a:rPr>
              <a:t>The integration of Tableau, a renowned data visualization tool, amplifies the potential of Alteryx by providing a visually rich and interactive interface for data exploration. Through this integration, users can create dynamic dashboards and reports that offer real-time insights into their data. The seamless connection between Alteryx and Tableau creates a powerful synergy, enhancing the overall data analytics workflow.</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endParaRPr dirty="0"/>
          </a:p>
        </p:txBody>
      </p:sp>
      <p:sp>
        <p:nvSpPr>
          <p:cNvPr id="1048591" name="Google Shape;71;p14"/>
          <p:cNvSpPr txBox="1">
            <a:spLocks noGrp="1"/>
          </p:cNvSpPr>
          <p:nvPr>
            <p:ph type="body" idx="2"/>
          </p:nvPr>
        </p:nvSpPr>
        <p:spPr>
          <a:xfrm>
            <a:off x="855300" y="4091175"/>
            <a:ext cx="6584700" cy="674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rgbClr val="9283C0"/>
              </a:solidFill>
            </a:endParaRPr>
          </a:p>
          <a:p>
            <a:pPr marL="0" lvl="0" indent="0" algn="l" rtl="0">
              <a:spcBef>
                <a:spcPts val="0"/>
              </a:spcBef>
              <a:spcAft>
                <a:spcPts val="0"/>
              </a:spcAft>
              <a:buNone/>
            </a:pPr>
            <a:endParaRPr sz="1200">
              <a:solidFill>
                <a:srgbClr val="9283C0"/>
              </a:solidFill>
            </a:endParaRPr>
          </a:p>
        </p:txBody>
      </p:sp>
      <p:sp>
        <p:nvSpPr>
          <p:cNvPr id="1048592" name="Google Shape;72;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E4B79D-F9CD-49B3-D931-9BEC7CC4ADD4}"/>
              </a:ext>
            </a:extLst>
          </p:cNvPr>
          <p:cNvSpPr>
            <a:spLocks noGrp="1"/>
          </p:cNvSpPr>
          <p:nvPr>
            <p:ph type="body" idx="1"/>
          </p:nvPr>
        </p:nvSpPr>
        <p:spPr>
          <a:xfrm>
            <a:off x="855300" y="438150"/>
            <a:ext cx="7755300" cy="3904100"/>
          </a:xfrm>
        </p:spPr>
        <p:txBody>
          <a:bodyPr/>
          <a:lstStyle/>
          <a:p>
            <a:pPr marL="101600" marR="12700" indent="0" algn="just">
              <a:lnSpc>
                <a:spcPct val="150000"/>
              </a:lnSpc>
              <a:buNone/>
            </a:pPr>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Top 5 Geospatial Analysis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01600" indent="0" algn="just">
              <a:lnSpc>
                <a:spcPct val="150000"/>
              </a:lnSpc>
              <a:buNone/>
            </a:pPr>
            <a:r>
              <a:rPr lang="en-IN" sz="1200" b="1" dirty="0" err="1">
                <a:effectLst/>
                <a:latin typeface="Times New Roman" panose="02020603050405020304" pitchFamily="18" charset="0"/>
                <a:ea typeface="Calibri" panose="020F0502020204030204" pitchFamily="34" charset="0"/>
                <a:cs typeface="Arial" panose="020B0604020202020204" pitchFamily="34" charset="0"/>
              </a:rPr>
              <a:t>Salmora</a:t>
            </a:r>
            <a:r>
              <a:rPr lang="en-IN" sz="1200" b="1" dirty="0">
                <a:effectLst/>
                <a:latin typeface="Times New Roman" panose="02020603050405020304" pitchFamily="18" charset="0"/>
                <a:ea typeface="Calibri" panose="020F0502020204030204" pitchFamily="34" charset="0"/>
                <a:cs typeface="Arial" panose="020B0604020202020204" pitchFamily="34" charset="0"/>
              </a:rPr>
              <a:t> </a:t>
            </a:r>
            <a:r>
              <a:rPr lang="en-IN" sz="1200" b="1" dirty="0" err="1">
                <a:effectLst/>
                <a:latin typeface="Times New Roman" panose="02020603050405020304" pitchFamily="18" charset="0"/>
                <a:ea typeface="Calibri" panose="020F0502020204030204" pitchFamily="34" charset="0"/>
                <a:cs typeface="Arial" panose="020B0604020202020204" pitchFamily="34" charset="0"/>
              </a:rPr>
              <a:t>Tiniali</a:t>
            </a:r>
            <a:r>
              <a:rPr lang="en-IN" sz="1200" b="1" dirty="0">
                <a:effectLst/>
                <a:latin typeface="Times New Roman" panose="02020603050405020304" pitchFamily="18" charset="0"/>
                <a:ea typeface="Calibri" panose="020F0502020204030204" pitchFamily="34" charset="0"/>
                <a:cs typeface="Arial" panose="020B0604020202020204" pitchFamily="34" charset="0"/>
              </a:rPr>
              <a:t>, Lakhimpur, Assam - Zoo Road, </a:t>
            </a:r>
            <a:r>
              <a:rPr lang="en-IN" sz="1200" b="1" dirty="0" err="1">
                <a:effectLst/>
                <a:latin typeface="Times New Roman" panose="02020603050405020304" pitchFamily="18" charset="0"/>
                <a:ea typeface="Calibri" panose="020F0502020204030204" pitchFamily="34" charset="0"/>
                <a:cs typeface="Arial" panose="020B0604020202020204" pitchFamily="34" charset="0"/>
              </a:rPr>
              <a:t>Kamrup</a:t>
            </a:r>
            <a:r>
              <a:rPr lang="en-IN" sz="1200" b="1" dirty="0">
                <a:effectLst/>
                <a:latin typeface="Times New Roman" panose="02020603050405020304" pitchFamily="18" charset="0"/>
                <a:ea typeface="Calibri" panose="020F0502020204030204" pitchFamily="34" charset="0"/>
                <a:cs typeface="Arial" panose="020B0604020202020204" pitchFamily="34" charset="0"/>
              </a:rPr>
              <a:t>, Assam</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buClr>
                <a:schemeClr val="accent1">
                  <a:lumMod val="75000"/>
                </a:schemeClr>
              </a:buClr>
              <a:buSzPct val="129000"/>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Arial" panose="020B0604020202020204" pitchFamily="34" charset="0"/>
              </a:rPr>
              <a:t>These locations in Assam exhibit a consistent latitude (26) and longitude (91), suggesting a concentrated geographical area in the state.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01600" indent="0" algn="just">
              <a:lnSpc>
                <a:spcPct val="150000"/>
              </a:lnSpc>
              <a:buNone/>
            </a:pPr>
            <a:r>
              <a:rPr lang="en-IN" sz="1200" b="1" dirty="0" err="1">
                <a:effectLst/>
                <a:latin typeface="Times New Roman" panose="02020603050405020304" pitchFamily="18" charset="0"/>
                <a:ea typeface="Calibri" panose="020F0502020204030204" pitchFamily="34" charset="0"/>
                <a:cs typeface="Arial" panose="020B0604020202020204" pitchFamily="34" charset="0"/>
              </a:rPr>
              <a:t>Sumerpur</a:t>
            </a:r>
            <a:r>
              <a:rPr lang="en-IN" sz="1200" b="1" dirty="0">
                <a:effectLst/>
                <a:latin typeface="Times New Roman" panose="02020603050405020304" pitchFamily="18" charset="0"/>
                <a:ea typeface="Calibri" panose="020F0502020204030204" pitchFamily="34" charset="0"/>
                <a:cs typeface="Arial" panose="020B0604020202020204" pitchFamily="34" charset="0"/>
              </a:rPr>
              <a:t> Krishi </a:t>
            </a:r>
            <a:r>
              <a:rPr lang="en-IN" sz="1200" b="1" dirty="0" err="1">
                <a:effectLst/>
                <a:latin typeface="Times New Roman" panose="02020603050405020304" pitchFamily="18" charset="0"/>
                <a:ea typeface="Calibri" panose="020F0502020204030204" pitchFamily="34" charset="0"/>
                <a:cs typeface="Arial" panose="020B0604020202020204" pitchFamily="34" charset="0"/>
              </a:rPr>
              <a:t>Upaj</a:t>
            </a:r>
            <a:r>
              <a:rPr lang="en-IN" sz="1200" b="1" dirty="0">
                <a:effectLst/>
                <a:latin typeface="Times New Roman" panose="02020603050405020304" pitchFamily="18" charset="0"/>
                <a:ea typeface="Calibri" panose="020F0502020204030204" pitchFamily="34" charset="0"/>
                <a:cs typeface="Arial" panose="020B0604020202020204" pitchFamily="34" charset="0"/>
              </a:rPr>
              <a:t> Mandi, Pali, Rajasthan - </a:t>
            </a:r>
            <a:r>
              <a:rPr lang="en-IN" sz="1200" b="1" dirty="0" err="1">
                <a:effectLst/>
                <a:latin typeface="Times New Roman" panose="02020603050405020304" pitchFamily="18" charset="0"/>
                <a:ea typeface="Calibri" panose="020F0502020204030204" pitchFamily="34" charset="0"/>
                <a:cs typeface="Arial" panose="020B0604020202020204" pitchFamily="34" charset="0"/>
              </a:rPr>
              <a:t>Yaarlipura</a:t>
            </a:r>
            <a:r>
              <a:rPr lang="en-IN" sz="1200" b="1" dirty="0">
                <a:effectLst/>
                <a:latin typeface="Times New Roman" panose="02020603050405020304" pitchFamily="18" charset="0"/>
                <a:ea typeface="Calibri" panose="020F0502020204030204" pitchFamily="34" charset="0"/>
                <a:cs typeface="Arial" panose="020B0604020202020204" pitchFamily="34" charset="0"/>
              </a:rPr>
              <a:t>, Jaipur, Rajasthan</a:t>
            </a:r>
            <a:r>
              <a:rPr lang="en-IN" sz="1200" dirty="0">
                <a:effectLst/>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buClr>
                <a:schemeClr val="accent1">
                  <a:lumMod val="75000"/>
                </a:schemeClr>
              </a:buClr>
              <a:buSzPct val="129000"/>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Arial" panose="020B0604020202020204" pitchFamily="34" charset="0"/>
              </a:rPr>
              <a:t>The Rajasthan locations demonstrate a specific pattern with latitude values (52, 26) and longitude values (150, 75), indicating a clear geographic relationship.</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01600" indent="0" algn="just">
              <a:lnSpc>
                <a:spcPct val="150000"/>
              </a:lnSpc>
              <a:buNone/>
            </a:pPr>
            <a:r>
              <a:rPr lang="en-IN" sz="1200" b="1" dirty="0">
                <a:effectLst/>
                <a:latin typeface="Times New Roman" panose="02020603050405020304" pitchFamily="18" charset="0"/>
                <a:ea typeface="Calibri" panose="020F0502020204030204" pitchFamily="34" charset="0"/>
                <a:cs typeface="Arial" panose="020B0604020202020204" pitchFamily="34" charset="0"/>
              </a:rPr>
              <a:t>WABCO INDIA LTD-AMBATTUR, CHENNAI, TAMIL NADU - WABCO INDIA LTD, HOSUR, TAMIL NADU</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1200" dirty="0">
                <a:effectLst/>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buClr>
                <a:schemeClr val="accent1">
                  <a:lumMod val="75000"/>
                </a:schemeClr>
              </a:buClr>
              <a:buSzPct val="129000"/>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Arial" panose="020B0604020202020204" pitchFamily="34" charset="0"/>
              </a:rPr>
              <a:t>The locations in Tamil Nadu (Chennai and Hosur) exhibit latitude (38, 89) and longitude (239, 556) values, reflecting a distinct spatial distribution in the southern part of India.</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7EAF5A-A02F-3E53-1292-707A2BA8F1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61805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284E8-F2D0-7EAA-17D5-DDAB5A246865}"/>
              </a:ext>
            </a:extLst>
          </p:cNvPr>
          <p:cNvSpPr>
            <a:spLocks noGrp="1"/>
          </p:cNvSpPr>
          <p:nvPr>
            <p:ph type="body" idx="1"/>
          </p:nvPr>
        </p:nvSpPr>
        <p:spPr>
          <a:xfrm>
            <a:off x="855300" y="438150"/>
            <a:ext cx="7374300" cy="3904100"/>
          </a:xfrm>
        </p:spPr>
        <p:txBody>
          <a:bodyPr/>
          <a:lstStyle/>
          <a:p>
            <a:pPr marL="101600" indent="0">
              <a:buNone/>
            </a:pPr>
            <a:r>
              <a:rPr lang="en-US" sz="1200" b="1" dirty="0">
                <a:latin typeface="Times New Roman" panose="02020603050405020304" pitchFamily="18" charset="0"/>
                <a:cs typeface="Times New Roman" panose="02020603050405020304" pitchFamily="18" charset="0"/>
              </a:rPr>
              <a:t>Supplier Performance</a:t>
            </a:r>
          </a:p>
          <a:p>
            <a:pPr>
              <a:buClr>
                <a:schemeClr val="accent1">
                  <a:lumMod val="75000"/>
                </a:schemeClr>
              </a:buClr>
              <a:buSzPct val="12900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 count of supplier performance in August 2020 surpasses that of 2019, indicating an improvement or increased activity in supplier performance during this period. This positive trend may be attributed to various factors such as enhanced supplier relationships, improved delivery timelines, or increased product quality.</a:t>
            </a:r>
            <a:endParaRPr lang="en-US" sz="1200" b="1" dirty="0">
              <a:latin typeface="Times New Roman" panose="02020603050405020304" pitchFamily="18" charset="0"/>
              <a:cs typeface="Times New Roman" panose="02020603050405020304" pitchFamily="18" charset="0"/>
            </a:endParaRPr>
          </a:p>
          <a:p>
            <a:pPr marL="101600" indent="0">
              <a:buNone/>
            </a:pPr>
            <a:r>
              <a:rPr lang="en-US" sz="1200" b="1" dirty="0">
                <a:latin typeface="Times New Roman" panose="02020603050405020304" pitchFamily="18" charset="0"/>
                <a:cs typeface="Times New Roman" panose="02020603050405020304" pitchFamily="18" charset="0"/>
              </a:rPr>
              <a:t>Transportation Analysis</a:t>
            </a:r>
          </a:p>
          <a:p>
            <a:pPr>
              <a:buClr>
                <a:schemeClr val="accent1">
                  <a:lumMod val="75000"/>
                </a:schemeClr>
              </a:buClr>
              <a:buSzPct val="12900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 transportation distance analysis reveals that the shortest distance occurred on August 8th, 2020, and concluded on August 13th, 2020. In contrast, the longest transportation distance was observed on July 11th, 2020, concluding on July 23rd, 2020. These insights into the variability of transportation distances across different time periods can be valuable for optimizing logistics and planning.</a:t>
            </a:r>
          </a:p>
          <a:p>
            <a:pPr marL="101600" indent="0">
              <a:buNone/>
            </a:pPr>
            <a:r>
              <a:rPr lang="en-US" sz="1200" b="1" dirty="0">
                <a:latin typeface="Times New Roman" panose="02020603050405020304" pitchFamily="18" charset="0"/>
                <a:cs typeface="Times New Roman" panose="02020603050405020304" pitchFamily="18" charset="0"/>
              </a:rPr>
              <a:t>Vehicle Performance</a:t>
            </a:r>
            <a:endParaRPr lang="en-US" sz="1200" dirty="0">
              <a:latin typeface="Times New Roman" panose="02020603050405020304" pitchFamily="18" charset="0"/>
              <a:cs typeface="Times New Roman" panose="02020603050405020304" pitchFamily="18" charset="0"/>
            </a:endParaRPr>
          </a:p>
          <a:p>
            <a:pPr>
              <a:buClr>
                <a:schemeClr val="accent1">
                  <a:lumMod val="75000"/>
                </a:schemeClr>
              </a:buClr>
              <a:buSzPct val="12900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 analysis of vehicle performance indicates a notable preference among drivers for the 40 FT 3XL Trailer with a capacity of 35 metric tons. On the other hand, the least preferred vehicle is the 1.5 MT Pick-Up with an open body. This distinction in driver preferences highlights the significance of selecting suitable vehicles based on their capacity and design. </a:t>
            </a:r>
          </a:p>
          <a:p>
            <a:pPr marL="101600" indent="0">
              <a:buClr>
                <a:schemeClr val="accent1">
                  <a:lumMod val="75000"/>
                </a:schemeClr>
              </a:buClr>
              <a:buSzPct val="129000"/>
              <a:buNone/>
            </a:pPr>
            <a:r>
              <a:rPr lang="en-US" sz="1200" b="1" dirty="0">
                <a:latin typeface="Times New Roman" panose="02020603050405020304" pitchFamily="18" charset="0"/>
                <a:cs typeface="Times New Roman" panose="02020603050405020304" pitchFamily="18" charset="0"/>
              </a:rPr>
              <a:t>Customer Performance</a:t>
            </a:r>
          </a:p>
          <a:p>
            <a:pPr>
              <a:buClr>
                <a:schemeClr val="accent1">
                  <a:lumMod val="75000"/>
                </a:schemeClr>
              </a:buClr>
              <a:buSzPct val="12900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 Larson and Turbo Limited, Ford India Private Limited and Daimler India Commercial Vehicles Pvt Ltd made the highest booking orders</a:t>
            </a:r>
          </a:p>
          <a:p>
            <a:pPr marL="101600" indent="0">
              <a:buNone/>
            </a:pPr>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3AB3684-3F51-31B9-7E15-C85E25E236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2400393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5F749C-13B8-47F3-707D-763FA31EF821}"/>
              </a:ext>
            </a:extLst>
          </p:cNvPr>
          <p:cNvSpPr>
            <a:spLocks noGrp="1"/>
          </p:cNvSpPr>
          <p:nvPr>
            <p:ph type="body" idx="1"/>
          </p:nvPr>
        </p:nvSpPr>
        <p:spPr>
          <a:xfrm>
            <a:off x="990600" y="361950"/>
            <a:ext cx="7413784" cy="3657600"/>
          </a:xfrm>
        </p:spPr>
        <p:txBody>
          <a:bodyPr/>
          <a:lstStyle/>
          <a:p>
            <a:pPr marL="10160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101600" indent="0">
              <a:buNone/>
            </a:pPr>
            <a:r>
              <a:rPr lang="en-US" sz="1400" b="1" dirty="0">
                <a:solidFill>
                  <a:schemeClr val="tx1"/>
                </a:solidFill>
                <a:latin typeface="Times New Roman" panose="02020603050405020304" pitchFamily="18" charset="0"/>
                <a:cs typeface="Times New Roman" panose="02020603050405020304" pitchFamily="18" charset="0"/>
              </a:rPr>
              <a:t>Suggestions</a:t>
            </a:r>
          </a:p>
          <a:p>
            <a:pPr marL="1016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01600" indent="0" algn="l">
              <a:buNone/>
            </a:pPr>
            <a:r>
              <a:rPr lang="en-US" sz="1200" b="1" i="0" dirty="0">
                <a:solidFill>
                  <a:srgbClr val="374151"/>
                </a:solidFill>
                <a:effectLst/>
                <a:latin typeface="Times New Roman" panose="02020603050405020304" pitchFamily="18" charset="0"/>
                <a:cs typeface="Times New Roman" panose="02020603050405020304" pitchFamily="18" charset="0"/>
              </a:rPr>
              <a:t>Selective Data Masking:</a:t>
            </a: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
            </a:pPr>
            <a:r>
              <a:rPr lang="en-US" sz="1200" b="0" i="0" dirty="0">
                <a:solidFill>
                  <a:srgbClr val="374151"/>
                </a:solidFill>
                <a:effectLst/>
                <a:latin typeface="Times New Roman" panose="02020603050405020304" pitchFamily="18" charset="0"/>
                <a:cs typeface="Times New Roman" panose="02020603050405020304" pitchFamily="18" charset="0"/>
              </a:rPr>
              <a:t>Implement selective data masking techniques to protect sensitive information while allowing for analysis. This ensures that critical details are safeguarded, minimizing the risk of unauthorized access.</a:t>
            </a:r>
          </a:p>
          <a:p>
            <a:pPr marL="101600" indent="0">
              <a:buNone/>
            </a:pPr>
            <a:endParaRPr lang="en-US" sz="1400" dirty="0">
              <a:latin typeface="Times New Roman" panose="02020603050405020304" pitchFamily="18" charset="0"/>
              <a:cs typeface="Times New Roman" panose="02020603050405020304" pitchFamily="18" charset="0"/>
            </a:endParaRPr>
          </a:p>
          <a:p>
            <a:pPr marL="101600" indent="0">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E0EC5C-7AFF-8436-67B5-D8CE988D8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extLst>
      <p:ext uri="{BB962C8B-B14F-4D97-AF65-F5344CB8AC3E}">
        <p14:creationId xmlns:p14="http://schemas.microsoft.com/office/powerpoint/2010/main" val="165634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5300" y="361950"/>
            <a:ext cx="7374300" cy="3980300"/>
          </a:xfrm>
        </p:spPr>
        <p:txBody>
          <a:bodyPr/>
          <a:lstStyle/>
          <a:p>
            <a:pPr>
              <a:buNone/>
            </a:pPr>
            <a:r>
              <a:rPr lang="en-US" sz="2000" b="1" dirty="0">
                <a:latin typeface="Times New Roman" pitchFamily="18" charset="0"/>
                <a:cs typeface="Times New Roman" pitchFamily="18" charset="0"/>
              </a:rPr>
              <a:t>Conclusion </a:t>
            </a:r>
          </a:p>
          <a:p>
            <a:pPr>
              <a:buNone/>
            </a:pPr>
            <a:endParaRPr lang="en-US" sz="1400" dirty="0">
              <a:latin typeface="Times New Roman" pitchFamily="18" charset="0"/>
              <a:cs typeface="Times New Roman" pitchFamily="18" charset="0"/>
            </a:endParaRPr>
          </a:p>
          <a:p>
            <a:pPr>
              <a:buClr>
                <a:schemeClr val="accent1">
                  <a:lumMod val="75000"/>
                </a:schemeClr>
              </a:buClr>
              <a:buSzPct val="129000"/>
              <a:buFont typeface="Wingdings" panose="05000000000000000000" pitchFamily="2" charset="2"/>
              <a:buChar char="§"/>
            </a:pPr>
            <a:r>
              <a:rPr lang="en-US" sz="1600" b="0" i="0" dirty="0">
                <a:solidFill>
                  <a:schemeClr val="tx1"/>
                </a:solidFill>
                <a:effectLst/>
                <a:latin typeface="Times New Roman" panose="02020603050405020304" pitchFamily="18" charset="0"/>
                <a:cs typeface="Times New Roman" panose="02020603050405020304" pitchFamily="18" charset="0"/>
              </a:rPr>
              <a:t>In conclusion, the </a:t>
            </a:r>
            <a:r>
              <a:rPr lang="en-US" sz="1600" dirty="0">
                <a:solidFill>
                  <a:schemeClr val="tx1"/>
                </a:solidFill>
                <a:latin typeface="Times New Roman" panose="02020603050405020304" pitchFamily="18" charset="0"/>
                <a:cs typeface="Times New Roman" panose="02020603050405020304" pitchFamily="18" charset="0"/>
              </a:rPr>
              <a:t>study</a:t>
            </a:r>
            <a:r>
              <a:rPr lang="en-US" sz="1600" b="0" i="0" dirty="0">
                <a:solidFill>
                  <a:schemeClr val="tx1"/>
                </a:solidFill>
                <a:effectLst/>
                <a:latin typeface="Times New Roman" panose="02020603050405020304" pitchFamily="18" charset="0"/>
                <a:cs typeface="Times New Roman" panose="02020603050405020304" pitchFamily="18" charset="0"/>
              </a:rPr>
              <a:t> successfully detailed the process of collecting, cleaning, visualizing, and disseminating supply chain data using Kaggle, Alteryx, Tableau, and email notifications. By employing Alteryx for data import and cleaning, Tableau for visualization and dashboard creation, and a free SMTP server for email notifications, a streamlined workflow was established. The creation of individual visualizations for key performance indicators (KPIs) such as top materials shipped, geospatial analysis, supplier performance, transportation distance, vehicle performance, and customer preferences provided a comprehensive understanding of the supply chain dynamics.</a:t>
            </a:r>
            <a:endParaRPr lang="en-US" sz="20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61950"/>
            <a:ext cx="7924800" cy="4114800"/>
          </a:xfrm>
        </p:spPr>
        <p:txBody>
          <a:bodyPr/>
          <a:lstStyle/>
          <a:p>
            <a:pPr>
              <a:buNone/>
            </a:pPr>
            <a:endParaRPr lang="en-US" sz="1400" dirty="0">
              <a:latin typeface="Times New Roman" panose="02020603050405020304" pitchFamily="18" charset="0"/>
              <a:cs typeface="Times New Roman" pitchFamily="18" charset="0"/>
            </a:endParaRPr>
          </a:p>
          <a:p>
            <a:pPr algn="l">
              <a:buClr>
                <a:schemeClr val="accent1">
                  <a:lumMod val="75000"/>
                </a:schemeClr>
              </a:buClr>
              <a:buSzPct val="129000"/>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The utilization of Tableau Public facilitated the sharing of the final dashboard, making it accessible to a wider audience. The integration of the Tableau Public link back into Alteryx allowed for seamless inclusion in the workflow. Furthermore, the implementation of automated email notifications added a layer of proactive communication, ensuring stakeholders were informed promptly upon each data refresh.</a:t>
            </a:r>
          </a:p>
          <a:p>
            <a:pPr algn="l">
              <a:buClr>
                <a:schemeClr val="accent1">
                  <a:lumMod val="75000"/>
                </a:schemeClr>
              </a:buClr>
              <a:buSzPct val="129000"/>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Thorough testing, documentation, and ongoing monitoring were crucial components of this methodology, contributing to the reliability and sustainability of the entire process. By documenting the steps taken and providing clear instructions, future maintenance and updates can be executed with ease.</a:t>
            </a:r>
          </a:p>
          <a:p>
            <a:pPr algn="l">
              <a:buClr>
                <a:schemeClr val="accent1">
                  <a:lumMod val="75000"/>
                </a:schemeClr>
              </a:buClr>
              <a:buSzPct val="129000"/>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Ultimately, this integrated approach not only enhanced the efficiency of supply chain data management but also empowered stakeholders with visually compelling insights, fostering informed decision-making. The combination of powerful data tools and thoughtful methodology serves as a model for organizations seeking to optimize their supply chain processes through data-driven strategies.</a:t>
            </a:r>
          </a:p>
          <a:p>
            <a:pPr marL="101600" indent="0">
              <a:buClr>
                <a:schemeClr val="accent1">
                  <a:lumMod val="75000"/>
                </a:schemeClr>
              </a:buClr>
              <a:buSzPct val="129000"/>
              <a:buNone/>
            </a:pPr>
            <a:endParaRPr lang="en-US" sz="20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423190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a:xfrm>
            <a:off x="855300" y="209550"/>
            <a:ext cx="6110100" cy="609600"/>
          </a:xfrm>
        </p:spPr>
        <p:txBody>
          <a:bodyPr/>
          <a:lstStyle/>
          <a:p>
            <a:r>
              <a:rPr lang="en-US" sz="2000" b="1" dirty="0">
                <a:solidFill>
                  <a:schemeClr val="tx1"/>
                </a:solidFill>
                <a:latin typeface="Times New Roman" pitchFamily="18" charset="0"/>
                <a:cs typeface="Times New Roman" pitchFamily="18" charset="0"/>
              </a:rPr>
              <a:t>References</a:t>
            </a:r>
          </a:p>
        </p:txBody>
      </p:sp>
      <p:sp>
        <p:nvSpPr>
          <p:cNvPr id="1048727" name="Text Placeholder 2"/>
          <p:cNvSpPr>
            <a:spLocks noGrp="1"/>
          </p:cNvSpPr>
          <p:nvPr>
            <p:ph type="body" idx="1"/>
          </p:nvPr>
        </p:nvSpPr>
        <p:spPr>
          <a:xfrm>
            <a:off x="685800" y="819150"/>
            <a:ext cx="7602900" cy="3429000"/>
          </a:xfrm>
        </p:spPr>
        <p:txBody>
          <a:bodyPr/>
          <a:lstStyle/>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https://publications.aaahq.org/jeta/article/19/1/165/154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https://link.springer.com/article/10.1023/A:1013882326814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https://www.jstor.org/stable/44084125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https://books.google.com/books?hl=en&amp;lr=&amp;id=MvNFDwAAQBAJ&amp;oi=fnd&amp;pg=PP1&amp;dq=Alteryx+&amp;ots=NDq7pfCrTa&amp;sig=youslj6Dq88XpmGqLAKy5Gnlun0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https://meridian.allenpress.com/aisej/article/16/1/60/494539</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buClr>
                <a:schemeClr val="accent1">
                  <a:lumMod val="75000"/>
                </a:schemeClr>
              </a:buClr>
              <a:buSzPct val="129000"/>
              <a:buFont typeface="Wingdings" panose="05000000000000000000" pitchFamily="2" charset="2"/>
              <a:buChar char="§"/>
            </a:pPr>
            <a:r>
              <a:rPr lang="en-IN" sz="1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https://ieeexplore.ieee.org/abstract/document/10192692/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buSzPct val="100000"/>
              <a:buNone/>
            </a:pPr>
            <a:endParaRPr lang="en-US" sz="1400" dirty="0">
              <a:latin typeface="Times New Roman" pitchFamily="18" charset="0"/>
              <a:cs typeface="Times New Roman" pitchFamily="18" charset="0"/>
            </a:endParaRPr>
          </a:p>
        </p:txBody>
      </p:sp>
      <p:sp>
        <p:nvSpPr>
          <p:cNvPr id="1048728"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ctrTitle"/>
          </p:nvPr>
        </p:nvSpPr>
        <p:spPr>
          <a:xfrm>
            <a:off x="1524000" y="2038350"/>
            <a:ext cx="6096000" cy="1447800"/>
          </a:xfrm>
        </p:spPr>
        <p:txBody>
          <a:bodyPr/>
          <a:lstStyle/>
          <a:p>
            <a:pPr algn="ctr"/>
            <a:r>
              <a:rPr lang="en-US" sz="2800" dirty="0">
                <a:solidFill>
                  <a:schemeClr val="accent1">
                    <a:lumMod val="75000"/>
                  </a:schemeClr>
                </a:solidFill>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55300" y="133350"/>
            <a:ext cx="6110100" cy="381000"/>
          </a:xfrm>
        </p:spPr>
        <p:txBody>
          <a:bodyPr/>
          <a:lstStyle/>
          <a:p>
            <a:r>
              <a:rPr lang="en-US" sz="1600" b="1" dirty="0">
                <a:solidFill>
                  <a:schemeClr val="tx1"/>
                </a:solidFill>
                <a:latin typeface="Times New Roman" pitchFamily="18" charset="0"/>
                <a:cs typeface="Times New Roman" pitchFamily="18" charset="0"/>
              </a:rPr>
              <a:t>           </a:t>
            </a:r>
          </a:p>
        </p:txBody>
      </p:sp>
      <p:sp>
        <p:nvSpPr>
          <p:cNvPr id="1048600" name="Text Placeholder 2"/>
          <p:cNvSpPr>
            <a:spLocks noGrp="1"/>
          </p:cNvSpPr>
          <p:nvPr>
            <p:ph type="body" idx="1"/>
          </p:nvPr>
        </p:nvSpPr>
        <p:spPr>
          <a:xfrm>
            <a:off x="855300" y="590550"/>
            <a:ext cx="7298100" cy="3751700"/>
          </a:xfrm>
        </p:spPr>
        <p:txBody>
          <a:bodyPr/>
          <a:lstStyle/>
          <a:p>
            <a:pPr>
              <a:buClr>
                <a:schemeClr val="accent1">
                  <a:lumMod val="75000"/>
                </a:schemeClr>
              </a:buClr>
              <a:buSzPct val="129000"/>
              <a:buFont typeface="Wingdings" panose="05000000000000000000" pitchFamily="2" charset="2"/>
              <a:buChar char="§"/>
            </a:pPr>
            <a:r>
              <a:rPr lang="en-US" sz="1400" b="0" i="0" dirty="0">
                <a:solidFill>
                  <a:schemeClr val="tx1"/>
                </a:solidFill>
                <a:effectLst/>
                <a:latin typeface="Times New Roman" panose="02020603050405020304" pitchFamily="18" charset="0"/>
                <a:cs typeface="Times New Roman" panose="02020603050405020304" pitchFamily="18" charset="0"/>
              </a:rPr>
              <a:t>This study explores the practical implementation of real-time data monitoring and alerting using Alteryx, with a specific focus on the integration with Tableau for visual analytics. The goal is to showcase how this combination of tools can be leveraged to build a comprehensive solution for monitoring, analyzing, and responding to real-time data changes.</a:t>
            </a:r>
          </a:p>
          <a:p>
            <a:pPr>
              <a:buClr>
                <a:schemeClr val="accent1">
                  <a:lumMod val="75000"/>
                </a:schemeClr>
              </a:buClr>
              <a:buSzPct val="129000"/>
              <a:buFont typeface="Wingdings" panose="05000000000000000000" pitchFamily="2" charset="2"/>
              <a:buChar char="§"/>
            </a:pPr>
            <a:r>
              <a:rPr lang="en-US" sz="1400" b="0" i="0" dirty="0">
                <a:solidFill>
                  <a:schemeClr val="tx1"/>
                </a:solidFill>
                <a:effectLst/>
                <a:latin typeface="Times New Roman" panose="02020603050405020304" pitchFamily="18" charset="0"/>
                <a:cs typeface="Times New Roman" panose="02020603050405020304" pitchFamily="18" charset="0"/>
              </a:rPr>
              <a:t>The subsequent sections of this study will delve into the technical aspects of setting up the integration between Alteryx and Tableau, demonstrating how data flows seamlessly between the two platforms. Furthermore, practical use cases and examples will illustrate the effectiveness of this integrated approach in diverse scenarios.</a:t>
            </a:r>
            <a:endParaRPr lang="en-US" sz="1400" dirty="0">
              <a:solidFill>
                <a:schemeClr val="tx1"/>
              </a:solidFill>
              <a:latin typeface="Times New Roman" panose="02020603050405020304" pitchFamily="18" charset="0"/>
              <a:cs typeface="Times New Roman" panose="02020603050405020304" pitchFamily="18" charset="0"/>
            </a:endParaRPr>
          </a:p>
          <a:p>
            <a:pPr>
              <a:buClr>
                <a:schemeClr val="accent1">
                  <a:lumMod val="75000"/>
                </a:schemeClr>
              </a:buClr>
              <a:buSzPct val="129000"/>
              <a:buFont typeface="Wingdings" panose="05000000000000000000" pitchFamily="2" charset="2"/>
              <a:buChar char="§"/>
            </a:pPr>
            <a:r>
              <a:rPr lang="en-US" sz="1400" b="0" i="0" dirty="0">
                <a:solidFill>
                  <a:schemeClr val="tx1"/>
                </a:solidFill>
                <a:effectLst/>
                <a:latin typeface="Times New Roman" panose="02020603050405020304" pitchFamily="18" charset="0"/>
                <a:cs typeface="Times New Roman" panose="02020603050405020304" pitchFamily="18" charset="0"/>
              </a:rPr>
              <a:t>As organizations increasingly recognize the value of real-time analytics, understanding the nuances of tools like Alteryx and Tableau in conjunction becomes essential for staying ahead in the competitive landscape. This study will present case studies and practical examples to highlight how the integrated approach facilitates rapid decision-making and provides a competitive edge in today's fast-paced business environment.</a:t>
            </a:r>
            <a:endParaRPr lang="en-US" sz="1400" dirty="0">
              <a:solidFill>
                <a:schemeClr val="tx1"/>
              </a:solidFill>
              <a:latin typeface="Times New Roman" panose="02020603050405020304" pitchFamily="18" charset="0"/>
              <a:cs typeface="Times New Roman" pitchFamily="18" charset="0"/>
            </a:endParaRPr>
          </a:p>
        </p:txBody>
      </p:sp>
      <p:sp>
        <p:nvSpPr>
          <p:cNvPr id="1048601"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0A602E-D7F4-4E4B-730C-C73205B36A7B}"/>
              </a:ext>
            </a:extLst>
          </p:cNvPr>
          <p:cNvSpPr>
            <a:spLocks noGrp="1"/>
          </p:cNvSpPr>
          <p:nvPr>
            <p:ph type="body" idx="1"/>
          </p:nvPr>
        </p:nvSpPr>
        <p:spPr>
          <a:xfrm>
            <a:off x="884850" y="742950"/>
            <a:ext cx="7374300" cy="2835900"/>
          </a:xfrm>
        </p:spPr>
        <p:txBody>
          <a:bodyPr/>
          <a:lstStyle/>
          <a:p>
            <a:pPr marL="101600" indent="0" algn="l">
              <a:buClr>
                <a:schemeClr val="accent1">
                  <a:lumMod val="75000"/>
                </a:schemeClr>
              </a:buClr>
              <a:buSzPct val="129000"/>
              <a:buNone/>
            </a:pPr>
            <a:r>
              <a:rPr lang="en-US" sz="1600" b="1" i="0" dirty="0">
                <a:solidFill>
                  <a:srgbClr val="374151"/>
                </a:solidFill>
                <a:effectLst/>
                <a:latin typeface="Times New Roman" panose="02020603050405020304" pitchFamily="18" charset="0"/>
                <a:cs typeface="Times New Roman" panose="02020603050405020304" pitchFamily="18" charset="0"/>
              </a:rPr>
              <a:t>Supply Chain Dynamics: Navigating Complexity</a:t>
            </a:r>
          </a:p>
          <a:p>
            <a:pPr marL="101600" indent="0" algn="l">
              <a:buClr>
                <a:schemeClr val="accent1">
                  <a:lumMod val="75000"/>
                </a:schemeClr>
              </a:buClr>
              <a:buSzPct val="129000"/>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Clr>
                <a:schemeClr val="accent1">
                  <a:lumMod val="75000"/>
                </a:schemeClr>
              </a:buClr>
              <a:buSzPct val="129000"/>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In the intricate web of modern supply chains, the need for real-time insights is paramount. This study explores the intersection of supply chain dynamics and analytics, emphasizing the critical role of timely data in decision-making.</a:t>
            </a:r>
          </a:p>
          <a:p>
            <a:endParaRPr lang="en-IN" dirty="0"/>
          </a:p>
        </p:txBody>
      </p:sp>
      <p:sp>
        <p:nvSpPr>
          <p:cNvPr id="4" name="Slide Number Placeholder 3">
            <a:extLst>
              <a:ext uri="{FF2B5EF4-FFF2-40B4-BE49-F238E27FC236}">
                <a16:creationId xmlns:a16="http://schemas.microsoft.com/office/drawing/2014/main" id="{C489098E-438D-0E71-2007-5595837928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246914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48602" name="Google Shape;98;p18"/>
          <p:cNvSpPr txBox="1">
            <a:spLocks noGrp="1"/>
          </p:cNvSpPr>
          <p:nvPr>
            <p:ph type="title"/>
          </p:nvPr>
        </p:nvSpPr>
        <p:spPr>
          <a:xfrm>
            <a:off x="838200" y="544800"/>
            <a:ext cx="6110100" cy="396300"/>
          </a:xfrm>
          <a:prstGeom prst="rect">
            <a:avLst/>
          </a:prstGeom>
        </p:spPr>
        <p:txBody>
          <a:bodyPr spcFirstLastPara="1" wrap="square" lIns="0" tIns="0" rIns="0" bIns="0" anchor="b" anchorCtr="0">
            <a:noAutofit/>
          </a:bodyPr>
          <a:lstStyle/>
          <a:p>
            <a:pPr lvl="0"/>
            <a:r>
              <a:rPr lang="en-US" sz="1800" b="1" dirty="0">
                <a:solidFill>
                  <a:schemeClr val="tx1"/>
                </a:solidFill>
                <a:latin typeface="Times New Roman" pitchFamily="18" charset="0"/>
                <a:cs typeface="Times New Roman" pitchFamily="18" charset="0"/>
              </a:rPr>
              <a:t>OBJECTIVES</a:t>
            </a:r>
            <a:endParaRPr sz="1800" b="1" dirty="0">
              <a:solidFill>
                <a:schemeClr val="tx1"/>
              </a:solidFill>
              <a:latin typeface="Times New Roman" pitchFamily="18" charset="0"/>
              <a:cs typeface="Times New Roman" pitchFamily="18" charset="0"/>
            </a:endParaRPr>
          </a:p>
        </p:txBody>
      </p:sp>
      <p:sp>
        <p:nvSpPr>
          <p:cNvPr id="1048603" name="Google Shape;99;p18"/>
          <p:cNvSpPr txBox="1">
            <a:spLocks noGrp="1"/>
          </p:cNvSpPr>
          <p:nvPr>
            <p:ph type="body" idx="1"/>
          </p:nvPr>
        </p:nvSpPr>
        <p:spPr>
          <a:xfrm>
            <a:off x="708184" y="1197609"/>
            <a:ext cx="7696200" cy="2748281"/>
          </a:xfrm>
          <a:prstGeom prst="rect">
            <a:avLst/>
          </a:prstGeom>
        </p:spPr>
        <p:txBody>
          <a:bodyPr spcFirstLastPara="1" wrap="square" lIns="0" tIns="0" rIns="0" bIns="0" anchor="t" anchorCtr="0">
            <a:noAutofit/>
          </a:bodyPr>
          <a:lstStyle/>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cleanse and manipulate data using Alteryx's features for consistency and accuracy.</a:t>
            </a:r>
          </a:p>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import cleaned data into Tableau for visualization.</a:t>
            </a:r>
          </a:p>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connect Tableau dashboard to Alteryx for real-time updates.</a:t>
            </a:r>
          </a:p>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utilize Alteryx to automate email alerts upon workflow refresh.</a:t>
            </a:r>
          </a:p>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monitor and optimize the integrated workflow for efficiency.</a:t>
            </a:r>
          </a:p>
          <a:p>
            <a:pPr>
              <a:lnSpc>
                <a:spcPct val="150000"/>
              </a:lnSpc>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 document the process and create a user-friendly guide for replication.</a:t>
            </a:r>
          </a:p>
          <a:p>
            <a:pPr marL="101600" indent="0">
              <a:buNone/>
            </a:pPr>
            <a:endParaRPr lang="en-US" sz="14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SzPts val="2000"/>
              <a:buChar char="?"/>
            </a:pPr>
            <a:endParaRPr dirty="0"/>
          </a:p>
        </p:txBody>
      </p:sp>
      <p:sp>
        <p:nvSpPr>
          <p:cNvPr id="1048604" name="Google Shape;100;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48609" name="Google Shape;147;p24"/>
          <p:cNvSpPr txBox="1">
            <a:spLocks noGrp="1"/>
          </p:cNvSpPr>
          <p:nvPr>
            <p:ph type="title"/>
          </p:nvPr>
        </p:nvSpPr>
        <p:spPr>
          <a:xfrm>
            <a:off x="855300" y="285750"/>
            <a:ext cx="61101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600" b="1" dirty="0">
                <a:solidFill>
                  <a:schemeClr val="tx1"/>
                </a:solidFill>
                <a:latin typeface="Times New Roman" pitchFamily="18" charset="0"/>
                <a:cs typeface="Times New Roman" pitchFamily="18" charset="0"/>
              </a:rPr>
              <a:t>WORK FLOW</a:t>
            </a:r>
            <a:endParaRPr sz="1600" b="1" dirty="0">
              <a:solidFill>
                <a:schemeClr val="tx1"/>
              </a:solidFill>
              <a:latin typeface="Times New Roman" pitchFamily="18" charset="0"/>
              <a:cs typeface="Times New Roman" pitchFamily="18" charset="0"/>
            </a:endParaRPr>
          </a:p>
        </p:txBody>
      </p:sp>
      <p:sp>
        <p:nvSpPr>
          <p:cNvPr id="1048610" name="Google Shape;148;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lang="en"/>
          </a:p>
        </p:txBody>
      </p:sp>
      <p:graphicFrame>
        <p:nvGraphicFramePr>
          <p:cNvPr id="4194304" name="Diagram 23"/>
          <p:cNvGraphicFramePr>
            <a:graphicFrameLocks/>
          </p:cNvGraphicFramePr>
          <p:nvPr>
            <p:extLst>
              <p:ext uri="{D42A27DB-BD31-4B8C-83A1-F6EECF244321}">
                <p14:modId xmlns:p14="http://schemas.microsoft.com/office/powerpoint/2010/main" val="548472387"/>
              </p:ext>
            </p:extLst>
          </p:nvPr>
        </p:nvGraphicFramePr>
        <p:xfrm>
          <a:off x="685800" y="971550"/>
          <a:ext cx="75438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855300" y="361950"/>
            <a:ext cx="6110100" cy="396300"/>
          </a:xfrm>
        </p:spPr>
        <p:txBody>
          <a:bodyPr/>
          <a:lstStyle/>
          <a:p>
            <a:r>
              <a:rPr lang="en-US" sz="2400" b="1" dirty="0">
                <a:solidFill>
                  <a:schemeClr val="tx1"/>
                </a:solidFill>
                <a:latin typeface="Times New Roman" pitchFamily="18" charset="0"/>
                <a:cs typeface="Times New Roman" pitchFamily="18" charset="0"/>
              </a:rPr>
              <a:t>Software Used</a:t>
            </a:r>
          </a:p>
        </p:txBody>
      </p:sp>
      <p:sp>
        <p:nvSpPr>
          <p:cNvPr id="1048654" name="Text Placeholder 2"/>
          <p:cNvSpPr>
            <a:spLocks noGrp="1"/>
          </p:cNvSpPr>
          <p:nvPr>
            <p:ph type="body" idx="1"/>
          </p:nvPr>
        </p:nvSpPr>
        <p:spPr>
          <a:xfrm>
            <a:off x="892588" y="895350"/>
            <a:ext cx="7511795" cy="3352800"/>
          </a:xfrm>
        </p:spPr>
        <p:txBody>
          <a:bodyPr/>
          <a:lstStyle/>
          <a:p>
            <a:pPr>
              <a:buClr>
                <a:schemeClr val="accent1">
                  <a:lumMod val="75000"/>
                </a:schemeClr>
              </a:buClr>
              <a:buSzPct val="129000"/>
              <a:buFont typeface="Wingdings" panose="05000000000000000000" pitchFamily="2" charset="2"/>
              <a:buChar char="§"/>
            </a:pPr>
            <a:r>
              <a:rPr lang="en-US" sz="1800" dirty="0">
                <a:latin typeface="Times New Roman" pitchFamily="18" charset="0"/>
                <a:cs typeface="Times New Roman" pitchFamily="18" charset="0"/>
              </a:rPr>
              <a:t>Tableau Desktop 2023.3</a:t>
            </a:r>
          </a:p>
          <a:p>
            <a:pPr>
              <a:buClr>
                <a:schemeClr val="accent1">
                  <a:lumMod val="75000"/>
                </a:schemeClr>
              </a:buClr>
              <a:buSzPct val="129000"/>
              <a:buFont typeface="Wingdings" panose="05000000000000000000" pitchFamily="2" charset="2"/>
              <a:buChar char="§"/>
            </a:pPr>
            <a:r>
              <a:rPr lang="en-US" sz="1800" dirty="0">
                <a:latin typeface="Times New Roman" pitchFamily="18" charset="0"/>
                <a:cs typeface="Times New Roman" pitchFamily="18" charset="0"/>
              </a:rPr>
              <a:t>Alteryx Designer 2023.1.0.0</a:t>
            </a:r>
          </a:p>
          <a:p>
            <a:pPr marL="101600" indent="0">
              <a:buClr>
                <a:schemeClr val="accent1">
                  <a:lumMod val="75000"/>
                </a:schemeClr>
              </a:buClr>
              <a:buSzPct val="129000"/>
              <a:buNone/>
            </a:pPr>
            <a:endParaRPr lang="en-US" sz="1800" dirty="0">
              <a:latin typeface="Times New Roman" pitchFamily="18" charset="0"/>
              <a:cs typeface="Times New Roman" pitchFamily="18" charset="0"/>
            </a:endParaRPr>
          </a:p>
        </p:txBody>
      </p:sp>
      <p:sp>
        <p:nvSpPr>
          <p:cNvPr id="1048655"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a:xfrm>
            <a:off x="855300" y="0"/>
            <a:ext cx="6110100" cy="514350"/>
          </a:xfrm>
        </p:spPr>
        <p:txBody>
          <a:bodyPr/>
          <a:lstStyle/>
          <a:p>
            <a:r>
              <a:rPr lang="en-US" sz="2400" b="1" dirty="0">
                <a:solidFill>
                  <a:schemeClr val="tx1"/>
                </a:solidFill>
                <a:latin typeface="Times New Roman" pitchFamily="18" charset="0"/>
                <a:cs typeface="Times New Roman" pitchFamily="18" charset="0"/>
              </a:rPr>
              <a:t>Methodology</a:t>
            </a:r>
          </a:p>
        </p:txBody>
      </p:sp>
      <p:sp>
        <p:nvSpPr>
          <p:cNvPr id="1048681" name="Text Placeholder 2"/>
          <p:cNvSpPr>
            <a:spLocks noGrp="1"/>
          </p:cNvSpPr>
          <p:nvPr>
            <p:ph type="body" idx="1"/>
          </p:nvPr>
        </p:nvSpPr>
        <p:spPr>
          <a:xfrm>
            <a:off x="609600" y="755651"/>
            <a:ext cx="7924800" cy="4114800"/>
          </a:xfrm>
        </p:spPr>
        <p:txBody>
          <a:bodyPr/>
          <a:lstStyle/>
          <a:p>
            <a:pPr>
              <a:buNone/>
            </a:pPr>
            <a:r>
              <a:rPr lang="en-US" sz="1400" b="1" dirty="0">
                <a:latin typeface="Times New Roman" pitchFamily="18" charset="0"/>
                <a:cs typeface="Times New Roman" pitchFamily="18" charset="0"/>
              </a:rPr>
              <a:t>Downloaded the supply chain dataset from Kaggle.</a:t>
            </a: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Ensured the dataset contained relevant information for supply chain analysis</a:t>
            </a:r>
          </a:p>
          <a:p>
            <a:pPr>
              <a:buNone/>
            </a:pPr>
            <a:endParaRPr lang="en-US" sz="1400"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Data Import and Cleaning in Alteryx:</a:t>
            </a:r>
            <a:endParaRPr lang="en-US" sz="1400" dirty="0">
              <a:latin typeface="Times New Roman" pitchFamily="18" charset="0"/>
              <a:cs typeface="Times New Roman" pitchFamily="18" charset="0"/>
            </a:endParaRP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Opened Alteryx and imported the Kaggle supply chain dataset.</a:t>
            </a: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Performed data cleaning tasks such as handling missing values, removing duplicates, and standardizing formats.</a:t>
            </a: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Explored and identified any outliers or anomalies in the data.</a:t>
            </a:r>
          </a:p>
          <a:p>
            <a:pPr>
              <a:buNone/>
            </a:pPr>
            <a:endParaRPr lang="en-US" sz="1400"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Data Visualization in Tableau:</a:t>
            </a: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Saved the cleaned dataset in Tableau Hyper format for efficient Tableau integration.</a:t>
            </a:r>
          </a:p>
          <a:p>
            <a:pPr>
              <a:buClr>
                <a:schemeClr val="accent1">
                  <a:lumMod val="75000"/>
                </a:schemeClr>
              </a:buClr>
              <a:buSzPct val="129000"/>
              <a:buFont typeface="Wingdings" panose="05000000000000000000" pitchFamily="2" charset="2"/>
              <a:buChar char="§"/>
            </a:pPr>
            <a:r>
              <a:rPr lang="en-US" sz="1400" dirty="0">
                <a:latin typeface="Times New Roman" pitchFamily="18" charset="0"/>
                <a:cs typeface="Times New Roman" pitchFamily="18" charset="0"/>
              </a:rPr>
              <a:t>Opened Tableau and connected to the Hyper file.</a:t>
            </a:r>
          </a:p>
          <a:p>
            <a:pPr>
              <a:buNone/>
            </a:pPr>
            <a:endParaRPr lang="en-US" sz="1100" dirty="0">
              <a:latin typeface="Times New Roman" pitchFamily="18" charset="0"/>
              <a:cs typeface="Times New Roman" pitchFamily="18" charset="0"/>
            </a:endParaRPr>
          </a:p>
          <a:p>
            <a:pPr>
              <a:buNone/>
            </a:pPr>
            <a:endParaRPr lang="en-US" sz="1100" dirty="0">
              <a:latin typeface="Times New Roman" pitchFamily="18" charset="0"/>
              <a:cs typeface="Times New Roman" pitchFamily="18" charset="0"/>
            </a:endParaRPr>
          </a:p>
          <a:p>
            <a:pPr>
              <a:buNone/>
            </a:pPr>
            <a:endParaRPr lang="en-US" sz="1100" dirty="0">
              <a:latin typeface="Times New Roman" pitchFamily="18" charset="0"/>
              <a:cs typeface="Times New Roman" pitchFamily="18" charset="0"/>
            </a:endParaRPr>
          </a:p>
        </p:txBody>
      </p:sp>
      <p:sp>
        <p:nvSpPr>
          <p:cNvPr id="1048682"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CECCB4-E592-56BB-87E0-7896AE936D74}"/>
              </a:ext>
            </a:extLst>
          </p:cNvPr>
          <p:cNvSpPr>
            <a:spLocks noGrp="1"/>
          </p:cNvSpPr>
          <p:nvPr>
            <p:ph type="body" idx="1"/>
          </p:nvPr>
        </p:nvSpPr>
        <p:spPr>
          <a:xfrm>
            <a:off x="784384" y="628650"/>
            <a:ext cx="7620000" cy="3886200"/>
          </a:xfrm>
        </p:spPr>
        <p:txBody>
          <a:bodyPr/>
          <a:lstStyle/>
          <a:p>
            <a:pPr marL="101600" indent="0">
              <a:buNone/>
            </a:pPr>
            <a:r>
              <a:rPr lang="en-US" sz="1400" b="1" dirty="0">
                <a:latin typeface="Times New Roman" panose="02020603050405020304" pitchFamily="18" charset="0"/>
                <a:cs typeface="Times New Roman" panose="02020603050405020304" pitchFamily="18" charset="0"/>
              </a:rPr>
              <a:t>Created separate visualizations for the identified KPIs:</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Top 10 materials shipped</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Geospatial Analysis</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Supplier Performance</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Transportation Distance</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Vehicle Performance</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Customer Preference</a:t>
            </a:r>
          </a:p>
          <a:p>
            <a:pPr marL="101600" indent="0">
              <a:buClr>
                <a:schemeClr val="accent1">
                  <a:lumMod val="75000"/>
                </a:schemeClr>
              </a:buClr>
              <a:buSzPct val="129000"/>
              <a:buNone/>
            </a:pPr>
            <a:endParaRPr lang="en-US" sz="1400" dirty="0">
              <a:latin typeface="Times New Roman" panose="02020603050405020304" pitchFamily="18" charset="0"/>
              <a:cs typeface="Times New Roman" panose="02020603050405020304" pitchFamily="18" charset="0"/>
            </a:endParaRPr>
          </a:p>
          <a:p>
            <a:pPr marL="101600" indent="0">
              <a:buNone/>
            </a:pPr>
            <a:r>
              <a:rPr lang="en-US" sz="1400" b="1" dirty="0">
                <a:latin typeface="Times New Roman" panose="02020603050405020304" pitchFamily="18" charset="0"/>
                <a:cs typeface="Times New Roman" panose="02020603050405020304" pitchFamily="18" charset="0"/>
              </a:rPr>
              <a:t>Dashboard Creation in Tableau:</a:t>
            </a:r>
            <a:endParaRPr lang="en-US" sz="1400" dirty="0">
              <a:latin typeface="Times New Roman" panose="02020603050405020304" pitchFamily="18" charset="0"/>
              <a:cs typeface="Times New Roman" panose="02020603050405020304" pitchFamily="18" charset="0"/>
            </a:endParaRP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Combined individual visualizations into a comprehensive dashboard.</a:t>
            </a:r>
          </a:p>
          <a:p>
            <a:pPr>
              <a:buClr>
                <a:schemeClr val="accent1">
                  <a:lumMod val="75000"/>
                </a:schemeClr>
              </a:buClr>
              <a:buSzPct val="129000"/>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101600" indent="0">
              <a:buClr>
                <a:schemeClr val="accent1">
                  <a:lumMod val="75000"/>
                </a:schemeClr>
              </a:buClr>
              <a:buSzPct val="129000"/>
              <a:buNone/>
            </a:pPr>
            <a:r>
              <a:rPr lang="en-US" sz="1400" b="1" dirty="0">
                <a:latin typeface="Times New Roman" panose="02020603050405020304" pitchFamily="18" charset="0"/>
                <a:cs typeface="Times New Roman" panose="02020603050405020304" pitchFamily="18" charset="0"/>
              </a:rPr>
              <a:t>Tableau Public Publishing:</a:t>
            </a:r>
            <a:endParaRPr lang="en-US" sz="1400" dirty="0">
              <a:latin typeface="Times New Roman" panose="02020603050405020304" pitchFamily="18" charset="0"/>
              <a:cs typeface="Times New Roman" panose="02020603050405020304" pitchFamily="18" charset="0"/>
            </a:endParaRP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Published the finalized dashboard to Tableau Public for online sharing.</a:t>
            </a:r>
          </a:p>
          <a:p>
            <a:pPr>
              <a:buClr>
                <a:schemeClr val="accent1">
                  <a:lumMod val="75000"/>
                </a:schemeClr>
              </a:buClr>
              <a:buSzPct val="12900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Obtained the public link for the published dashboard.</a:t>
            </a:r>
          </a:p>
          <a:p>
            <a:pPr marL="101600" indent="0">
              <a:buClr>
                <a:schemeClr val="accent1">
                  <a:lumMod val="75000"/>
                </a:schemeClr>
              </a:buClr>
              <a:buSzPct val="12900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2E60E9-C853-FBAF-0D02-5990909701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2536090134"/>
      </p:ext>
    </p:extLst>
  </p:cSld>
  <p:clrMapOvr>
    <a:masterClrMapping/>
  </p:clrMapOvr>
</p:sld>
</file>

<file path=ppt/theme/theme1.xml><?xml version="1.0" encoding="utf-8"?>
<a:theme xmlns:a="http://schemas.openxmlformats.org/drawingml/2006/main" name="SlidesCarnival base template">
  <a:themeElements>
    <a:clrScheme name="Custom 347">
      <a:dk1>
        <a:srgbClr val="322B3A"/>
      </a:dk1>
      <a:lt1>
        <a:srgbClr val="FFFFFF"/>
      </a:lt1>
      <a:dk2>
        <a:srgbClr val="B6B4BE"/>
      </a:dk2>
      <a:lt2>
        <a:srgbClr val="F1ECEE"/>
      </a:lt2>
      <a:accent1>
        <a:srgbClr val="ECA3BD"/>
      </a:accent1>
      <a:accent2>
        <a:srgbClr val="B9A9E9"/>
      </a:accent2>
      <a:accent3>
        <a:srgbClr val="A1CAF3"/>
      </a:accent3>
      <a:accent4>
        <a:srgbClr val="A9E9D5"/>
      </a:accent4>
      <a:accent5>
        <a:srgbClr val="C3E299"/>
      </a:accent5>
      <a:accent6>
        <a:srgbClr val="F7DDAD"/>
      </a:accent6>
      <a:hlink>
        <a:srgbClr val="554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TotalTime>
  <Words>1738</Words>
  <Application>Microsoft Office PowerPoint</Application>
  <PresentationFormat>On-screen Show (16:9)</PresentationFormat>
  <Paragraphs>155</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Wingdings</vt:lpstr>
      <vt:lpstr>Times New Roman</vt:lpstr>
      <vt:lpstr>Agency FB</vt:lpstr>
      <vt:lpstr>Satisfy</vt:lpstr>
      <vt:lpstr>Calibri</vt:lpstr>
      <vt:lpstr>Raleway Thin</vt:lpstr>
      <vt:lpstr>Arial</vt:lpstr>
      <vt:lpstr>SlidesCarnival base template</vt:lpstr>
      <vt:lpstr> A STUDY ON REAL-TIME DATA MONITORING AND ALERTING WITH ALTERYX </vt:lpstr>
      <vt:lpstr>INTRODUCTION</vt:lpstr>
      <vt:lpstr>           </vt:lpstr>
      <vt:lpstr>PowerPoint Presentation</vt:lpstr>
      <vt:lpstr>OBJECTIVES</vt:lpstr>
      <vt:lpstr>WORK FLOW</vt:lpstr>
      <vt:lpstr>Software Used</vt:lpstr>
      <vt:lpstr>Methodology</vt:lpstr>
      <vt:lpstr>PowerPoint Presentation</vt:lpstr>
      <vt:lpstr>PowerPoint Presentation</vt:lpstr>
      <vt:lpstr>Data Interpretation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and Conclusions</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PALAK (SPINACIA OLERACEA) COOKIES USING COMPOSITE FLOUR FROM AMARANTH AND GERMINATED GREEN GRAM</dc:title>
  <dc:creator>win</dc:creator>
  <cp:lastModifiedBy>Janane K</cp:lastModifiedBy>
  <cp:revision>292</cp:revision>
  <dcterms:created xsi:type="dcterms:W3CDTF">2021-03-07T21:18:30Z</dcterms:created>
  <dcterms:modified xsi:type="dcterms:W3CDTF">2024-04-17T10:42:31Z</dcterms:modified>
</cp:coreProperties>
</file>