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8" r:id="rId2"/>
    <p:sldId id="257" r:id="rId3"/>
    <p:sldId id="262" r:id="rId4"/>
    <p:sldId id="263" r:id="rId5"/>
    <p:sldId id="260" r:id="rId6"/>
    <p:sldId id="261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B1B7E6A-1C41-4E84-9E5A-2BD1D2F1D580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ACFD76-382A-435A-B585-8BF5A82BBD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95383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1B7E6A-1C41-4E84-9E5A-2BD1D2F1D580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ACFD76-382A-435A-B585-8BF5A82BBD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722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1B7E6A-1C41-4E84-9E5A-2BD1D2F1D580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ACFD76-382A-435A-B585-8BF5A82BBD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41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1B7E6A-1C41-4E84-9E5A-2BD1D2F1D580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ACFD76-382A-435A-B585-8BF5A82BBD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577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B1B7E6A-1C41-4E84-9E5A-2BD1D2F1D580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ACFD76-382A-435A-B585-8BF5A82BBD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78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1B7E6A-1C41-4E84-9E5A-2BD1D2F1D580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ACFD76-382A-435A-B585-8BF5A82BBD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047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1B7E6A-1C41-4E84-9E5A-2BD1D2F1D580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ACFD76-382A-435A-B585-8BF5A82BBD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285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1B7E6A-1C41-4E84-9E5A-2BD1D2F1D580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ACFD76-382A-435A-B585-8BF5A82BBD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481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1B7E6A-1C41-4E84-9E5A-2BD1D2F1D580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ACFD76-382A-435A-B585-8BF5A82BBD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8863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1B7E6A-1C41-4E84-9E5A-2BD1D2F1D580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6ACFD76-382A-435A-B585-8BF5A82BBD72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5927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B1B7E6A-1C41-4E84-9E5A-2BD1D2F1D580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ACFD76-382A-435A-B585-8BF5A82BBD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062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2B1B7E6A-1C41-4E84-9E5A-2BD1D2F1D580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66ACFD76-382A-435A-B585-8BF5A82BBD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8153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inmelbourne.vic.gov.au/discover/multicultural-communities/india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iveinmelbourne.vic.gov.au/discover/multicultural-communities/india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958E-60AB-4F86-A1EA-E29832267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sz="2800" cap="none" dirty="0"/>
              <a:t>Using Machine Learning to find location to open an Indian Restaurant in Melbourne, </a:t>
            </a:r>
            <a:r>
              <a:rPr lang="en-SG" sz="2800" cap="none" dirty="0" err="1"/>
              <a:t>Austraiya</a:t>
            </a:r>
            <a:endParaRPr lang="en-SG" sz="28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3E4B4-8C93-4F85-85F4-30A1A753F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err="1"/>
              <a:t>J.Ganesapiragas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3726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B7AB-C658-4FC8-AC52-6F055AE8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Suitability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34B2-DAE7-4819-A2C6-AD83D240B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44" y="1935332"/>
            <a:ext cx="10148656" cy="4099708"/>
          </a:xfrm>
        </p:spPr>
        <p:txBody>
          <a:bodyPr/>
          <a:lstStyle/>
          <a:p>
            <a:pPr algn="just"/>
            <a:r>
              <a:rPr lang="en-SG" sz="2000" dirty="0"/>
              <a:t>Cluster 1 contains many restaurants and café, this is unsuitable as there are highly urbanized and high competition 5 Indian restaurant out of 6 exist in this cluster therefore less likely to attract new customers.</a:t>
            </a:r>
            <a:endParaRPr lang="en-SG" sz="2000" b="1" dirty="0"/>
          </a:p>
          <a:p>
            <a:pPr algn="just"/>
            <a:r>
              <a:rPr lang="en-SG" sz="2000" dirty="0"/>
              <a:t>Cluster 4 contain one Indian restaurant and urbanized area therefore high land price therefore difficult to open a </a:t>
            </a:r>
            <a:r>
              <a:rPr lang="en-SG" sz="2000" dirty="0" err="1"/>
              <a:t>restaurent</a:t>
            </a:r>
            <a:r>
              <a:rPr lang="en-SG" sz="2000" dirty="0"/>
              <a:t> </a:t>
            </a:r>
            <a:endParaRPr lang="en-SG" sz="2000" b="1" dirty="0"/>
          </a:p>
          <a:p>
            <a:pPr algn="just"/>
            <a:r>
              <a:rPr lang="en-SG" sz="2000" dirty="0"/>
              <a:t>Cluster 2 and 3 are not urbanized therefore less profitable.</a:t>
            </a:r>
            <a:endParaRPr lang="en-SG" sz="2000" b="1" dirty="0"/>
          </a:p>
          <a:p>
            <a:pPr algn="just"/>
            <a:r>
              <a:rPr lang="en-SG" sz="2000" dirty="0"/>
              <a:t>Cluster 5 (Greater Dandenong) is moderately urbanized and land prices are affordable have potential to attract new customers, </a:t>
            </a:r>
            <a:endParaRPr lang="en-SG" sz="2000" b="1" dirty="0"/>
          </a:p>
          <a:p>
            <a:pPr algn="just"/>
            <a:r>
              <a:rPr lang="en-SG" sz="2000" dirty="0"/>
              <a:t>Therefore, this project recommends the entrepreneur to open an authentic Indian restaurant in </a:t>
            </a:r>
            <a:r>
              <a:rPr lang="en-SG" sz="2000" b="1" dirty="0">
                <a:solidFill>
                  <a:srgbClr val="FFFF00"/>
                </a:solidFill>
              </a:rPr>
              <a:t>Greater Dandenong</a:t>
            </a:r>
            <a:r>
              <a:rPr lang="en-SG" sz="2000" dirty="0">
                <a:solidFill>
                  <a:srgbClr val="FFFF00"/>
                </a:solidFill>
              </a:rPr>
              <a:t>. </a:t>
            </a:r>
            <a:endParaRPr lang="en-SG" sz="2000" b="1" dirty="0">
              <a:solidFill>
                <a:srgbClr val="FFFF0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7585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A0363-D743-4DAC-97F2-67248891E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896645"/>
            <a:ext cx="10290699" cy="5138395"/>
          </a:xfrm>
        </p:spPr>
        <p:txBody>
          <a:bodyPr/>
          <a:lstStyle/>
          <a:p>
            <a:pPr marL="0" indent="0">
              <a:buNone/>
            </a:pPr>
            <a:r>
              <a:rPr lang="en-SG" b="1" u="sng" dirty="0"/>
              <a:t>Limitations and Suggestions for Future Research</a:t>
            </a:r>
            <a:endParaRPr lang="en-SG" b="1" dirty="0"/>
          </a:p>
          <a:p>
            <a:pPr marL="0" indent="0">
              <a:buNone/>
            </a:pPr>
            <a:r>
              <a:rPr lang="en-SG" dirty="0"/>
              <a:t>In this project, I considered the suitability of opening a restaurant based on the venues popular in the area and clustered them. And then used the existent of Indian Restaurant to assess the competition. But other factors like population </a:t>
            </a:r>
            <a:r>
              <a:rPr lang="en-SG" dirty="0" err="1"/>
              <a:t>desity,income</a:t>
            </a:r>
            <a:r>
              <a:rPr lang="en-SG" dirty="0"/>
              <a:t> level and land prices also should be considered.</a:t>
            </a:r>
          </a:p>
          <a:p>
            <a:pPr marL="0" indent="0">
              <a:buNone/>
            </a:pPr>
            <a:r>
              <a:rPr lang="en-SG" b="1" u="sng" dirty="0"/>
              <a:t>Conclusion</a:t>
            </a:r>
            <a:endParaRPr lang="en-SG" b="1" dirty="0"/>
          </a:p>
          <a:p>
            <a:pPr marL="0" indent="0">
              <a:buNone/>
            </a:pPr>
            <a:r>
              <a:rPr lang="en-SG" dirty="0"/>
              <a:t>In this project, I learned how solve a real world problem and gained skills on data preparation analysis and machine learning tool like clustering.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b="1" u="sng" dirty="0"/>
              <a:t>References</a:t>
            </a:r>
            <a:endParaRPr lang="en-SG" b="1" dirty="0"/>
          </a:p>
          <a:p>
            <a:pPr marL="0" indent="0">
              <a:buNone/>
            </a:pPr>
            <a:r>
              <a:rPr lang="en-SG" dirty="0"/>
              <a:t> Melbourne’s Indian community available at </a:t>
            </a:r>
            <a:r>
              <a:rPr lang="en-SG" b="1" u="sng" dirty="0">
                <a:hlinkClick r:id="rId2"/>
              </a:rPr>
              <a:t>https://liveinmelbourne.vic.gov.au/discover/multicultural-communities/indian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611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0729-8EF6-4C46-9E23-5C3EBA44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28AA4-005A-4CC6-85D8-7F6A7D90B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3842551" cy="3931920"/>
          </a:xfrm>
        </p:spPr>
        <p:txBody>
          <a:bodyPr/>
          <a:lstStyle/>
          <a:p>
            <a:r>
              <a:rPr lang="en-SG" dirty="0"/>
              <a:t>Introduction and Problem Statement</a:t>
            </a:r>
          </a:p>
          <a:p>
            <a:r>
              <a:rPr lang="en-SG" dirty="0"/>
              <a:t>Study Area</a:t>
            </a:r>
          </a:p>
          <a:p>
            <a:r>
              <a:rPr lang="en-SG" dirty="0"/>
              <a:t>Clustering</a:t>
            </a:r>
          </a:p>
          <a:p>
            <a:r>
              <a:rPr lang="en-SG" dirty="0"/>
              <a:t>Suitability Analysis</a:t>
            </a:r>
          </a:p>
          <a:p>
            <a:r>
              <a:rPr lang="en-SG" dirty="0"/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EC08D0-C9B4-4EF0-9887-BB8DB6F8D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116" y="1094029"/>
            <a:ext cx="5840474" cy="466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4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61AE-5DEF-4752-B343-C60980AD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Introduction and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80AD-2960-469F-BE62-57EA6DBD9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sz="2400" dirty="0"/>
              <a:t>Melbourne has a vibrant Indian community with Indian-born migrants making up 3 per cent of Melbourne’s total population. </a:t>
            </a:r>
          </a:p>
          <a:p>
            <a:pPr algn="just"/>
            <a:r>
              <a:rPr lang="en-SG" sz="2400" dirty="0"/>
              <a:t>Since 2001 the number of Indian-born migrants in Melbourne has more than tripled. </a:t>
            </a:r>
          </a:p>
          <a:p>
            <a:pPr algn="just"/>
            <a:r>
              <a:rPr lang="en-SG" sz="2400" dirty="0"/>
              <a:t>There may not be enough Indian restaurants in Melbourne and it might present a great opportunity for an entrepreneur who is wants to open an Indian restaurant in Melbourne.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8624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AF3736-C004-4590-B255-032399452175}"/>
              </a:ext>
            </a:extLst>
          </p:cNvPr>
          <p:cNvSpPr/>
          <p:nvPr/>
        </p:nvSpPr>
        <p:spPr>
          <a:xfrm>
            <a:off x="4956699" y="5407739"/>
            <a:ext cx="6096000" cy="9682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Melbourne’s Indian community available at </a:t>
            </a:r>
            <a:r>
              <a:rPr lang="en-SG" b="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https://liveinmelbourne.vic.gov.au/discover/multicultural-communities/indian</a:t>
            </a:r>
            <a:endParaRPr lang="en-S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869567-E3BD-4F3B-8B7C-D5EBFE4BFF82}"/>
              </a:ext>
            </a:extLst>
          </p:cNvPr>
          <p:cNvSpPr/>
          <p:nvPr/>
        </p:nvSpPr>
        <p:spPr>
          <a:xfrm>
            <a:off x="687467" y="1362635"/>
            <a:ext cx="3680347" cy="2061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Study Area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S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Cassy, Greater Dandenong, Monash, </a:t>
            </a:r>
            <a:r>
              <a:rPr lang="en-S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Brimbank</a:t>
            </a:r>
            <a:r>
              <a:rPr lang="en-S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Wyndham are the major cities where Indian population is high.</a:t>
            </a:r>
            <a:endParaRPr lang="en-SG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4184F44-A8D6-45DA-8BA5-B518DA35D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7818" t="22140" r="26972" b="30223"/>
          <a:stretch/>
        </p:blipFill>
        <p:spPr>
          <a:xfrm>
            <a:off x="5080986" y="1251752"/>
            <a:ext cx="6290942" cy="372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9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A9F8-699A-4914-87C6-2BACB51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75488"/>
          </a:xfrm>
        </p:spPr>
        <p:txBody>
          <a:bodyPr/>
          <a:lstStyle/>
          <a:p>
            <a:r>
              <a:rPr lang="en-SG" dirty="0"/>
              <a:t>Cities considered in the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473023-118E-4A63-B06D-B55A2C0F2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148" y="1787685"/>
            <a:ext cx="9059992" cy="34283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243A17-E820-4D71-A5A0-F8FC43632F86}"/>
              </a:ext>
            </a:extLst>
          </p:cNvPr>
          <p:cNvSpPr/>
          <p:nvPr/>
        </p:nvSpPr>
        <p:spPr>
          <a:xfrm>
            <a:off x="1380147" y="5298471"/>
            <a:ext cx="9059991" cy="966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Endeavour Hills, Cranbourne, Berwick, Narre Warren, </a:t>
            </a:r>
            <a:r>
              <a:rPr lang="en-S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Tooradin</a:t>
            </a:r>
            <a:r>
              <a:rPr lang="en-S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Springvale, </a:t>
            </a:r>
            <a:r>
              <a:rPr lang="en-S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Keysborough</a:t>
            </a:r>
            <a:r>
              <a:rPr lang="en-S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Noble Park, Dandenong, Lyndhurst, </a:t>
            </a:r>
            <a:r>
              <a:rPr lang="en-S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Chadstone</a:t>
            </a:r>
            <a:r>
              <a:rPr lang="en-S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Oakleigh, Glen Waverley, </a:t>
            </a:r>
            <a:r>
              <a:rPr lang="en-S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Mulgrave,Clayton</a:t>
            </a:r>
            <a:r>
              <a:rPr lang="en-S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Point Cook, </a:t>
            </a:r>
            <a:r>
              <a:rPr lang="en-S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Werribee</a:t>
            </a:r>
            <a:r>
              <a:rPr lang="en-S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S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Tarneit</a:t>
            </a:r>
            <a:r>
              <a:rPr lang="en-S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Taylors Lakes, Deer Park, St Albans, Sunshine, and </a:t>
            </a:r>
            <a:r>
              <a:rPr lang="en-S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Keilor</a:t>
            </a:r>
            <a:endParaRPr lang="en-SG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02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39A6-8590-4339-AB16-C148D2AA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44163"/>
          </a:xfrm>
        </p:spPr>
        <p:txBody>
          <a:bodyPr>
            <a:normAutofit fontScale="90000"/>
          </a:bodyPr>
          <a:lstStyle/>
          <a:p>
            <a:r>
              <a:rPr lang="en-SG" dirty="0"/>
              <a:t>10 Most Frequently </a:t>
            </a:r>
            <a:r>
              <a:rPr lang="en-SG" dirty="0" err="1"/>
              <a:t>Occuring</a:t>
            </a:r>
            <a:r>
              <a:rPr lang="en-SG" dirty="0"/>
              <a:t> Venues in the study area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414D3C-4B72-4C2D-90DB-39F7F834BE8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31" y="2130641"/>
            <a:ext cx="8174288" cy="390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5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3587-2A84-4AF7-BA55-BDA44685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Clustering of study area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14CF23-69EB-4B1E-A9EE-52284EEBC30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34804" t="35219" r="35331" b="25782"/>
          <a:stretch/>
        </p:blipFill>
        <p:spPr bwMode="auto">
          <a:xfrm>
            <a:off x="6096000" y="1819352"/>
            <a:ext cx="5353235" cy="39322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AAC7BC-6CC4-49AE-9947-9968C3C2B428}"/>
              </a:ext>
            </a:extLst>
          </p:cNvPr>
          <p:cNvSpPr/>
          <p:nvPr/>
        </p:nvSpPr>
        <p:spPr>
          <a:xfrm>
            <a:off x="257453" y="1686757"/>
            <a:ext cx="5903650" cy="4233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2286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SG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1</a:t>
            </a:r>
            <a:r>
              <a:rPr lang="en-SG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Cities in this cluster exhibits highly urbanized areas where there are lots of food restaurant, café, supermarkets and </a:t>
            </a:r>
            <a:r>
              <a:rPr lang="en-SG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shoping</a:t>
            </a:r>
            <a:r>
              <a:rPr lang="en-SG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malls. 16 cities falls into this cluster namely Endeavour Hills, Narre Warren, </a:t>
            </a:r>
            <a:r>
              <a:rPr lang="en-SG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Tooradin</a:t>
            </a:r>
            <a:r>
              <a:rPr lang="en-SG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Springvale, </a:t>
            </a:r>
            <a:r>
              <a:rPr lang="en-SG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Keysborough</a:t>
            </a:r>
            <a:r>
              <a:rPr lang="en-SG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Noble Park, Dandenong, </a:t>
            </a:r>
            <a:r>
              <a:rPr lang="en-SG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Chadstone</a:t>
            </a:r>
            <a:r>
              <a:rPr lang="en-SG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Glen Waverley, Mulgrave, Clayton, Taylors Lakes, Deer Park, St Albans, Sunshine, </a:t>
            </a:r>
            <a:r>
              <a:rPr lang="en-SG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Keilor</a:t>
            </a:r>
            <a:r>
              <a:rPr lang="en-SG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2286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286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SG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2: </a:t>
            </a:r>
            <a:r>
              <a:rPr lang="en-SG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Tarneit</a:t>
            </a:r>
            <a:r>
              <a:rPr lang="en-SG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falls in category 2 with features of electronic stores, gas station.</a:t>
            </a: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461AB1-0CF6-482E-A1A8-F7DBABF0F6DA}"/>
              </a:ext>
            </a:extLst>
          </p:cNvPr>
          <p:cNvSpPr/>
          <p:nvPr/>
        </p:nvSpPr>
        <p:spPr>
          <a:xfrm>
            <a:off x="5959876" y="5751589"/>
            <a:ext cx="5581095" cy="542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SG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1 in red </a:t>
            </a:r>
            <a:r>
              <a:rPr lang="en-SG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SG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Cluster 2 in light green </a:t>
            </a:r>
            <a:r>
              <a:rPr lang="en-SG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SG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Cluster 3 in yellow </a:t>
            </a:r>
            <a:r>
              <a:rPr lang="en-SG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SG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Cluster 4 in blue and Cluster 5 in purple </a:t>
            </a:r>
            <a:r>
              <a:rPr lang="en-SG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SG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SG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2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3587-2A84-4AF7-BA55-BDA44685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445" y="269628"/>
            <a:ext cx="10058400" cy="1371600"/>
          </a:xfrm>
        </p:spPr>
        <p:txBody>
          <a:bodyPr/>
          <a:lstStyle/>
          <a:p>
            <a:r>
              <a:rPr lang="en-SG" dirty="0"/>
              <a:t>Clustering of study area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14CF23-69EB-4B1E-A9EE-52284EEBC30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34804" t="35219" r="35331" b="25782"/>
          <a:stretch/>
        </p:blipFill>
        <p:spPr bwMode="auto">
          <a:xfrm>
            <a:off x="6096000" y="1819352"/>
            <a:ext cx="5353235" cy="39322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AAC7BC-6CC4-49AE-9947-9968C3C2B428}"/>
              </a:ext>
            </a:extLst>
          </p:cNvPr>
          <p:cNvSpPr/>
          <p:nvPr/>
        </p:nvSpPr>
        <p:spPr>
          <a:xfrm>
            <a:off x="257453" y="1686757"/>
            <a:ext cx="5903650" cy="4777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2286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SG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3:  </a:t>
            </a:r>
            <a:r>
              <a:rPr lang="en-SG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 hook</a:t>
            </a:r>
            <a:r>
              <a:rPr lang="en-SG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falls in category 3 with unique features of plaza and flea market</a:t>
            </a:r>
          </a:p>
          <a:p>
            <a:pPr marL="342900" marR="2286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286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SG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4</a:t>
            </a:r>
            <a:r>
              <a:rPr lang="en-SG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Cities in this cluster exhibits less urbanized areas with </a:t>
            </a:r>
            <a:r>
              <a:rPr lang="en-SG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café,fast</a:t>
            </a:r>
            <a:r>
              <a:rPr lang="en-SG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food </a:t>
            </a:r>
            <a:r>
              <a:rPr lang="en-SG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restaurents</a:t>
            </a:r>
            <a:r>
              <a:rPr lang="en-SG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grocery stalls. </a:t>
            </a:r>
            <a:r>
              <a:rPr lang="en-SG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Threre</a:t>
            </a:r>
            <a:r>
              <a:rPr lang="en-SG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9 cities in this cluster namely,Cranbourne,Berwick,Lyndhust,Oakleigh,Werribee,Casey,Monash,Brimbank,Wyndham</a:t>
            </a:r>
          </a:p>
          <a:p>
            <a:pPr marL="342900" marR="2286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286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SG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5:  </a:t>
            </a:r>
            <a:r>
              <a:rPr lang="en-SG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 Dandenong falls in </a:t>
            </a:r>
            <a:r>
              <a:rPr lang="en-SG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catergorey</a:t>
            </a:r>
            <a:r>
              <a:rPr lang="en-SG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 with features of flea market, </a:t>
            </a:r>
            <a:r>
              <a:rPr lang="en-SG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Farmers,post</a:t>
            </a:r>
            <a:r>
              <a:rPr lang="en-SG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office, café. </a:t>
            </a: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286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endParaRPr lang="en-SG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4C43CF-096D-4903-9344-AC61487F457C}"/>
              </a:ext>
            </a:extLst>
          </p:cNvPr>
          <p:cNvSpPr/>
          <p:nvPr/>
        </p:nvSpPr>
        <p:spPr>
          <a:xfrm>
            <a:off x="6161103" y="5793779"/>
            <a:ext cx="5584054" cy="542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SG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1 in red </a:t>
            </a:r>
            <a:r>
              <a:rPr lang="en-SG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SG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Cluster 2 in light green </a:t>
            </a:r>
            <a:r>
              <a:rPr lang="en-SG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SG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Cluster 3 in yellow </a:t>
            </a:r>
            <a:r>
              <a:rPr lang="en-SG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SG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Cluster 4 in blue and Cluster 5 in purple </a:t>
            </a:r>
            <a:r>
              <a:rPr lang="en-SG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SG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SG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25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BD7B-70C6-493A-8CF1-22BD7A98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6062"/>
            <a:ext cx="10058400" cy="1371600"/>
          </a:xfrm>
        </p:spPr>
        <p:txBody>
          <a:bodyPr>
            <a:normAutofit/>
          </a:bodyPr>
          <a:lstStyle/>
          <a:p>
            <a:r>
              <a:rPr lang="en-SG" sz="3200" dirty="0"/>
              <a:t>Number of Indian Restaurant in the study area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2F5048-32F9-4344-A2DA-483CBB4C995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30" y="1686758"/>
            <a:ext cx="8842159" cy="437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46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36</TotalTime>
  <Words>671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Symbol</vt:lpstr>
      <vt:lpstr>Times New Roman</vt:lpstr>
      <vt:lpstr>Savon</vt:lpstr>
      <vt:lpstr>Using Machine Learning to find location to open an Indian Restaurant in Melbourne, Austraiya</vt:lpstr>
      <vt:lpstr>Contents</vt:lpstr>
      <vt:lpstr>Introduction and Problem Statement</vt:lpstr>
      <vt:lpstr>PowerPoint Presentation</vt:lpstr>
      <vt:lpstr>Cities considered in the analysis</vt:lpstr>
      <vt:lpstr>10 Most Frequently Occuring Venues in the study area</vt:lpstr>
      <vt:lpstr>Clustering of study area</vt:lpstr>
      <vt:lpstr>Clustering of study area</vt:lpstr>
      <vt:lpstr>Number of Indian Restaurant in the study area</vt:lpstr>
      <vt:lpstr>Suitability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to find location to open an Indian Restaurant in Melbourne, Austraiya</dc:title>
  <dc:creator>Jananee</dc:creator>
  <cp:lastModifiedBy>Jananee</cp:lastModifiedBy>
  <cp:revision>5</cp:revision>
  <dcterms:created xsi:type="dcterms:W3CDTF">2019-07-02T09:54:28Z</dcterms:created>
  <dcterms:modified xsi:type="dcterms:W3CDTF">2019-07-02T10:32:58Z</dcterms:modified>
</cp:coreProperties>
</file>