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80" r:id="rId1"/>
    <p:sldMasterId id="2147485032" r:id="rId2"/>
  </p:sldMasterIdLst>
  <p:notesMasterIdLst>
    <p:notesMasterId r:id="rId38"/>
  </p:notesMasterIdLst>
  <p:sldIdLst>
    <p:sldId id="361" r:id="rId3"/>
    <p:sldId id="343" r:id="rId4"/>
    <p:sldId id="350" r:id="rId5"/>
    <p:sldId id="335" r:id="rId6"/>
    <p:sldId id="257" r:id="rId7"/>
    <p:sldId id="351" r:id="rId8"/>
    <p:sldId id="352" r:id="rId9"/>
    <p:sldId id="345" r:id="rId10"/>
    <p:sldId id="346" r:id="rId11"/>
    <p:sldId id="347" r:id="rId12"/>
    <p:sldId id="380" r:id="rId13"/>
    <p:sldId id="366" r:id="rId14"/>
    <p:sldId id="358" r:id="rId15"/>
    <p:sldId id="265" r:id="rId16"/>
    <p:sldId id="266" r:id="rId17"/>
    <p:sldId id="362" r:id="rId18"/>
    <p:sldId id="363" r:id="rId19"/>
    <p:sldId id="364" r:id="rId20"/>
    <p:sldId id="365" r:id="rId21"/>
    <p:sldId id="374" r:id="rId22"/>
    <p:sldId id="375" r:id="rId23"/>
    <p:sldId id="376" r:id="rId24"/>
    <p:sldId id="377" r:id="rId25"/>
    <p:sldId id="378" r:id="rId26"/>
    <p:sldId id="369" r:id="rId27"/>
    <p:sldId id="370" r:id="rId28"/>
    <p:sldId id="371" r:id="rId29"/>
    <p:sldId id="373" r:id="rId30"/>
    <p:sldId id="381" r:id="rId31"/>
    <p:sldId id="383" r:id="rId32"/>
    <p:sldId id="384" r:id="rId33"/>
    <p:sldId id="385" r:id="rId34"/>
    <p:sldId id="386" r:id="rId35"/>
    <p:sldId id="388" r:id="rId36"/>
    <p:sldId id="387" r:id="rId37"/>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958BE4B3-DCCD-4799-A5F8-1BFE5786DD19}" type="datetimeFigureOut">
              <a:rPr lang="en-IN"/>
              <a:pPr>
                <a:defRPr/>
              </a:pPr>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29AC24A6-253C-46C5-A65A-515B4197774B}" type="slidenum">
              <a:rPr lang="en-IN" altLang="en-US"/>
              <a:pPr>
                <a:defRPr/>
              </a:pPr>
              <a:t>‹#›</a:t>
            </a:fld>
            <a:endParaRPr lang="en-IN" altLang="en-US"/>
          </a:p>
        </p:txBody>
      </p:sp>
    </p:spTree>
    <p:extLst>
      <p:ext uri="{BB962C8B-B14F-4D97-AF65-F5344CB8AC3E}">
        <p14:creationId xmlns:p14="http://schemas.microsoft.com/office/powerpoint/2010/main" val="31503001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7463" y="0"/>
            <a:ext cx="38100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5" name="Date Placeholder 3"/>
          <p:cNvSpPr>
            <a:spLocks noGrp="1"/>
          </p:cNvSpPr>
          <p:nvPr>
            <p:ph type="dt" sz="half" idx="10"/>
          </p:nvPr>
        </p:nvSpPr>
        <p:spPr/>
        <p:txBody>
          <a:bodyPr/>
          <a:lstStyle>
            <a:lvl1pPr>
              <a:defRPr/>
            </a:lvl1pPr>
          </a:lstStyle>
          <a:p>
            <a:pPr>
              <a:defRPr/>
            </a:pPr>
            <a:r>
              <a:rPr lang="en-US"/>
              <a:t>25-05-2020</a:t>
            </a:r>
            <a:endParaRPr lang="en-IN" dirty="0"/>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smtClean="0"/>
            </a:lvl1pPr>
          </a:lstStyle>
          <a:p>
            <a:pPr>
              <a:defRPr/>
            </a:pPr>
            <a:fld id="{A7D3CA4C-AAC6-40AE-9FFB-2D11100CC412}" type="slidenum">
              <a:rPr lang="en-IN" altLang="en-US"/>
              <a:pPr>
                <a:defRPr/>
              </a:pPr>
              <a:t>‹#›</a:t>
            </a:fld>
            <a:endParaRPr lang="en-IN" altLang="en-US"/>
          </a:p>
        </p:txBody>
      </p:sp>
    </p:spTree>
    <p:extLst>
      <p:ext uri="{BB962C8B-B14F-4D97-AF65-F5344CB8AC3E}">
        <p14:creationId xmlns:p14="http://schemas.microsoft.com/office/powerpoint/2010/main" val="297230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3"/>
          <p:cNvSpPr/>
          <p:nvPr userDrawn="1"/>
        </p:nvSpPr>
        <p:spPr>
          <a:xfrm>
            <a:off x="-17463" y="0"/>
            <a:ext cx="38100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r>
              <a:rPr lang="en-US"/>
              <a:t>25-05-2020</a:t>
            </a:r>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smtClean="0"/>
            </a:lvl1pPr>
          </a:lstStyle>
          <a:p>
            <a:pPr>
              <a:defRPr/>
            </a:pPr>
            <a:fld id="{7840C0A8-9C5F-4A84-98E0-6B06CB9D7404}" type="slidenum">
              <a:rPr lang="en-IN" altLang="en-US"/>
              <a:pPr>
                <a:defRPr/>
              </a:pPr>
              <a:t>‹#›</a:t>
            </a:fld>
            <a:endParaRPr lang="en-IN" altLang="en-US"/>
          </a:p>
        </p:txBody>
      </p:sp>
    </p:spTree>
    <p:extLst>
      <p:ext uri="{BB962C8B-B14F-4D97-AF65-F5344CB8AC3E}">
        <p14:creationId xmlns:p14="http://schemas.microsoft.com/office/powerpoint/2010/main" val="154991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userDrawn="1"/>
        </p:nvSpPr>
        <p:spPr>
          <a:xfrm>
            <a:off x="-17463" y="0"/>
            <a:ext cx="38100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r>
              <a:rPr lang="en-US"/>
              <a:t>25-05-2020</a:t>
            </a:r>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smtClean="0"/>
            </a:lvl1pPr>
          </a:lstStyle>
          <a:p>
            <a:pPr>
              <a:defRPr/>
            </a:pPr>
            <a:fld id="{42FD4414-193C-4368-AC91-9BD71189006B}" type="slidenum">
              <a:rPr lang="en-IN" altLang="en-US"/>
              <a:pPr>
                <a:defRPr/>
              </a:pPr>
              <a:t>‹#›</a:t>
            </a:fld>
            <a:endParaRPr lang="en-IN" altLang="en-US"/>
          </a:p>
        </p:txBody>
      </p:sp>
    </p:spTree>
    <p:extLst>
      <p:ext uri="{BB962C8B-B14F-4D97-AF65-F5344CB8AC3E}">
        <p14:creationId xmlns:p14="http://schemas.microsoft.com/office/powerpoint/2010/main" val="1858404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Rectangle 3"/>
          <p:cNvSpPr/>
          <p:nvPr userDrawn="1"/>
        </p:nvSpPr>
        <p:spPr>
          <a:xfrm>
            <a:off x="-17463" y="0"/>
            <a:ext cx="38100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r>
              <a:rPr lang="en-US"/>
              <a:t>25-05-2020</a:t>
            </a:r>
            <a:endParaRPr lang="en-IN" dirty="0"/>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smtClean="0"/>
            </a:lvl1pPr>
          </a:lstStyle>
          <a:p>
            <a:pPr>
              <a:defRPr/>
            </a:pPr>
            <a:fld id="{171D9677-5D91-41D9-9925-7F78E38CFB05}" type="slidenum">
              <a:rPr lang="en-IN" altLang="en-US"/>
              <a:pPr>
                <a:defRPr/>
              </a:pPr>
              <a:t>‹#›</a:t>
            </a:fld>
            <a:endParaRPr lang="en-IN" altLang="en-US"/>
          </a:p>
        </p:txBody>
      </p:sp>
    </p:spTree>
    <p:extLst>
      <p:ext uri="{BB962C8B-B14F-4D97-AF65-F5344CB8AC3E}">
        <p14:creationId xmlns:p14="http://schemas.microsoft.com/office/powerpoint/2010/main" val="3003041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3" name="日期占位符 3"/>
          <p:cNvSpPr>
            <a:spLocks noGrp="1"/>
          </p:cNvSpPr>
          <p:nvPr>
            <p:ph type="dt" sz="half" idx="14"/>
          </p:nvPr>
        </p:nvSpPr>
        <p:spPr/>
        <p:txBody>
          <a:bodyPr/>
          <a:lstStyle>
            <a:lvl1pPr>
              <a:defRPr/>
            </a:lvl1pPr>
          </a:lstStyle>
          <a:p>
            <a:pPr>
              <a:defRPr/>
            </a:pPr>
            <a:fld id="{57038B00-E337-44DD-90E5-3B80DB8EEEA6}" type="datetimeFigureOut">
              <a:rPr lang="zh-CN" altLang="en-US"/>
              <a:pPr>
                <a:defRPr/>
              </a:pPr>
              <a:t>2024/4/16</a:t>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62EE92D6-AB52-480F-8E54-C02DC41BD69C}" type="slidenum">
              <a:rPr lang="zh-CN" altLang="en-US"/>
              <a:pPr>
                <a:defRPr/>
              </a:pPr>
              <a:t>‹#›</a:t>
            </a:fld>
            <a:endParaRPr lang="zh-CN" altLang="en-US"/>
          </a:p>
        </p:txBody>
      </p:sp>
    </p:spTree>
    <p:extLst>
      <p:ext uri="{BB962C8B-B14F-4D97-AF65-F5344CB8AC3E}">
        <p14:creationId xmlns:p14="http://schemas.microsoft.com/office/powerpoint/2010/main" val="1681335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8E9DA3-D75F-4567-83FF-34A4DA8F53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DAF63CC-2B98-495F-AEA6-C7289BCDBA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D8493EC-F9CF-4326-AB90-74EF615A81B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74D7A3D-386C-417E-9181-71EC679C8101}"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16-04-2024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xmlns="" id="{F71EC7F7-0056-4371-8C0E-8A2256F1021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xmlns="" id="{5ABE482B-D25D-466E-87A6-1C244302D4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40982F-2EF2-48DC-8D53-324D0DB3E4A9}"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1222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F7EFA-DEC6-4DB3-A233-4A85399FF6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DDC0C87-D0DC-439E-A47F-543F760901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405D83F-D566-4715-B538-23708E4B592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74D7A3D-386C-417E-9181-71EC679C8101}"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16-04-2024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xmlns="" id="{035C9322-3328-4415-A2B8-60FF9CBFFC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xmlns="" id="{78A6CEAD-0D2F-4C07-B608-E4492B94B89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40982F-2EF2-48DC-8D53-324D0DB3E4A9}"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0339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C379D-CAE8-44FB-A707-15401CCF70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DBD594B-0108-4122-AA5B-B7A5BCF238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38062F1-7E50-42E1-B842-CAB684B7A6C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74D7A3D-386C-417E-9181-71EC679C8101}"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16-04-2024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xmlns="" id="{C49C448E-7622-466B-9D8B-8F6A0862C3D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xmlns="" id="{83235885-0849-433D-8EDC-08EB2A5BBD5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40982F-2EF2-48DC-8D53-324D0DB3E4A9}"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6624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B79D54-B852-47EA-9719-9376C6889F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2A36273-7ADC-48FA-9497-4619191005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D4DD9455-71DB-4A5E-BE9B-113E988D82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096771D-AF57-460A-B87C-8A533C00838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74D7A3D-386C-417E-9181-71EC679C8101}"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16-04-2024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xmlns="" id="{91A62ED5-0DF3-48CC-83B7-0201B96379E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xmlns="" id="{BF399225-750C-4D1A-8174-FFACD6F1FD7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40982F-2EF2-48DC-8D53-324D0DB3E4A9}"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1482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F8403-5E6B-421F-A929-F1A7913ADA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D08C101-B8B9-4093-A4A2-E1D98CC62D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1EF83C2-1D9C-43DD-8CAE-DBAC335A62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F4C70DA-2FDE-4F32-9867-082FB2309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18E111D-228E-4AD5-B1F9-772DD9C268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2F0F711-0B0A-4FC8-80BA-C7E9C417392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74D7A3D-386C-417E-9181-71EC679C8101}"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16-04-2024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xmlns="" id="{58F1C6C8-A1E5-434F-95EF-AD59CEB0C56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xmlns="" id="{EACC729C-A301-4B55-A2E1-142AB6D8DFD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40982F-2EF2-48DC-8D53-324D0DB3E4A9}"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71793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29B27E-FF49-40E6-805D-A030DD589E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7F05529-6FCA-4DD8-A702-A4417610F86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74D7A3D-386C-417E-9181-71EC679C8101}"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16-04-2024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xmlns="" id="{0F59A008-FB60-44C0-A2F6-C72824E543B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xmlns="" id="{77E3AFF3-699B-4E60-8F4E-84DCC2C4A85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40982F-2EF2-48DC-8D53-324D0DB3E4A9}"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0006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17463" y="0"/>
            <a:ext cx="38100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r>
              <a:rPr lang="en-US"/>
              <a:t>25-05-2020</a:t>
            </a:r>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smtClean="0"/>
            </a:lvl1pPr>
          </a:lstStyle>
          <a:p>
            <a:pPr>
              <a:defRPr/>
            </a:pPr>
            <a:fld id="{F654D95A-746C-4473-85E7-840579E1B137}" type="slidenum">
              <a:rPr lang="en-IN" altLang="en-US"/>
              <a:pPr>
                <a:defRPr/>
              </a:pPr>
              <a:t>‹#›</a:t>
            </a:fld>
            <a:endParaRPr lang="en-IN" altLang="en-US"/>
          </a:p>
        </p:txBody>
      </p:sp>
    </p:spTree>
    <p:extLst>
      <p:ext uri="{BB962C8B-B14F-4D97-AF65-F5344CB8AC3E}">
        <p14:creationId xmlns:p14="http://schemas.microsoft.com/office/powerpoint/2010/main" val="2164215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28F25E1-369B-4335-A794-ADF4A5A31F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74D7A3D-386C-417E-9181-71EC679C8101}"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16-04-2024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xmlns="" id="{D73217E6-BE41-49A1-A169-8854627ED48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xmlns="" id="{1B3BFA96-83C7-40A6-9D0C-CCD2B1CA37E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40982F-2EF2-48DC-8D53-324D0DB3E4A9}"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488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20FA1A-5758-4FA2-92A1-23315970E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EF6491E-2866-462A-B814-3C89AF0356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241847D-0134-4416-BEEA-2F81CFDC0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370D6C2-41E7-4B64-81FB-AB987553000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74D7A3D-386C-417E-9181-71EC679C8101}"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16-04-2024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xmlns="" id="{09468E14-CA20-4297-89DB-9E6FEA4BFF4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xmlns="" id="{7F7652C0-CFBD-402D-975D-A94652C78B5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40982F-2EF2-48DC-8D53-324D0DB3E4A9}"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71794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2CEEA4-2E23-45AA-9B9F-063880C41B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8AE99C2F-0857-4AAA-858B-761B371344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CBF3571-45F4-4ACD-B467-D20BCB967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50C4B8E-DC4F-4703-AC4D-84854174357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74D7A3D-386C-417E-9181-71EC679C8101}"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16-04-2024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xmlns="" id="{108445BE-7700-44BB-BFC9-452D59233EA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xmlns="" id="{C18AA4B5-B0C9-47DB-B167-FE47C9A38FE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40982F-2EF2-48DC-8D53-324D0DB3E4A9}"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4045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3CF125-44EF-40AD-A380-A4CB6AF719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B9D577D-61A9-49F3-8368-077DDF81D4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C75ECA9-717A-4F30-93FB-019CEDA46F4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74D7A3D-386C-417E-9181-71EC679C8101}"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16-04-2024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xmlns="" id="{8A70E440-7DE3-4CAD-8D65-14312ED9CAF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xmlns="" id="{85EC6191-C540-4BBF-929C-F6FE0C46AFC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40982F-2EF2-48DC-8D53-324D0DB3E4A9}"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90066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A3F4BFA-FE05-43AA-BCA6-CA74679CDD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029DC74-8D61-47EE-BEAC-CFC9C29B2C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64237D0-AF3E-442B-8D05-A87CF35BD51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74D7A3D-386C-417E-9181-71EC679C8101}"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16-04-2024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xmlns="" id="{D4B5B366-DE19-46B7-BB30-5E6EB77B98E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xmlns="" id="{8244ED7A-68CE-42A7-A524-DE613B03EF9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40982F-2EF2-48DC-8D53-324D0DB3E4A9}"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3518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userDrawn="1"/>
        </p:nvSpPr>
        <p:spPr>
          <a:xfrm>
            <a:off x="-17463" y="0"/>
            <a:ext cx="38100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25-05-2020</a:t>
            </a:r>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smtClean="0"/>
            </a:lvl1pPr>
          </a:lstStyle>
          <a:p>
            <a:pPr>
              <a:defRPr/>
            </a:pPr>
            <a:fld id="{C876657C-F95D-47AC-8736-9508A579B398}" type="slidenum">
              <a:rPr lang="en-IN" altLang="en-US"/>
              <a:pPr>
                <a:defRPr/>
              </a:pPr>
              <a:t>‹#›</a:t>
            </a:fld>
            <a:endParaRPr lang="en-IN" altLang="en-US"/>
          </a:p>
        </p:txBody>
      </p:sp>
    </p:spTree>
    <p:extLst>
      <p:ext uri="{BB962C8B-B14F-4D97-AF65-F5344CB8AC3E}">
        <p14:creationId xmlns:p14="http://schemas.microsoft.com/office/powerpoint/2010/main" val="178647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4"/>
          <p:cNvSpPr/>
          <p:nvPr userDrawn="1"/>
        </p:nvSpPr>
        <p:spPr>
          <a:xfrm>
            <a:off x="-17463" y="0"/>
            <a:ext cx="38100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4"/>
          <p:cNvSpPr>
            <a:spLocks noGrp="1"/>
          </p:cNvSpPr>
          <p:nvPr>
            <p:ph type="dt" sz="half" idx="10"/>
          </p:nvPr>
        </p:nvSpPr>
        <p:spPr/>
        <p:txBody>
          <a:bodyPr/>
          <a:lstStyle>
            <a:lvl1pPr>
              <a:defRPr/>
            </a:lvl1pPr>
          </a:lstStyle>
          <a:p>
            <a:pPr>
              <a:defRPr/>
            </a:pPr>
            <a:r>
              <a:rPr lang="en-US"/>
              <a:t>25-05-2020</a:t>
            </a:r>
            <a:endParaRPr lang="en-IN"/>
          </a:p>
        </p:txBody>
      </p:sp>
      <p:sp>
        <p:nvSpPr>
          <p:cNvPr id="7" name="Footer Placeholder 5"/>
          <p:cNvSpPr>
            <a:spLocks noGrp="1"/>
          </p:cNvSpPr>
          <p:nvPr>
            <p:ph type="ftr" sz="quarter" idx="11"/>
          </p:nvPr>
        </p:nvSpPr>
        <p:spPr/>
        <p:txBody>
          <a:bodyPr/>
          <a:lstStyle>
            <a:lvl1pPr>
              <a:defRPr/>
            </a:lvl1pPr>
          </a:lstStyle>
          <a:p>
            <a:pPr>
              <a:defRPr/>
            </a:pPr>
            <a:endParaRPr lang="en-IN"/>
          </a:p>
        </p:txBody>
      </p:sp>
      <p:sp>
        <p:nvSpPr>
          <p:cNvPr id="8" name="Slide Number Placeholder 6"/>
          <p:cNvSpPr>
            <a:spLocks noGrp="1"/>
          </p:cNvSpPr>
          <p:nvPr>
            <p:ph type="sldNum" sz="quarter" idx="12"/>
          </p:nvPr>
        </p:nvSpPr>
        <p:spPr/>
        <p:txBody>
          <a:bodyPr/>
          <a:lstStyle>
            <a:lvl1pPr>
              <a:defRPr smtClean="0"/>
            </a:lvl1pPr>
          </a:lstStyle>
          <a:p>
            <a:pPr>
              <a:defRPr/>
            </a:pPr>
            <a:fld id="{96A8E688-910A-48C8-B340-FDD858622244}" type="slidenum">
              <a:rPr lang="en-IN" altLang="en-US"/>
              <a:pPr>
                <a:defRPr/>
              </a:pPr>
              <a:t>‹#›</a:t>
            </a:fld>
            <a:endParaRPr lang="en-IN" altLang="en-US"/>
          </a:p>
        </p:txBody>
      </p:sp>
    </p:spTree>
    <p:extLst>
      <p:ext uri="{BB962C8B-B14F-4D97-AF65-F5344CB8AC3E}">
        <p14:creationId xmlns:p14="http://schemas.microsoft.com/office/powerpoint/2010/main" val="85776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6"/>
          <p:cNvSpPr/>
          <p:nvPr userDrawn="1"/>
        </p:nvSpPr>
        <p:spPr>
          <a:xfrm>
            <a:off x="-17463" y="0"/>
            <a:ext cx="38100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Date Placeholder 6"/>
          <p:cNvSpPr>
            <a:spLocks noGrp="1"/>
          </p:cNvSpPr>
          <p:nvPr>
            <p:ph type="dt" sz="half" idx="10"/>
          </p:nvPr>
        </p:nvSpPr>
        <p:spPr/>
        <p:txBody>
          <a:bodyPr/>
          <a:lstStyle>
            <a:lvl1pPr>
              <a:defRPr/>
            </a:lvl1pPr>
          </a:lstStyle>
          <a:p>
            <a:pPr>
              <a:defRPr/>
            </a:pPr>
            <a:r>
              <a:rPr lang="en-US"/>
              <a:t>25-05-2020</a:t>
            </a:r>
            <a:endParaRPr lang="en-IN"/>
          </a:p>
        </p:txBody>
      </p:sp>
      <p:sp>
        <p:nvSpPr>
          <p:cNvPr id="9" name="Footer Placeholder 7"/>
          <p:cNvSpPr>
            <a:spLocks noGrp="1"/>
          </p:cNvSpPr>
          <p:nvPr>
            <p:ph type="ftr" sz="quarter" idx="11"/>
          </p:nvPr>
        </p:nvSpPr>
        <p:spPr/>
        <p:txBody>
          <a:bodyPr/>
          <a:lstStyle>
            <a:lvl1pPr>
              <a:defRPr/>
            </a:lvl1pPr>
          </a:lstStyle>
          <a:p>
            <a:pPr>
              <a:defRPr/>
            </a:pPr>
            <a:endParaRPr lang="en-IN"/>
          </a:p>
        </p:txBody>
      </p:sp>
      <p:sp>
        <p:nvSpPr>
          <p:cNvPr id="10" name="Slide Number Placeholder 8"/>
          <p:cNvSpPr>
            <a:spLocks noGrp="1"/>
          </p:cNvSpPr>
          <p:nvPr>
            <p:ph type="sldNum" sz="quarter" idx="12"/>
          </p:nvPr>
        </p:nvSpPr>
        <p:spPr/>
        <p:txBody>
          <a:bodyPr/>
          <a:lstStyle>
            <a:lvl1pPr>
              <a:defRPr smtClean="0"/>
            </a:lvl1pPr>
          </a:lstStyle>
          <a:p>
            <a:pPr>
              <a:defRPr/>
            </a:pPr>
            <a:fld id="{A8A6775C-CB66-402A-8308-B38E5E135CFF}" type="slidenum">
              <a:rPr lang="en-IN" altLang="en-US"/>
              <a:pPr>
                <a:defRPr/>
              </a:pPr>
              <a:t>‹#›</a:t>
            </a:fld>
            <a:endParaRPr lang="en-IN" altLang="en-US"/>
          </a:p>
        </p:txBody>
      </p:sp>
    </p:spTree>
    <p:extLst>
      <p:ext uri="{BB962C8B-B14F-4D97-AF65-F5344CB8AC3E}">
        <p14:creationId xmlns:p14="http://schemas.microsoft.com/office/powerpoint/2010/main" val="403321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p:nvPr userDrawn="1"/>
        </p:nvSpPr>
        <p:spPr>
          <a:xfrm>
            <a:off x="-17463" y="0"/>
            <a:ext cx="38100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p>
            <a:r>
              <a:rPr lang="en-US"/>
              <a:t>Click to edit Master title style</a:t>
            </a:r>
            <a:endParaRPr lang="en-IN"/>
          </a:p>
        </p:txBody>
      </p:sp>
      <p:sp>
        <p:nvSpPr>
          <p:cNvPr id="4" name="Date Placeholder 2"/>
          <p:cNvSpPr>
            <a:spLocks noGrp="1"/>
          </p:cNvSpPr>
          <p:nvPr>
            <p:ph type="dt" sz="half" idx="10"/>
          </p:nvPr>
        </p:nvSpPr>
        <p:spPr/>
        <p:txBody>
          <a:bodyPr/>
          <a:lstStyle>
            <a:lvl1pPr>
              <a:defRPr/>
            </a:lvl1pPr>
          </a:lstStyle>
          <a:p>
            <a:pPr>
              <a:defRPr/>
            </a:pPr>
            <a:r>
              <a:rPr lang="en-US"/>
              <a:t>25-05-2020</a:t>
            </a:r>
            <a:endParaRPr lang="en-IN"/>
          </a:p>
        </p:txBody>
      </p:sp>
      <p:sp>
        <p:nvSpPr>
          <p:cNvPr id="5" name="Footer Placeholder 3"/>
          <p:cNvSpPr>
            <a:spLocks noGrp="1"/>
          </p:cNvSpPr>
          <p:nvPr>
            <p:ph type="ftr" sz="quarter" idx="11"/>
          </p:nvPr>
        </p:nvSpPr>
        <p:spPr/>
        <p:txBody>
          <a:bodyPr/>
          <a:lstStyle>
            <a:lvl1pPr>
              <a:defRPr/>
            </a:lvl1pPr>
          </a:lstStyle>
          <a:p>
            <a:pPr>
              <a:defRPr/>
            </a:pPr>
            <a:endParaRPr lang="en-IN"/>
          </a:p>
        </p:txBody>
      </p:sp>
      <p:sp>
        <p:nvSpPr>
          <p:cNvPr id="6" name="Slide Number Placeholder 4"/>
          <p:cNvSpPr>
            <a:spLocks noGrp="1"/>
          </p:cNvSpPr>
          <p:nvPr>
            <p:ph type="sldNum" sz="quarter" idx="12"/>
          </p:nvPr>
        </p:nvSpPr>
        <p:spPr/>
        <p:txBody>
          <a:bodyPr/>
          <a:lstStyle>
            <a:lvl1pPr>
              <a:defRPr smtClean="0"/>
            </a:lvl1pPr>
          </a:lstStyle>
          <a:p>
            <a:pPr>
              <a:defRPr/>
            </a:pPr>
            <a:fld id="{AD593741-BDCE-4527-B252-19580BD25B54}" type="slidenum">
              <a:rPr lang="en-IN" altLang="en-US"/>
              <a:pPr>
                <a:defRPr/>
              </a:pPr>
              <a:t>‹#›</a:t>
            </a:fld>
            <a:endParaRPr lang="en-IN" altLang="en-US"/>
          </a:p>
        </p:txBody>
      </p:sp>
    </p:spTree>
    <p:extLst>
      <p:ext uri="{BB962C8B-B14F-4D97-AF65-F5344CB8AC3E}">
        <p14:creationId xmlns:p14="http://schemas.microsoft.com/office/powerpoint/2010/main" val="357608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userDrawn="1"/>
        </p:nvSpPr>
        <p:spPr>
          <a:xfrm>
            <a:off x="-17463" y="0"/>
            <a:ext cx="38100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 name="Date Placeholder 1"/>
          <p:cNvSpPr>
            <a:spLocks noGrp="1"/>
          </p:cNvSpPr>
          <p:nvPr>
            <p:ph type="dt" sz="half" idx="10"/>
          </p:nvPr>
        </p:nvSpPr>
        <p:spPr/>
        <p:txBody>
          <a:bodyPr/>
          <a:lstStyle>
            <a:lvl1pPr>
              <a:defRPr/>
            </a:lvl1pPr>
          </a:lstStyle>
          <a:p>
            <a:pPr>
              <a:defRPr/>
            </a:pPr>
            <a:r>
              <a:rPr lang="en-US"/>
              <a:t>25-05-2020</a:t>
            </a:r>
            <a:endParaRPr lang="en-IN"/>
          </a:p>
        </p:txBody>
      </p:sp>
      <p:sp>
        <p:nvSpPr>
          <p:cNvPr id="4" name="Footer Placeholder 2"/>
          <p:cNvSpPr>
            <a:spLocks noGrp="1"/>
          </p:cNvSpPr>
          <p:nvPr>
            <p:ph type="ftr" sz="quarter" idx="11"/>
          </p:nvPr>
        </p:nvSpPr>
        <p:spPr/>
        <p:txBody>
          <a:bodyPr/>
          <a:lstStyle>
            <a:lvl1pPr>
              <a:defRPr/>
            </a:lvl1pPr>
          </a:lstStyle>
          <a:p>
            <a:pPr>
              <a:defRPr/>
            </a:pPr>
            <a:endParaRPr lang="en-IN"/>
          </a:p>
        </p:txBody>
      </p:sp>
      <p:sp>
        <p:nvSpPr>
          <p:cNvPr id="5" name="Slide Number Placeholder 3"/>
          <p:cNvSpPr>
            <a:spLocks noGrp="1"/>
          </p:cNvSpPr>
          <p:nvPr>
            <p:ph type="sldNum" sz="quarter" idx="12"/>
          </p:nvPr>
        </p:nvSpPr>
        <p:spPr/>
        <p:txBody>
          <a:bodyPr/>
          <a:lstStyle>
            <a:lvl1pPr>
              <a:defRPr smtClean="0"/>
            </a:lvl1pPr>
          </a:lstStyle>
          <a:p>
            <a:pPr>
              <a:defRPr/>
            </a:pPr>
            <a:fld id="{C83F861E-B18C-4AE8-81C3-63E677106520}" type="slidenum">
              <a:rPr lang="en-IN" altLang="en-US"/>
              <a:pPr>
                <a:defRPr/>
              </a:pPr>
              <a:t>‹#›</a:t>
            </a:fld>
            <a:endParaRPr lang="en-IN" altLang="en-US"/>
          </a:p>
        </p:txBody>
      </p:sp>
    </p:spTree>
    <p:extLst>
      <p:ext uri="{BB962C8B-B14F-4D97-AF65-F5344CB8AC3E}">
        <p14:creationId xmlns:p14="http://schemas.microsoft.com/office/powerpoint/2010/main" val="742008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userDrawn="1"/>
        </p:nvSpPr>
        <p:spPr>
          <a:xfrm>
            <a:off x="-17463" y="0"/>
            <a:ext cx="38100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r>
              <a:rPr lang="en-US"/>
              <a:t>25-05-2020</a:t>
            </a:r>
            <a:endParaRPr lang="en-IN"/>
          </a:p>
        </p:txBody>
      </p:sp>
      <p:sp>
        <p:nvSpPr>
          <p:cNvPr id="7" name="Footer Placeholder 5"/>
          <p:cNvSpPr>
            <a:spLocks noGrp="1"/>
          </p:cNvSpPr>
          <p:nvPr>
            <p:ph type="ftr" sz="quarter" idx="11"/>
          </p:nvPr>
        </p:nvSpPr>
        <p:spPr/>
        <p:txBody>
          <a:bodyPr/>
          <a:lstStyle>
            <a:lvl1pPr>
              <a:defRPr/>
            </a:lvl1pPr>
          </a:lstStyle>
          <a:p>
            <a:pPr>
              <a:defRPr/>
            </a:pPr>
            <a:endParaRPr lang="en-IN"/>
          </a:p>
        </p:txBody>
      </p:sp>
      <p:sp>
        <p:nvSpPr>
          <p:cNvPr id="8" name="Slide Number Placeholder 6"/>
          <p:cNvSpPr>
            <a:spLocks noGrp="1"/>
          </p:cNvSpPr>
          <p:nvPr>
            <p:ph type="sldNum" sz="quarter" idx="12"/>
          </p:nvPr>
        </p:nvSpPr>
        <p:spPr/>
        <p:txBody>
          <a:bodyPr/>
          <a:lstStyle>
            <a:lvl1pPr>
              <a:defRPr smtClean="0"/>
            </a:lvl1pPr>
          </a:lstStyle>
          <a:p>
            <a:pPr>
              <a:defRPr/>
            </a:pPr>
            <a:fld id="{9F5FAA1E-A72D-4FAD-A960-4AA779201B7D}" type="slidenum">
              <a:rPr lang="en-IN" altLang="en-US"/>
              <a:pPr>
                <a:defRPr/>
              </a:pPr>
              <a:t>‹#›</a:t>
            </a:fld>
            <a:endParaRPr lang="en-IN" altLang="en-US"/>
          </a:p>
        </p:txBody>
      </p:sp>
    </p:spTree>
    <p:extLst>
      <p:ext uri="{BB962C8B-B14F-4D97-AF65-F5344CB8AC3E}">
        <p14:creationId xmlns:p14="http://schemas.microsoft.com/office/powerpoint/2010/main" val="1420169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userDrawn="1"/>
        </p:nvSpPr>
        <p:spPr>
          <a:xfrm>
            <a:off x="-17463" y="0"/>
            <a:ext cx="38100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r>
              <a:rPr lang="en-US"/>
              <a:t>25-05-2020</a:t>
            </a:r>
            <a:endParaRPr lang="en-IN"/>
          </a:p>
        </p:txBody>
      </p:sp>
      <p:sp>
        <p:nvSpPr>
          <p:cNvPr id="7" name="Footer Placeholder 5"/>
          <p:cNvSpPr>
            <a:spLocks noGrp="1"/>
          </p:cNvSpPr>
          <p:nvPr>
            <p:ph type="ftr" sz="quarter" idx="11"/>
          </p:nvPr>
        </p:nvSpPr>
        <p:spPr/>
        <p:txBody>
          <a:bodyPr/>
          <a:lstStyle>
            <a:lvl1pPr>
              <a:defRPr/>
            </a:lvl1pPr>
          </a:lstStyle>
          <a:p>
            <a:pPr>
              <a:defRPr/>
            </a:pPr>
            <a:endParaRPr lang="en-IN"/>
          </a:p>
        </p:txBody>
      </p:sp>
      <p:sp>
        <p:nvSpPr>
          <p:cNvPr id="8" name="Slide Number Placeholder 6"/>
          <p:cNvSpPr>
            <a:spLocks noGrp="1"/>
          </p:cNvSpPr>
          <p:nvPr>
            <p:ph type="sldNum" sz="quarter" idx="12"/>
          </p:nvPr>
        </p:nvSpPr>
        <p:spPr/>
        <p:txBody>
          <a:bodyPr/>
          <a:lstStyle>
            <a:lvl1pPr>
              <a:defRPr smtClean="0"/>
            </a:lvl1pPr>
          </a:lstStyle>
          <a:p>
            <a:pPr>
              <a:defRPr/>
            </a:pPr>
            <a:fld id="{2AA8AE64-998A-4705-A0F0-8A076CAD1B75}" type="slidenum">
              <a:rPr lang="en-IN" altLang="en-US"/>
              <a:pPr>
                <a:defRPr/>
              </a:pPr>
              <a:t>‹#›</a:t>
            </a:fld>
            <a:endParaRPr lang="en-IN" altLang="en-US"/>
          </a:p>
        </p:txBody>
      </p:sp>
    </p:spTree>
    <p:extLst>
      <p:ext uri="{BB962C8B-B14F-4D97-AF65-F5344CB8AC3E}">
        <p14:creationId xmlns:p14="http://schemas.microsoft.com/office/powerpoint/2010/main" val="2877589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IN" altLang="en-US" smtClean="0"/>
          </a:p>
        </p:txBody>
      </p:sp>
      <p:sp>
        <p:nvSpPr>
          <p:cNvPr id="1027"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IN" altLang="en-US" smtClean="0"/>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cs typeface="Arial" charset="0"/>
              </a:defRPr>
            </a:lvl1pPr>
          </a:lstStyle>
          <a:p>
            <a:pPr>
              <a:defRPr/>
            </a:pPr>
            <a:r>
              <a:rPr lang="en-US"/>
              <a:t>25-05-2020</a:t>
            </a:r>
            <a:endParaRPr lang="en-IN" dirty="0"/>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cs typeface="Arial" charset="0"/>
              </a:defRPr>
            </a:lvl1pPr>
          </a:lstStyle>
          <a:p>
            <a:pPr>
              <a:defRPr/>
            </a:pPr>
            <a:endParaRPr lang="en-IN"/>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D45C03B6-72BC-4DB6-BB0C-A3B807DF2B0C}" type="slidenum">
              <a:rPr lang="en-IN" altLang="en-US"/>
              <a:pPr>
                <a:defRPr/>
              </a:pPr>
              <a:t>‹#›</a:t>
            </a:fld>
            <a:endParaRPr lang="en-IN" altLang="en-US"/>
          </a:p>
        </p:txBody>
      </p:sp>
      <p:pic>
        <p:nvPicPr>
          <p:cNvPr id="1031" name="Picture 7" descr="logo2.jp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163300" y="76200"/>
            <a:ext cx="10287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logo1.jp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376238" y="0"/>
            <a:ext cx="9239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19" r:id="rId1"/>
    <p:sldLayoutId id="2147485020" r:id="rId2"/>
    <p:sldLayoutId id="2147485021" r:id="rId3"/>
    <p:sldLayoutId id="2147485022" r:id="rId4"/>
    <p:sldLayoutId id="2147485023" r:id="rId5"/>
    <p:sldLayoutId id="2147485024" r:id="rId6"/>
    <p:sldLayoutId id="2147485025" r:id="rId7"/>
    <p:sldLayoutId id="2147485026" r:id="rId8"/>
    <p:sldLayoutId id="2147485027" r:id="rId9"/>
    <p:sldLayoutId id="2147485028" r:id="rId10"/>
    <p:sldLayoutId id="2147485029" r:id="rId11"/>
    <p:sldLayoutId id="2147485030" r:id="rId12"/>
    <p:sldLayoutId id="2147485018" r:id="rId13"/>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C7C88A0-8245-47C6-AC6D-5B888C6CA2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5B84334-F92B-40E8-866C-367D52489F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99F55A2-B1F5-4CF1-96A3-13DE22F174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74D7A3D-386C-417E-9181-71EC679C8101}"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16-04-2024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xmlns="" id="{D12B8B1F-BBC0-4F9F-A786-805AE76D77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xmlns="" id="{D303034A-E2F8-4CA1-A652-D4FC6CCE5D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440982F-2EF2-48DC-8D53-324D0DB3E4A9}"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2207441"/>
      </p:ext>
    </p:extLst>
  </p:cSld>
  <p:clrMap bg1="lt1" tx1="dk1" bg2="lt2" tx2="dk2" accent1="accent1" accent2="accent2" accent3="accent3" accent4="accent4" accent5="accent5" accent6="accent6" hlink="hlink" folHlink="folHlink"/>
  <p:sldLayoutIdLst>
    <p:sldLayoutId id="2147485033" r:id="rId1"/>
    <p:sldLayoutId id="2147485034" r:id="rId2"/>
    <p:sldLayoutId id="2147485035" r:id="rId3"/>
    <p:sldLayoutId id="2147485036" r:id="rId4"/>
    <p:sldLayoutId id="2147485037" r:id="rId5"/>
    <p:sldLayoutId id="2147485038" r:id="rId6"/>
    <p:sldLayoutId id="2147485039" r:id="rId7"/>
    <p:sldLayoutId id="2147485040" r:id="rId8"/>
    <p:sldLayoutId id="2147485041" r:id="rId9"/>
    <p:sldLayoutId id="2147485042" r:id="rId10"/>
    <p:sldLayoutId id="21474850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ctrTitle"/>
          </p:nvPr>
        </p:nvSpPr>
        <p:spPr>
          <a:xfrm>
            <a:off x="504967" y="157164"/>
            <a:ext cx="11191164" cy="1480568"/>
          </a:xfrm>
        </p:spPr>
        <p:txBody>
          <a:bodyPr/>
          <a:lstStyle/>
          <a:p>
            <a:r>
              <a:rPr lang="en-US" altLang="en-US" sz="4000" b="1" dirty="0">
                <a:latin typeface="Times New Roman" panose="02020603050405020304" pitchFamily="18" charset="0"/>
                <a:cs typeface="Times New Roman" panose="02020603050405020304" pitchFamily="18" charset="0"/>
              </a:rPr>
              <a:t>Disperse Slot Intimation System for </a:t>
            </a:r>
            <a:r>
              <a:rPr lang="en-US" altLang="en-US" sz="4000" b="1" dirty="0" smtClean="0">
                <a:latin typeface="Times New Roman" panose="02020603050405020304" pitchFamily="18" charset="0"/>
                <a:cs typeface="Times New Roman" panose="02020603050405020304" pitchFamily="18" charset="0"/>
              </a:rPr>
              <a:t>Civil </a:t>
            </a:r>
            <a:r>
              <a:rPr lang="en-US" altLang="en-US" sz="4000" b="1" dirty="0">
                <a:latin typeface="Times New Roman" panose="02020603050405020304" pitchFamily="18" charset="0"/>
                <a:cs typeface="Times New Roman" panose="02020603050405020304" pitchFamily="18" charset="0"/>
              </a:rPr>
              <a:t>Supplies Department</a:t>
            </a:r>
            <a:endParaRPr lang="en-IN" altLang="en-US" sz="4000" b="1" dirty="0" smtClean="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28799" y="3886199"/>
            <a:ext cx="10019211" cy="2475411"/>
          </a:xfrm>
        </p:spPr>
        <p:txBody>
          <a:bodyPr/>
          <a:lstStyle/>
          <a:p>
            <a:pPr>
              <a:defRPr/>
            </a:pPr>
            <a:r>
              <a:rPr lang="en-US" dirty="0" smtClean="0"/>
              <a:t>                                                                 Presented by:</a:t>
            </a:r>
          </a:p>
          <a:p>
            <a:pPr>
              <a:defRPr/>
            </a:pPr>
            <a:r>
              <a:rPr lang="en-US" dirty="0" smtClean="0"/>
              <a:t>                                                                                  JANANI T</a:t>
            </a:r>
            <a:endParaRPr lang="en-US" dirty="0"/>
          </a:p>
          <a:p>
            <a:pPr>
              <a:defRPr/>
            </a:pPr>
            <a:r>
              <a:rPr lang="en-US" dirty="0" smtClean="0"/>
              <a:t>                                                                                      22MCA502</a:t>
            </a:r>
          </a:p>
          <a:p>
            <a:pPr>
              <a:defRPr/>
            </a:pP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itle 5"/>
          <p:cNvSpPr>
            <a:spLocks noGrp="1"/>
          </p:cNvSpPr>
          <p:nvPr>
            <p:ph type="title"/>
          </p:nvPr>
        </p:nvSpPr>
        <p:spPr>
          <a:xfrm>
            <a:off x="609599" y="0"/>
            <a:ext cx="11086532" cy="528638"/>
          </a:xfrm>
        </p:spPr>
        <p:txBody>
          <a:bodyPr/>
          <a:lstStyle/>
          <a:p>
            <a:pPr eaLnBrk="1" hangingPunct="1"/>
            <a:r>
              <a:rPr lang="en-US" altLang="en-US" sz="4000" b="1" dirty="0" smtClean="0">
                <a:latin typeface="Times New Roman" panose="02020603050405020304" pitchFamily="18" charset="0"/>
                <a:cs typeface="Times New Roman" panose="02020603050405020304" pitchFamily="18" charset="0"/>
              </a:rPr>
              <a:t>Advantages</a:t>
            </a:r>
            <a:endParaRPr lang="en-IN" altLang="en-US" sz="4000" b="1" dirty="0" smtClean="0">
              <a:latin typeface="Times New Roman" panose="02020603050405020304" pitchFamily="18" charset="0"/>
              <a:cs typeface="Times New Roman" panose="02020603050405020304" pitchFamily="18" charset="0"/>
            </a:endParaRPr>
          </a:p>
        </p:txBody>
      </p:sp>
      <p:sp>
        <p:nvSpPr>
          <p:cNvPr id="26627" name="Content Placeholder 6"/>
          <p:cNvSpPr>
            <a:spLocks noGrp="1"/>
          </p:cNvSpPr>
          <p:nvPr>
            <p:ph idx="1"/>
          </p:nvPr>
        </p:nvSpPr>
        <p:spPr>
          <a:xfrm>
            <a:off x="609599" y="914400"/>
            <a:ext cx="11086532" cy="5377218"/>
          </a:xfrm>
        </p:spPr>
        <p:txBody>
          <a:bodyPr/>
          <a:lstStyle/>
          <a:p>
            <a:r>
              <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rPr>
              <a:t>Reduce customer walkaways by 60%</a:t>
            </a:r>
          </a:p>
          <a:p>
            <a:r>
              <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rPr>
              <a:t>Centrally Controllable &amp; Easy to Use</a:t>
            </a:r>
          </a:p>
          <a:p>
            <a:r>
              <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rPr>
              <a:t>Organizes Service Area and reduces customer waiting times</a:t>
            </a:r>
          </a:p>
          <a:p>
            <a:r>
              <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rPr>
              <a:t>Enables efficient management of customer journey</a:t>
            </a:r>
          </a:p>
          <a:p>
            <a:r>
              <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rPr>
              <a:t>Optimizes Staff Performance &amp; increase retention</a:t>
            </a:r>
          </a:p>
          <a:p>
            <a:r>
              <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rPr>
              <a:t>No Lines Smarter Citizens.</a:t>
            </a:r>
          </a:p>
          <a:p>
            <a:r>
              <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rPr>
              <a:t>Enhance customer communication and engagement</a:t>
            </a:r>
          </a:p>
          <a:p>
            <a:r>
              <a:rPr lang="en-IN" altLang="en-US" sz="2400" dirty="0" smtClean="0">
                <a:latin typeface="Times New Roman" panose="02020603050405020304" pitchFamily="18" charset="0"/>
                <a:ea typeface="Calibri" panose="020F0502020204030204" pitchFamily="34" charset="0"/>
                <a:cs typeface="Times New Roman" panose="02020603050405020304" pitchFamily="18" charset="0"/>
              </a:rPr>
              <a:t>Seamlessly manage customer flow.</a:t>
            </a:r>
          </a:p>
          <a:p>
            <a:r>
              <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rPr>
              <a:t>Monitor your workflows in real-time.</a:t>
            </a:r>
          </a:p>
          <a:p>
            <a:r>
              <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rPr>
              <a:t>Enabled Safer Socially Distanced Interactions</a:t>
            </a:r>
          </a:p>
          <a:p>
            <a:endParaRPr lang="en-IN" alt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endParaRPr lang="en-IN" alt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endPar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itle 5"/>
          <p:cNvSpPr>
            <a:spLocks noGrp="1"/>
          </p:cNvSpPr>
          <p:nvPr>
            <p:ph type="title"/>
          </p:nvPr>
        </p:nvSpPr>
        <p:spPr>
          <a:xfrm>
            <a:off x="609599" y="0"/>
            <a:ext cx="11086532" cy="528638"/>
          </a:xfrm>
        </p:spPr>
        <p:txBody>
          <a:bodyPr/>
          <a:lstStyle/>
          <a:p>
            <a:pPr eaLnBrk="1" hangingPunct="1"/>
            <a:r>
              <a:rPr lang="en-US" altLang="en-US" sz="4000" b="1" dirty="0" smtClean="0">
                <a:latin typeface="Times New Roman" panose="02020603050405020304" pitchFamily="18" charset="0"/>
                <a:cs typeface="Times New Roman" panose="02020603050405020304" pitchFamily="18" charset="0"/>
              </a:rPr>
              <a:t>System Architecture</a:t>
            </a:r>
            <a:endParaRPr lang="en-IN" altLang="en-US" sz="4000" b="1" dirty="0" smtClean="0">
              <a:latin typeface="Times New Roman" panose="02020603050405020304" pitchFamily="18" charset="0"/>
              <a:cs typeface="Times New Roman" panose="02020603050405020304" pitchFamily="18" charset="0"/>
            </a:endParaRPr>
          </a:p>
        </p:txBody>
      </p:sp>
      <p:grpSp>
        <p:nvGrpSpPr>
          <p:cNvPr id="4" name="Canvas 115"/>
          <p:cNvGrpSpPr>
            <a:grpSpLocks/>
          </p:cNvGrpSpPr>
          <p:nvPr/>
        </p:nvGrpSpPr>
        <p:grpSpPr bwMode="auto">
          <a:xfrm>
            <a:off x="2677887" y="872963"/>
            <a:ext cx="6897188" cy="5451719"/>
            <a:chOff x="0" y="0"/>
            <a:chExt cx="5486400" cy="7289165"/>
          </a:xfrm>
        </p:grpSpPr>
        <p:sp>
          <p:nvSpPr>
            <p:cNvPr id="5" name="Rectangle 90"/>
            <p:cNvSpPr>
              <a:spLocks noChangeArrowheads="1"/>
            </p:cNvSpPr>
            <p:nvPr/>
          </p:nvSpPr>
          <p:spPr bwMode="auto">
            <a:xfrm>
              <a:off x="0" y="0"/>
              <a:ext cx="5486400" cy="72891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cxnSp>
          <p:nvCxnSpPr>
            <p:cNvPr id="6" name="Connector: Elbow 91"/>
            <p:cNvCxnSpPr>
              <a:cxnSpLocks noChangeShapeType="1"/>
              <a:stCxn id="9" idx="0"/>
            </p:cNvCxnSpPr>
            <p:nvPr/>
          </p:nvCxnSpPr>
          <p:spPr bwMode="auto">
            <a:xfrm rot="16200000" flipV="1">
              <a:off x="2704522" y="4253201"/>
              <a:ext cx="2503528" cy="1050454"/>
            </a:xfrm>
            <a:prstGeom prst="bentConnector3">
              <a:avLst>
                <a:gd name="adj1" fmla="val 99458"/>
              </a:avLst>
            </a:prstGeom>
            <a:noFill/>
            <a:ln w="25400" algn="ctr">
              <a:solidFill>
                <a:srgbClr val="4472C4"/>
              </a:solidFill>
              <a:prstDash val="sysDash"/>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7" name="Straight Arrow Connector 92"/>
            <p:cNvCxnSpPr>
              <a:cxnSpLocks noChangeShapeType="1"/>
              <a:stCxn id="11" idx="0"/>
              <a:endCxn id="35" idx="2"/>
            </p:cNvCxnSpPr>
            <p:nvPr/>
          </p:nvCxnSpPr>
          <p:spPr bwMode="auto">
            <a:xfrm flipV="1">
              <a:off x="2633663" y="4055271"/>
              <a:ext cx="29595" cy="2234620"/>
            </a:xfrm>
            <a:prstGeom prst="straightConnector1">
              <a:avLst/>
            </a:prstGeom>
            <a:noFill/>
            <a:ln w="25400" algn="ctr">
              <a:solidFill>
                <a:srgbClr val="4472C4"/>
              </a:solidFill>
              <a:prstDash val="sysDash"/>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8" name="Connector: Elbow 93"/>
            <p:cNvCxnSpPr>
              <a:cxnSpLocks noChangeShapeType="1"/>
              <a:stCxn id="10" idx="0"/>
              <a:endCxn id="35" idx="1"/>
            </p:cNvCxnSpPr>
            <p:nvPr/>
          </p:nvCxnSpPr>
          <p:spPr bwMode="auto">
            <a:xfrm rot="5400000" flipH="1" flipV="1">
              <a:off x="151492" y="4279208"/>
              <a:ext cx="2496141" cy="991825"/>
            </a:xfrm>
            <a:prstGeom prst="bentConnector2">
              <a:avLst/>
            </a:prstGeom>
            <a:noFill/>
            <a:ln w="25400" algn="ctr">
              <a:solidFill>
                <a:srgbClr val="4472C4"/>
              </a:solidFill>
              <a:prstDash val="sysDash"/>
              <a:miter lim="800000"/>
              <a:headEnd type="triangle" w="med" len="med"/>
              <a:tailEnd type="triangle" w="med" len="med"/>
            </a:ln>
            <a:extLst>
              <a:ext uri="{909E8E84-426E-40DD-AFC4-6F175D3DCCD1}">
                <a14:hiddenFill xmlns:a14="http://schemas.microsoft.com/office/drawing/2010/main">
                  <a:noFill/>
                </a14:hiddenFill>
              </a:ext>
            </a:extLst>
          </p:spPr>
        </p:cxnSp>
        <p:sp>
          <p:nvSpPr>
            <p:cNvPr id="9" name="Oval 8"/>
            <p:cNvSpPr/>
            <p:nvPr/>
          </p:nvSpPr>
          <p:spPr>
            <a:xfrm>
              <a:off x="4009771" y="6030833"/>
              <a:ext cx="942926" cy="933794"/>
            </a:xfrm>
            <a:prstGeom prst="ellipse">
              <a:avLst/>
            </a:prstGeom>
            <a:blipFill dpi="0" rotWithShape="1">
              <a:blip r:embed="rId2" cstate="print"/>
              <a:srcRect/>
              <a:stretch>
                <a:fillRect/>
              </a:stretch>
            </a:blipFill>
            <a:ln w="12700" cap="flat" cmpd="sng" algn="ctr">
              <a:solidFill>
                <a:srgbClr val="4472C4">
                  <a:shade val="50000"/>
                </a:srgbClr>
              </a:solidFill>
              <a:prstDash val="dash"/>
              <a:miter lim="800000"/>
            </a:ln>
            <a:effectLst/>
          </p:spPr>
          <p:txBody>
            <a:bodyPr anchor="ctr"/>
            <a:lstStyle/>
            <a:p>
              <a:pPr defTabSz="914400" eaLnBrk="1" fontAlgn="auto" hangingPunct="1">
                <a:spcBef>
                  <a:spcPts val="0"/>
                </a:spcBef>
                <a:spcAft>
                  <a:spcPts val="0"/>
                </a:spcAft>
                <a:defRPr/>
              </a:pPr>
              <a:endParaRPr lang="en-IN" kern="0">
                <a:solidFill>
                  <a:sysClr val="windowText" lastClr="000000"/>
                </a:solidFill>
              </a:endParaRPr>
            </a:p>
          </p:txBody>
        </p:sp>
        <p:sp>
          <p:nvSpPr>
            <p:cNvPr id="10" name="Oval 9"/>
            <p:cNvSpPr/>
            <p:nvPr/>
          </p:nvSpPr>
          <p:spPr>
            <a:xfrm>
              <a:off x="432564" y="6022869"/>
              <a:ext cx="942926" cy="933794"/>
            </a:xfrm>
            <a:prstGeom prst="ellipse">
              <a:avLst/>
            </a:prstGeom>
            <a:blipFill dpi="0" rotWithShape="1">
              <a:blip r:embed="rId3" cstate="print"/>
              <a:srcRect/>
              <a:stretch>
                <a:fillRect/>
              </a:stretch>
            </a:blipFill>
            <a:ln w="12700" cap="flat" cmpd="sng" algn="ctr">
              <a:solidFill>
                <a:srgbClr val="4472C4">
                  <a:shade val="50000"/>
                </a:srgbClr>
              </a:solidFill>
              <a:prstDash val="dash"/>
              <a:miter lim="800000"/>
            </a:ln>
            <a:effectLst/>
          </p:spPr>
          <p:txBody>
            <a:bodyPr anchor="ctr"/>
            <a:lstStyle/>
            <a:p>
              <a:pPr defTabSz="914400" eaLnBrk="1" fontAlgn="auto" hangingPunct="1">
                <a:spcBef>
                  <a:spcPts val="0"/>
                </a:spcBef>
                <a:spcAft>
                  <a:spcPts val="0"/>
                </a:spcAft>
                <a:defRPr/>
              </a:pPr>
              <a:endParaRPr lang="en-IN" kern="0">
                <a:solidFill>
                  <a:sysClr val="windowText" lastClr="000000"/>
                </a:solidFill>
              </a:endParaRPr>
            </a:p>
          </p:txBody>
        </p:sp>
        <p:sp>
          <p:nvSpPr>
            <p:cNvPr id="11" name="Oval 10"/>
            <p:cNvSpPr/>
            <p:nvPr/>
          </p:nvSpPr>
          <p:spPr>
            <a:xfrm>
              <a:off x="2162818" y="6289667"/>
              <a:ext cx="942926" cy="933794"/>
            </a:xfrm>
            <a:prstGeom prst="ellipse">
              <a:avLst/>
            </a:prstGeom>
            <a:blipFill dpi="0" rotWithShape="1">
              <a:blip r:embed="rId4"/>
              <a:srcRect/>
              <a:stretch>
                <a:fillRect/>
              </a:stretch>
            </a:blipFill>
            <a:ln w="12700" cap="flat" cmpd="sng" algn="ctr">
              <a:solidFill>
                <a:srgbClr val="4472C4">
                  <a:shade val="50000"/>
                </a:srgbClr>
              </a:solidFill>
              <a:prstDash val="dash"/>
              <a:miter lim="800000"/>
            </a:ln>
            <a:effectLst/>
          </p:spPr>
          <p:txBody>
            <a:bodyPr anchor="ctr"/>
            <a:lstStyle/>
            <a:p>
              <a:pPr defTabSz="914400" eaLnBrk="1" fontAlgn="auto" hangingPunct="1">
                <a:spcBef>
                  <a:spcPts val="0"/>
                </a:spcBef>
                <a:spcAft>
                  <a:spcPts val="0"/>
                </a:spcAft>
                <a:defRPr/>
              </a:pPr>
              <a:endParaRPr lang="en-IN" kern="0">
                <a:solidFill>
                  <a:sysClr val="windowText" lastClr="000000"/>
                </a:solidFill>
              </a:endParaRPr>
            </a:p>
          </p:txBody>
        </p:sp>
        <p:pic>
          <p:nvPicPr>
            <p:cNvPr id="12" name="Picture 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162" y="4587062"/>
              <a:ext cx="1028700" cy="1154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6660" y="4596798"/>
              <a:ext cx="956340" cy="1144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46536" y="1551013"/>
              <a:ext cx="1415946" cy="276754"/>
            </a:xfrm>
            <a:prstGeom prst="rect">
              <a:avLst/>
            </a:prstGeom>
            <a:solidFill>
              <a:srgbClr val="FFC00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anchor="ctr"/>
            <a:lstStyle/>
            <a:p>
              <a:pPr algn="ctr" defTabSz="914400" eaLnBrk="1" fontAlgn="auto" hangingPunct="1">
                <a:lnSpc>
                  <a:spcPct val="107000"/>
                </a:lnSpc>
                <a:spcBef>
                  <a:spcPts val="0"/>
                </a:spcBef>
                <a:spcAft>
                  <a:spcPts val="800"/>
                </a:spcAft>
                <a:defRPr/>
              </a:pPr>
              <a:r>
                <a:rPr lang="en-US"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Report Generator</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1946536" y="1218511"/>
              <a:ext cx="1415946" cy="274762"/>
            </a:xfrm>
            <a:prstGeom prst="rect">
              <a:avLst/>
            </a:prstGeom>
            <a:solidFill>
              <a:srgbClr val="FFC00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anchor="ctr"/>
            <a:lstStyle/>
            <a:p>
              <a:pPr algn="ctr" defTabSz="914400" eaLnBrk="1" fontAlgn="auto" hangingPunct="1">
                <a:lnSpc>
                  <a:spcPct val="106000"/>
                </a:lnSpc>
                <a:spcBef>
                  <a:spcPts val="0"/>
                </a:spcBef>
                <a:spcAft>
                  <a:spcPts val="800"/>
                </a:spcAft>
                <a:defRPr/>
              </a:pPr>
              <a:r>
                <a:rPr lang="en-US"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Notification Module</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1946536" y="884018"/>
              <a:ext cx="1415946" cy="274762"/>
            </a:xfrm>
            <a:prstGeom prst="rect">
              <a:avLst/>
            </a:prstGeom>
            <a:solidFill>
              <a:srgbClr val="FFC00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anchor="ctr"/>
            <a:lstStyle/>
            <a:p>
              <a:pPr algn="ctr" defTabSz="914400" eaLnBrk="1" fontAlgn="auto" hangingPunct="1">
                <a:lnSpc>
                  <a:spcPct val="105000"/>
                </a:lnSpc>
                <a:spcBef>
                  <a:spcPts val="0"/>
                </a:spcBef>
                <a:spcAft>
                  <a:spcPts val="800"/>
                </a:spcAft>
                <a:defRPr/>
              </a:pPr>
              <a:r>
                <a:rPr lang="en-US"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QLess Module</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p:cNvSpPr/>
            <p:nvPr/>
          </p:nvSpPr>
          <p:spPr>
            <a:xfrm>
              <a:off x="1946536" y="551515"/>
              <a:ext cx="1415946" cy="272772"/>
            </a:xfrm>
            <a:prstGeom prst="rect">
              <a:avLst/>
            </a:prstGeom>
            <a:solidFill>
              <a:srgbClr val="FFC00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anchor="ctr"/>
            <a:lstStyle/>
            <a:p>
              <a:pPr algn="ctr" defTabSz="914400" eaLnBrk="1" fontAlgn="auto" hangingPunct="1">
                <a:lnSpc>
                  <a:spcPct val="105000"/>
                </a:lnSpc>
                <a:spcBef>
                  <a:spcPts val="0"/>
                </a:spcBef>
                <a:spcAft>
                  <a:spcPts val="800"/>
                </a:spcAft>
                <a:defRPr/>
              </a:pPr>
              <a:r>
                <a:rPr lang="en-US"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Data Manipulator</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1946536" y="209058"/>
              <a:ext cx="1415946" cy="272772"/>
            </a:xfrm>
            <a:prstGeom prst="rect">
              <a:avLst/>
            </a:prstGeom>
            <a:solidFill>
              <a:srgbClr val="FFC00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anchor="ctr"/>
            <a:lstStyle/>
            <a:p>
              <a:pPr algn="ctr" defTabSz="914400" eaLnBrk="1" fontAlgn="auto" hangingPunct="1">
                <a:lnSpc>
                  <a:spcPct val="105000"/>
                </a:lnSpc>
                <a:spcBef>
                  <a:spcPts val="0"/>
                </a:spcBef>
                <a:spcAft>
                  <a:spcPts val="800"/>
                </a:spcAft>
                <a:defRPr/>
              </a:pPr>
              <a:r>
                <a:rPr lang="en-US"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Access Policy</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231841" y="3988035"/>
              <a:ext cx="1415946" cy="274762"/>
            </a:xfrm>
            <a:prstGeom prst="rect">
              <a:avLst/>
            </a:prstGeom>
            <a:solidFill>
              <a:srgbClr val="00B0F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anchor="ctr"/>
            <a:lstStyle/>
            <a:p>
              <a:pPr algn="ctr" defTabSz="914400" eaLnBrk="1" fontAlgn="auto" hangingPunct="1">
                <a:lnSpc>
                  <a:spcPct val="106000"/>
                </a:lnSpc>
                <a:spcBef>
                  <a:spcPts val="0"/>
                </a:spcBef>
                <a:spcAft>
                  <a:spcPts val="800"/>
                </a:spcAft>
                <a:defRPr/>
              </a:pPr>
              <a:r>
                <a:rPr lang="en-US"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Stock Status</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p:cNvSpPr/>
            <p:nvPr/>
          </p:nvSpPr>
          <p:spPr>
            <a:xfrm>
              <a:off x="231841" y="3653542"/>
              <a:ext cx="1415946" cy="276754"/>
            </a:xfrm>
            <a:prstGeom prst="rect">
              <a:avLst/>
            </a:prstGeom>
            <a:solidFill>
              <a:srgbClr val="00B0F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anchor="ctr"/>
            <a:lstStyle/>
            <a:p>
              <a:pPr algn="ctr" defTabSz="914400" eaLnBrk="1" fontAlgn="auto" hangingPunct="1">
                <a:lnSpc>
                  <a:spcPct val="105000"/>
                </a:lnSpc>
                <a:spcBef>
                  <a:spcPts val="0"/>
                </a:spcBef>
                <a:spcAft>
                  <a:spcPts val="800"/>
                </a:spcAft>
                <a:defRPr/>
              </a:pPr>
              <a:r>
                <a:rPr lang="en-US" sz="10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Update Mobile Number</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p:cNvSpPr/>
            <p:nvPr/>
          </p:nvSpPr>
          <p:spPr>
            <a:xfrm>
              <a:off x="231841" y="3321040"/>
              <a:ext cx="1415946" cy="274762"/>
            </a:xfrm>
            <a:prstGeom prst="rect">
              <a:avLst/>
            </a:prstGeom>
            <a:solidFill>
              <a:srgbClr val="00B0F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anchor="ctr"/>
            <a:lstStyle/>
            <a:p>
              <a:pPr algn="ctr" defTabSz="914400" eaLnBrk="1" fontAlgn="auto" hangingPunct="1">
                <a:lnSpc>
                  <a:spcPct val="105000"/>
                </a:lnSpc>
                <a:spcBef>
                  <a:spcPts val="0"/>
                </a:spcBef>
                <a:spcAft>
                  <a:spcPts val="800"/>
                </a:spcAft>
                <a:defRPr/>
              </a:pPr>
              <a:r>
                <a:rPr lang="en-US"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Send Notification</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p:cNvSpPr/>
            <p:nvPr/>
          </p:nvSpPr>
          <p:spPr>
            <a:xfrm>
              <a:off x="231841" y="2988537"/>
              <a:ext cx="1415946" cy="272772"/>
            </a:xfrm>
            <a:prstGeom prst="rect">
              <a:avLst/>
            </a:prstGeom>
            <a:solidFill>
              <a:srgbClr val="00B0F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anchor="ctr"/>
            <a:lstStyle/>
            <a:p>
              <a:pPr algn="ctr" defTabSz="914400" eaLnBrk="1" fontAlgn="auto" hangingPunct="1">
                <a:lnSpc>
                  <a:spcPct val="105000"/>
                </a:lnSpc>
                <a:spcBef>
                  <a:spcPts val="0"/>
                </a:spcBef>
                <a:spcAft>
                  <a:spcPts val="800"/>
                </a:spcAft>
                <a:defRPr/>
              </a:pPr>
              <a:r>
                <a:rPr lang="en-US"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Slot Generation</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p:cNvSpPr/>
            <p:nvPr/>
          </p:nvSpPr>
          <p:spPr>
            <a:xfrm>
              <a:off x="231841" y="2646080"/>
              <a:ext cx="1415946" cy="272772"/>
            </a:xfrm>
            <a:prstGeom prst="rect">
              <a:avLst/>
            </a:prstGeom>
            <a:solidFill>
              <a:srgbClr val="00B0F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anchor="ctr"/>
            <a:lstStyle/>
            <a:p>
              <a:pPr algn="ctr" defTabSz="914400" eaLnBrk="1" fontAlgn="auto" hangingPunct="1">
                <a:lnSpc>
                  <a:spcPct val="105000"/>
                </a:lnSpc>
                <a:spcBef>
                  <a:spcPts val="0"/>
                </a:spcBef>
                <a:spcAft>
                  <a:spcPts val="800"/>
                </a:spcAft>
                <a:defRPr/>
              </a:pPr>
              <a:r>
                <a:rPr lang="en-US"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Login</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4" name="Rectangle 23"/>
            <p:cNvSpPr/>
            <p:nvPr/>
          </p:nvSpPr>
          <p:spPr>
            <a:xfrm>
              <a:off x="3737474" y="3988035"/>
              <a:ext cx="1415946" cy="274762"/>
            </a:xfrm>
            <a:prstGeom prst="rect">
              <a:avLst/>
            </a:prstGeom>
            <a:solidFill>
              <a:srgbClr val="92D05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anchor="ctr"/>
            <a:lstStyle/>
            <a:p>
              <a:pPr algn="ctr" defTabSz="914400" eaLnBrk="1" fontAlgn="auto" hangingPunct="1">
                <a:lnSpc>
                  <a:spcPct val="105000"/>
                </a:lnSpc>
                <a:spcBef>
                  <a:spcPts val="0"/>
                </a:spcBef>
                <a:spcAft>
                  <a:spcPts val="800"/>
                </a:spcAft>
                <a:defRPr/>
              </a:pPr>
              <a:r>
                <a:rPr lang="en-US"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Report</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5" name="Rectangle 24"/>
            <p:cNvSpPr/>
            <p:nvPr/>
          </p:nvSpPr>
          <p:spPr>
            <a:xfrm>
              <a:off x="3737474" y="3653542"/>
              <a:ext cx="1415946" cy="274762"/>
            </a:xfrm>
            <a:prstGeom prst="rect">
              <a:avLst/>
            </a:prstGeom>
            <a:solidFill>
              <a:srgbClr val="92D05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anchor="ctr"/>
            <a:lstStyle/>
            <a:p>
              <a:pPr algn="ctr" defTabSz="914400" eaLnBrk="1" fontAlgn="auto" hangingPunct="1">
                <a:lnSpc>
                  <a:spcPct val="105000"/>
                </a:lnSpc>
                <a:spcBef>
                  <a:spcPts val="0"/>
                </a:spcBef>
                <a:spcAft>
                  <a:spcPts val="800"/>
                </a:spcAft>
                <a:defRPr/>
              </a:pPr>
              <a:r>
                <a:rPr lang="en-US"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Stock Details</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6" name="Rectangle 25"/>
            <p:cNvSpPr/>
            <p:nvPr/>
          </p:nvSpPr>
          <p:spPr>
            <a:xfrm>
              <a:off x="3737474" y="3321040"/>
              <a:ext cx="1415946" cy="272771"/>
            </a:xfrm>
            <a:prstGeom prst="rect">
              <a:avLst/>
            </a:prstGeom>
            <a:solidFill>
              <a:srgbClr val="92D05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anchor="ctr"/>
            <a:lstStyle/>
            <a:p>
              <a:pPr algn="ctr" defTabSz="914400" eaLnBrk="1" fontAlgn="auto" hangingPunct="1">
                <a:lnSpc>
                  <a:spcPct val="105000"/>
                </a:lnSpc>
                <a:spcBef>
                  <a:spcPts val="0"/>
                </a:spcBef>
                <a:spcAft>
                  <a:spcPts val="800"/>
                </a:spcAft>
                <a:defRPr/>
              </a:pPr>
              <a:r>
                <a:rPr lang="en-US"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RS Employee</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26"/>
            <p:cNvSpPr/>
            <p:nvPr/>
          </p:nvSpPr>
          <p:spPr>
            <a:xfrm>
              <a:off x="3737474" y="2988537"/>
              <a:ext cx="1415946" cy="272772"/>
            </a:xfrm>
            <a:prstGeom prst="rect">
              <a:avLst/>
            </a:prstGeom>
            <a:solidFill>
              <a:srgbClr val="92D05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anchor="ctr"/>
            <a:lstStyle/>
            <a:p>
              <a:pPr algn="ctr" defTabSz="914400" eaLnBrk="1" fontAlgn="auto" hangingPunct="1">
                <a:lnSpc>
                  <a:spcPct val="105000"/>
                </a:lnSpc>
                <a:spcBef>
                  <a:spcPts val="0"/>
                </a:spcBef>
                <a:spcAft>
                  <a:spcPts val="800"/>
                </a:spcAft>
                <a:defRPr/>
              </a:pPr>
              <a:r>
                <a:rPr lang="en-US"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Ration Shop</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p:cNvSpPr/>
            <p:nvPr/>
          </p:nvSpPr>
          <p:spPr>
            <a:xfrm>
              <a:off x="3737474" y="2646080"/>
              <a:ext cx="1415946" cy="270780"/>
            </a:xfrm>
            <a:prstGeom prst="rect">
              <a:avLst/>
            </a:prstGeom>
            <a:solidFill>
              <a:srgbClr val="92D05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anchor="ctr"/>
            <a:lstStyle/>
            <a:p>
              <a:pPr algn="ctr" defTabSz="914400" eaLnBrk="1" fontAlgn="auto" hangingPunct="1">
                <a:lnSpc>
                  <a:spcPct val="105000"/>
                </a:lnSpc>
                <a:spcBef>
                  <a:spcPts val="0"/>
                </a:spcBef>
                <a:spcAft>
                  <a:spcPts val="800"/>
                </a:spcAft>
                <a:defRPr/>
              </a:pPr>
              <a:r>
                <a:rPr lang="en-US"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Family Card</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9" name="Rectangle 28"/>
            <p:cNvSpPr/>
            <p:nvPr/>
          </p:nvSpPr>
          <p:spPr>
            <a:xfrm>
              <a:off x="1927864" y="5324018"/>
              <a:ext cx="1415946" cy="274762"/>
            </a:xfrm>
            <a:prstGeom prst="rect">
              <a:avLst/>
            </a:prstGeom>
            <a:solidFill>
              <a:srgbClr val="FF000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anchor="ctr"/>
            <a:lstStyle/>
            <a:p>
              <a:pPr algn="ctr" defTabSz="914400" eaLnBrk="1" fontAlgn="auto" hangingPunct="1">
                <a:lnSpc>
                  <a:spcPct val="105000"/>
                </a:lnSpc>
                <a:spcBef>
                  <a:spcPts val="0"/>
                </a:spcBef>
                <a:spcAft>
                  <a:spcPts val="800"/>
                </a:spcAft>
                <a:defRPr/>
              </a:pPr>
              <a:r>
                <a:rPr lang="en-US"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Set Prefered Time</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0" name="Rectangle 29"/>
            <p:cNvSpPr/>
            <p:nvPr/>
          </p:nvSpPr>
          <p:spPr>
            <a:xfrm>
              <a:off x="1927864" y="5029345"/>
              <a:ext cx="1415946" cy="274762"/>
            </a:xfrm>
            <a:prstGeom prst="rect">
              <a:avLst/>
            </a:prstGeom>
            <a:solidFill>
              <a:srgbClr val="FF000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anchor="ctr"/>
            <a:lstStyle/>
            <a:p>
              <a:pPr algn="ctr" defTabSz="914400" eaLnBrk="1" fontAlgn="auto" hangingPunct="1">
                <a:lnSpc>
                  <a:spcPct val="105000"/>
                </a:lnSpc>
                <a:spcBef>
                  <a:spcPts val="0"/>
                </a:spcBef>
                <a:spcAft>
                  <a:spcPts val="800"/>
                </a:spcAft>
                <a:defRPr/>
              </a:pPr>
              <a:r>
                <a:rPr lang="en-US"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Slot wit Date &amp;Time</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1" name="Rectangle 30"/>
            <p:cNvSpPr/>
            <p:nvPr/>
          </p:nvSpPr>
          <p:spPr>
            <a:xfrm>
              <a:off x="1946536" y="1945237"/>
              <a:ext cx="1415946" cy="266798"/>
            </a:xfrm>
            <a:prstGeom prst="rect">
              <a:avLst/>
            </a:prstGeom>
            <a:noFill/>
            <a:ln w="12700" cap="flat" cmpd="sng" algn="ctr">
              <a:noFill/>
              <a:prstDash val="solid"/>
              <a:miter lim="800000"/>
            </a:ln>
            <a:effectLst/>
          </p:spPr>
          <p:txBody>
            <a:bodyPr anchor="ctr"/>
            <a:lstStyle/>
            <a:p>
              <a:pPr algn="ctr" defTabSz="914400" eaLnBrk="1" fontAlgn="auto" hangingPunct="1">
                <a:lnSpc>
                  <a:spcPct val="107000"/>
                </a:lnSpc>
                <a:spcBef>
                  <a:spcPts val="0"/>
                </a:spcBef>
                <a:spcAft>
                  <a:spcPts val="800"/>
                </a:spcAft>
                <a:defRPr/>
              </a:pPr>
              <a:r>
                <a:rPr lang="en-US" sz="1100" b="1" ker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Web App Modules</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2" name="Rectangle 31"/>
            <p:cNvSpPr/>
            <p:nvPr/>
          </p:nvSpPr>
          <p:spPr>
            <a:xfrm>
              <a:off x="3933528" y="4354385"/>
              <a:ext cx="1219892" cy="332503"/>
            </a:xfrm>
            <a:prstGeom prst="rect">
              <a:avLst/>
            </a:prstGeom>
            <a:noFill/>
            <a:ln w="12700" cap="flat" cmpd="sng" algn="ctr">
              <a:noFill/>
              <a:prstDash val="solid"/>
              <a:miter lim="800000"/>
            </a:ln>
            <a:effectLst/>
          </p:spPr>
          <p:txBody>
            <a:bodyPr anchor="ctr"/>
            <a:lstStyle/>
            <a:p>
              <a:pPr algn="ctr" defTabSz="914400" eaLnBrk="1" fontAlgn="auto" hangingPunct="1">
                <a:lnSpc>
                  <a:spcPct val="106000"/>
                </a:lnSpc>
                <a:spcBef>
                  <a:spcPts val="0"/>
                </a:spcBef>
                <a:spcAft>
                  <a:spcPts val="800"/>
                </a:spcAft>
                <a:defRPr/>
              </a:pPr>
              <a:r>
                <a:rPr lang="en-US" sz="1100" b="1" ker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Super Admin</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3" name="Rectangle 32"/>
            <p:cNvSpPr/>
            <p:nvPr/>
          </p:nvSpPr>
          <p:spPr>
            <a:xfrm>
              <a:off x="432564" y="4354385"/>
              <a:ext cx="1123421" cy="332503"/>
            </a:xfrm>
            <a:prstGeom prst="rect">
              <a:avLst/>
            </a:prstGeom>
            <a:noFill/>
            <a:ln w="12700" cap="flat" cmpd="sng" algn="ctr">
              <a:noFill/>
              <a:prstDash val="solid"/>
              <a:miter lim="800000"/>
            </a:ln>
            <a:effectLst/>
          </p:spPr>
          <p:txBody>
            <a:bodyPr anchor="ctr"/>
            <a:lstStyle/>
            <a:p>
              <a:pPr defTabSz="914400" eaLnBrk="1" fontAlgn="auto" hangingPunct="1">
                <a:lnSpc>
                  <a:spcPct val="105000"/>
                </a:lnSpc>
                <a:spcBef>
                  <a:spcPts val="0"/>
                </a:spcBef>
                <a:spcAft>
                  <a:spcPts val="800"/>
                </a:spcAft>
                <a:defRPr/>
              </a:pPr>
              <a:r>
                <a:rPr lang="en-US" sz="1100" b="1" ker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Shop Admin</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4" name="Rectangle 33"/>
            <p:cNvSpPr/>
            <p:nvPr/>
          </p:nvSpPr>
          <p:spPr>
            <a:xfrm>
              <a:off x="2663845" y="6022869"/>
              <a:ext cx="877575" cy="334493"/>
            </a:xfrm>
            <a:prstGeom prst="rect">
              <a:avLst/>
            </a:prstGeom>
            <a:noFill/>
            <a:ln w="12700" cap="flat" cmpd="sng" algn="ctr">
              <a:noFill/>
              <a:prstDash val="solid"/>
              <a:miter lim="800000"/>
            </a:ln>
            <a:effectLst/>
          </p:spPr>
          <p:txBody>
            <a:bodyPr anchor="ctr"/>
            <a:lstStyle/>
            <a:p>
              <a:pPr algn="ctr" defTabSz="914400" eaLnBrk="1" fontAlgn="auto" hangingPunct="1">
                <a:lnSpc>
                  <a:spcPct val="105000"/>
                </a:lnSpc>
                <a:spcBef>
                  <a:spcPts val="0"/>
                </a:spcBef>
                <a:spcAft>
                  <a:spcPts val="800"/>
                </a:spcAft>
                <a:defRPr/>
              </a:pPr>
              <a:r>
                <a:rPr lang="en-US" sz="1100" b="1" ker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Citizen</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35" name="Picture 1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5475" y="2998826"/>
              <a:ext cx="1535565" cy="105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5"/>
            <p:cNvSpPr/>
            <p:nvPr/>
          </p:nvSpPr>
          <p:spPr>
            <a:xfrm>
              <a:off x="1927864" y="5630637"/>
              <a:ext cx="1415946" cy="276753"/>
            </a:xfrm>
            <a:prstGeom prst="rect">
              <a:avLst/>
            </a:prstGeom>
            <a:solidFill>
              <a:srgbClr val="FF000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anchor="ctr"/>
            <a:lstStyle/>
            <a:p>
              <a:pPr algn="ctr" defTabSz="914400" eaLnBrk="1" fontAlgn="auto" hangingPunct="1">
                <a:lnSpc>
                  <a:spcPct val="105000"/>
                </a:lnSpc>
                <a:spcBef>
                  <a:spcPts val="0"/>
                </a:spcBef>
                <a:spcAft>
                  <a:spcPts val="800"/>
                </a:spcAft>
                <a:defRPr/>
              </a:pPr>
              <a:r>
                <a:rPr lang="en-US"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Login</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7" name="Rectangle 36"/>
            <p:cNvSpPr/>
            <p:nvPr/>
          </p:nvSpPr>
          <p:spPr>
            <a:xfrm>
              <a:off x="1927864" y="4730690"/>
              <a:ext cx="1415946" cy="274762"/>
            </a:xfrm>
            <a:prstGeom prst="rect">
              <a:avLst/>
            </a:prstGeom>
            <a:solidFill>
              <a:srgbClr val="FF000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anchor="ctr"/>
            <a:lstStyle/>
            <a:p>
              <a:pPr algn="ctr" defTabSz="914400" eaLnBrk="1" fontAlgn="auto" hangingPunct="1">
                <a:lnSpc>
                  <a:spcPct val="105000"/>
                </a:lnSpc>
                <a:spcBef>
                  <a:spcPts val="0"/>
                </a:spcBef>
                <a:spcAft>
                  <a:spcPts val="800"/>
                </a:spcAft>
                <a:defRPr/>
              </a:pPr>
              <a:r>
                <a:rPr lang="en-US"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Track Purchase </a:t>
              </a:r>
              <a:endParaRPr lang="en-IN"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Rectangle 37"/>
            <p:cNvSpPr/>
            <p:nvPr/>
          </p:nvSpPr>
          <p:spPr>
            <a:xfrm>
              <a:off x="1800273" y="111498"/>
              <a:ext cx="1727142" cy="2168232"/>
            </a:xfrm>
            <a:prstGeom prst="rect">
              <a:avLst/>
            </a:prstGeom>
            <a:noFill/>
            <a:ln w="12700" cap="flat" cmpd="sng" algn="ctr">
              <a:solidFill>
                <a:srgbClr val="ED7D31">
                  <a:lumMod val="75000"/>
                </a:srgbClr>
              </a:solidFill>
              <a:prstDash val="dash"/>
              <a:miter lim="800000"/>
            </a:ln>
            <a:effectLst/>
          </p:spPr>
          <p:txBody>
            <a:bodyPr anchor="ctr"/>
            <a:lstStyle/>
            <a:p>
              <a:pPr defTabSz="914400" eaLnBrk="1" fontAlgn="auto" hangingPunct="1">
                <a:spcBef>
                  <a:spcPts val="0"/>
                </a:spcBef>
                <a:spcAft>
                  <a:spcPts val="0"/>
                </a:spcAft>
                <a:defRPr/>
              </a:pPr>
              <a:endParaRPr lang="en-IN" kern="0">
                <a:solidFill>
                  <a:sysClr val="window" lastClr="FFFFFF"/>
                </a:solidFill>
                <a:latin typeface="Calibri" panose="020F0502020204030204"/>
                <a:cs typeface="+mn-cs"/>
              </a:endParaRPr>
            </a:p>
          </p:txBody>
        </p:sp>
        <p:cxnSp>
          <p:nvCxnSpPr>
            <p:cNvPr id="39" name="Straight Arrow Connector 124"/>
            <p:cNvCxnSpPr>
              <a:cxnSpLocks noChangeShapeType="1"/>
              <a:stCxn id="38" idx="2"/>
              <a:endCxn id="35" idx="0"/>
            </p:cNvCxnSpPr>
            <p:nvPr/>
          </p:nvCxnSpPr>
          <p:spPr bwMode="auto">
            <a:xfrm flipH="1">
              <a:off x="2663258" y="2278781"/>
              <a:ext cx="885" cy="720045"/>
            </a:xfrm>
            <a:prstGeom prst="straightConnector1">
              <a:avLst/>
            </a:prstGeom>
            <a:noFill/>
            <a:ln w="25400" algn="ctr">
              <a:solidFill>
                <a:srgbClr val="4472C4"/>
              </a:solidFill>
              <a:prstDash val="dash"/>
              <a:miter lim="800000"/>
              <a:headEnd type="triangle" w="med" len="me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875728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DE83E0-CA9B-4FCA-9A4D-E1BC0B6B545F}"/>
              </a:ext>
            </a:extLst>
          </p:cNvPr>
          <p:cNvSpPr>
            <a:spLocks noGrp="1"/>
          </p:cNvSpPr>
          <p:nvPr>
            <p:ph type="title"/>
          </p:nvPr>
        </p:nvSpPr>
        <p:spPr>
          <a:xfrm>
            <a:off x="504969" y="4626"/>
            <a:ext cx="11177516" cy="587912"/>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System Requirements</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8A3491AD-44DA-4CA0-8364-A2646ABFFF89}"/>
              </a:ext>
            </a:extLst>
          </p:cNvPr>
          <p:cNvSpPr txBox="1"/>
          <p:nvPr/>
        </p:nvSpPr>
        <p:spPr>
          <a:xfrm>
            <a:off x="504968" y="951087"/>
            <a:ext cx="11191164" cy="526297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Hardware </a:t>
            </a: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Requirements </a:t>
            </a:r>
            <a:endParaRPr kumimoji="0" lang="en-US" sz="2800" b="1"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Processors		: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Intel® Core™ i5 </a:t>
            </a:r>
            <a:r>
              <a:rPr kumimoji="0" 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processor,8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GB of </a:t>
            </a:r>
            <a:r>
              <a:rPr kumimoji="0" 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Ram</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Calibri" panose="020F0502020204030204" pitchFamily="34" charset="0"/>
                <a:cs typeface="+mn-cs"/>
              </a:rPr>
              <a:t>DRAMDisk</a:t>
            </a:r>
            <a:r>
              <a:rPr kumimoji="0" 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 space	: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320 GB</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Operating systems	: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Windows® 10, </a:t>
            </a:r>
            <a:r>
              <a:rPr kumimoji="0" lang="en-US" sz="28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mn-cs"/>
              </a:rPr>
              <a:t>macOS</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and Linux*</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Software </a:t>
            </a: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Requirements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Server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Side	</a:t>
            </a:r>
            <a:r>
              <a:rPr kumimoji="0" 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	: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Python 3.7.4(64-bit) or (32-bit)</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Client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Side	</a:t>
            </a:r>
            <a:r>
              <a:rPr kumimoji="0" 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	: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HTML, CSS, Bootstrap</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IDE</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a:t>
            </a:r>
            <a:r>
              <a:rPr kumimoji="0" 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	: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Flask 1.1.1</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Back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end	</a:t>
            </a:r>
            <a:r>
              <a:rPr kumimoji="0" 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		: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MySQL 5.</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Server</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a:t>
            </a:r>
            <a:r>
              <a:rPr kumimoji="0" 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		: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Wampserver 2i</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7736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1"/>
          <p:cNvSpPr>
            <a:spLocks noGrp="1"/>
          </p:cNvSpPr>
          <p:nvPr>
            <p:ph type="title"/>
          </p:nvPr>
        </p:nvSpPr>
        <p:spPr>
          <a:xfrm>
            <a:off x="518615" y="1588"/>
            <a:ext cx="11177516" cy="730250"/>
          </a:xfrm>
        </p:spPr>
        <p:txBody>
          <a:bodyPr/>
          <a:lstStyle/>
          <a:p>
            <a:r>
              <a:rPr lang="en-US" altLang="en-US" sz="4000" b="1" dirty="0" smtClean="0">
                <a:latin typeface="Times New Roman" panose="02020603050405020304" pitchFamily="18" charset="0"/>
                <a:cs typeface="Times New Roman" panose="02020603050405020304" pitchFamily="18" charset="0"/>
              </a:rPr>
              <a:t>Modules List</a:t>
            </a:r>
            <a:endParaRPr lang="en-IN" altLang="en-US" sz="4000" b="1"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8615" y="873458"/>
            <a:ext cx="11177516" cy="5445456"/>
          </a:xfrm>
        </p:spPr>
        <p:txBody>
          <a:bodyPr/>
          <a:lstStyle/>
          <a:p>
            <a:pPr marL="0" indent="0">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1. </a:t>
            </a:r>
            <a:r>
              <a:rPr lang="en-US" dirty="0" smtClean="0">
                <a:latin typeface="Times New Roman" panose="02020603050405020304" pitchFamily="18" charset="0"/>
                <a:cs typeface="Times New Roman" panose="02020603050405020304" pitchFamily="18" charset="0"/>
              </a:rPr>
              <a:t>DS </a:t>
            </a:r>
            <a:r>
              <a:rPr lang="en-US" dirty="0">
                <a:latin typeface="Times New Roman" panose="02020603050405020304" pitchFamily="18" charset="0"/>
                <a:cs typeface="Times New Roman" panose="02020603050405020304" pitchFamily="18" charset="0"/>
              </a:rPr>
              <a:t>Ration Distribution Web App</a:t>
            </a:r>
          </a:p>
          <a:p>
            <a:pPr marL="0" indent="0">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2. Access Control Module</a:t>
            </a:r>
          </a:p>
          <a:p>
            <a:pPr marL="0" indent="0">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3. </a:t>
            </a:r>
            <a:r>
              <a:rPr lang="en-US" dirty="0" smtClean="0">
                <a:latin typeface="Times New Roman" panose="02020603050405020304" pitchFamily="18" charset="0"/>
                <a:cs typeface="Times New Roman" panose="02020603050405020304" pitchFamily="18" charset="0"/>
              </a:rPr>
              <a:t>Disperse </a:t>
            </a:r>
            <a:r>
              <a:rPr lang="en-US" dirty="0">
                <a:latin typeface="Times New Roman" panose="02020603050405020304" pitchFamily="18" charset="0"/>
                <a:cs typeface="Times New Roman" panose="02020603050405020304" pitchFamily="18" charset="0"/>
              </a:rPr>
              <a:t>Slot Generator</a:t>
            </a:r>
          </a:p>
          <a:p>
            <a:pPr marL="0" indent="0">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4. End User Module</a:t>
            </a:r>
          </a:p>
          <a:p>
            <a:pPr marL="800100" lvl="2" indent="0">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4.1. Super Admin</a:t>
            </a:r>
          </a:p>
          <a:p>
            <a:pPr marL="800100" lvl="2" indent="0">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4.2. Shop Admin</a:t>
            </a:r>
          </a:p>
          <a:p>
            <a:pPr marL="800100" lvl="2" indent="0">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4.3. Citizen</a:t>
            </a:r>
          </a:p>
          <a:p>
            <a:pPr marL="0" indent="0">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5. Auto Notification Engine</a:t>
            </a:r>
          </a:p>
          <a:p>
            <a:pPr marL="0" indent="0">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6. </a:t>
            </a:r>
            <a:r>
              <a:rPr lang="en-US" dirty="0" smtClean="0">
                <a:latin typeface="Times New Roman" panose="02020603050405020304" pitchFamily="18" charset="0"/>
                <a:cs typeface="Times New Roman" panose="02020603050405020304" pitchFamily="18" charset="0"/>
              </a:rPr>
              <a:t>Reports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p:cNvSpPr>
            <a:spLocks noGrp="1" noChangeArrowheads="1"/>
          </p:cNvSpPr>
          <p:nvPr>
            <p:ph type="title"/>
          </p:nvPr>
        </p:nvSpPr>
        <p:spPr>
          <a:xfrm>
            <a:off x="532263" y="0"/>
            <a:ext cx="11163868" cy="720725"/>
          </a:xfrm>
        </p:spPr>
        <p:txBody>
          <a:bodyPr/>
          <a:lstStyle/>
          <a:p>
            <a:pPr algn="ctr" eaLnBrk="1" hangingPunct="1"/>
            <a:r>
              <a:rPr lang="en-US" altLang="en-US" sz="4000" dirty="0" smtClean="0">
                <a:effectLst/>
                <a:latin typeface="Times New Roman" panose="02020603050405020304" pitchFamily="18" charset="0"/>
                <a:cs typeface="Times New Roman" panose="02020603050405020304" pitchFamily="18" charset="0"/>
              </a:rPr>
              <a:t>Modules Description</a:t>
            </a:r>
            <a:endParaRPr lang="en-IN" altLang="en-US" sz="4000" dirty="0" smtClean="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2263" y="887104"/>
            <a:ext cx="11163868" cy="5431809"/>
          </a:xfrm>
        </p:spPr>
        <p:txBody>
          <a:bodyPr rtlCol="0"/>
          <a:lstStyle/>
          <a:p>
            <a:pPr marL="342900" indent="-342900" algn="just" eaLnBrk="1" fontAlgn="auto" hangingPunct="1">
              <a:lnSpc>
                <a:spcPct val="150000"/>
              </a:lnSpc>
              <a:spcAft>
                <a:spcPts val="800"/>
              </a:spcAft>
              <a:buFont typeface="+mj-lt"/>
              <a:buAutoNum type="arabicPeriod"/>
              <a:defRPr/>
            </a:pPr>
            <a:r>
              <a:rPr lang="en-IN" sz="32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DS </a:t>
            </a:r>
            <a:r>
              <a:rPr lang="en-IN" sz="32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Public Distribution Web Dashboard</a:t>
            </a:r>
          </a:p>
          <a:p>
            <a:pPr marL="0" lvl="1" indent="0" algn="just" eaLnBrk="1" fontAlgn="auto" hangingPunct="1">
              <a:lnSpc>
                <a:spcPct val="100000"/>
              </a:lnSpc>
              <a:spcBef>
                <a:spcPts val="0"/>
              </a:spcBef>
              <a:spcAft>
                <a:spcPts val="0"/>
              </a:spcAft>
              <a:buNone/>
              <a:defRPr/>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 </a:t>
            </a:r>
            <a:r>
              <a:rPr lang="en-US" sz="24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Disperse  Slot </a:t>
            </a: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Public Distribution Web Dashboard is a user-friendly interface designed to enhance the efficiency and accessibility of the public distribution system. </a:t>
            </a:r>
            <a:endParaRPr lang="en-US" sz="24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1" indent="0" algn="just" eaLnBrk="1" fontAlgn="auto" hangingPunct="1">
              <a:lnSpc>
                <a:spcPct val="100000"/>
              </a:lnSpc>
              <a:spcBef>
                <a:spcPts val="0"/>
              </a:spcBef>
              <a:spcAft>
                <a:spcPts val="0"/>
              </a:spcAft>
              <a:buNone/>
              <a:defRPr/>
            </a:pPr>
            <a:endPar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1" indent="0" algn="just" eaLnBrk="1" fontAlgn="auto" hangingPunct="1">
              <a:lnSpc>
                <a:spcPct val="100000"/>
              </a:lnSpc>
              <a:spcBef>
                <a:spcPts val="0"/>
              </a:spcBef>
              <a:spcAft>
                <a:spcPts val="0"/>
              </a:spcAft>
              <a:buNone/>
              <a:defRPr/>
            </a:pPr>
            <a:r>
              <a:rPr lang="en-US" sz="24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Powered </a:t>
            </a: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by advanced slot dispersion technology, this dashboard provides real-time updates, allowing users to manage and monitor virtual queuing, slot allocations, and product details seamlessly. </a:t>
            </a:r>
            <a:endParaRPr lang="en-US" sz="24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1" indent="0" algn="just" eaLnBrk="1" fontAlgn="auto" hangingPunct="1">
              <a:lnSpc>
                <a:spcPct val="100000"/>
              </a:lnSpc>
              <a:spcBef>
                <a:spcPts val="0"/>
              </a:spcBef>
              <a:spcAft>
                <a:spcPts val="0"/>
              </a:spcAft>
              <a:buNone/>
              <a:defRPr/>
            </a:pPr>
            <a:endPar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1" indent="0" algn="just" eaLnBrk="1" fontAlgn="auto" hangingPunct="1">
              <a:lnSpc>
                <a:spcPct val="100000"/>
              </a:lnSpc>
              <a:spcBef>
                <a:spcPts val="0"/>
              </a:spcBef>
              <a:spcAft>
                <a:spcPts val="0"/>
              </a:spcAft>
              <a:buNone/>
              <a:defRPr/>
            </a:pPr>
            <a:r>
              <a:rPr lang="en-US" sz="24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Experience </a:t>
            </a: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 modernized approach to public distribution, ensuring a streamlined and user-centric process for both administrators and beneficiaries.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noChangeArrowheads="1"/>
          </p:cNvSpPr>
          <p:nvPr>
            <p:ph type="title"/>
          </p:nvPr>
        </p:nvSpPr>
        <p:spPr>
          <a:xfrm>
            <a:off x="532263" y="0"/>
            <a:ext cx="11163868" cy="720725"/>
          </a:xfrm>
        </p:spPr>
        <p:txBody>
          <a:bodyPr/>
          <a:lstStyle/>
          <a:p>
            <a:pPr algn="ctr" eaLnBrk="1" hangingPunct="1"/>
            <a:r>
              <a:rPr lang="en-US" altLang="en-US" sz="4000" dirty="0">
                <a:effectLst/>
                <a:latin typeface="Times New Roman" panose="02020603050405020304" pitchFamily="18" charset="0"/>
                <a:cs typeface="Times New Roman" panose="02020603050405020304" pitchFamily="18" charset="0"/>
              </a:rPr>
              <a:t>2. Disperse Slot Generator and Forecasting</a:t>
            </a:r>
          </a:p>
        </p:txBody>
      </p:sp>
      <p:sp>
        <p:nvSpPr>
          <p:cNvPr id="3" name="Content Placeholder 2"/>
          <p:cNvSpPr>
            <a:spLocks noGrp="1"/>
          </p:cNvSpPr>
          <p:nvPr>
            <p:ph idx="1"/>
          </p:nvPr>
        </p:nvSpPr>
        <p:spPr>
          <a:xfrm>
            <a:off x="532263" y="873457"/>
            <a:ext cx="11163867" cy="5431809"/>
          </a:xfrm>
        </p:spPr>
        <p:txBody>
          <a:bodyPr rtlCol="0">
            <a:normAutofit/>
          </a:bodyPr>
          <a:lstStyle/>
          <a:p>
            <a:pPr algn="just" eaLnBrk="1" fontAlgn="auto" hangingPunct="1">
              <a:spcAft>
                <a:spcPts val="0"/>
              </a:spcAft>
              <a:defRPr/>
            </a:pPr>
            <a:r>
              <a:rPr lang="en-IN" sz="2400" dirty="0" smtClean="0">
                <a:solidFill>
                  <a:schemeClr val="tx1"/>
                </a:solidFill>
                <a:latin typeface="Times New Roman" panose="02020603050405020304" pitchFamily="18" charset="0"/>
                <a:ea typeface="Times New Roman" panose="02020603050405020304" pitchFamily="18" charset="0"/>
              </a:rPr>
              <a:t>In </a:t>
            </a:r>
            <a:r>
              <a:rPr lang="en-IN" sz="2400" dirty="0">
                <a:solidFill>
                  <a:schemeClr val="tx1"/>
                </a:solidFill>
                <a:latin typeface="Times New Roman" panose="02020603050405020304" pitchFamily="18" charset="0"/>
                <a:ea typeface="Times New Roman" panose="02020603050405020304" pitchFamily="18" charset="0"/>
              </a:rPr>
              <a:t>this module, the </a:t>
            </a:r>
            <a:r>
              <a:rPr lang="en-IN" sz="2400" dirty="0" smtClean="0">
                <a:solidFill>
                  <a:schemeClr val="tx1"/>
                </a:solidFill>
                <a:latin typeface="Times New Roman" panose="02020603050405020304" pitchFamily="18" charset="0"/>
                <a:ea typeface="Times New Roman" panose="02020603050405020304" pitchFamily="18" charset="0"/>
              </a:rPr>
              <a:t>disperse </a:t>
            </a:r>
            <a:r>
              <a:rPr lang="en-IN" sz="2400" dirty="0">
                <a:solidFill>
                  <a:schemeClr val="tx1"/>
                </a:solidFill>
                <a:latin typeface="Times New Roman" panose="02020603050405020304" pitchFamily="18" charset="0"/>
                <a:ea typeface="Times New Roman" panose="02020603050405020304" pitchFamily="18" charset="0"/>
              </a:rPr>
              <a:t>slot generator generates the time slot for each and every consumer with Deep Q Learning. </a:t>
            </a:r>
            <a:endParaRPr lang="en-IN" sz="2400" dirty="0" smtClean="0">
              <a:solidFill>
                <a:schemeClr val="tx1"/>
              </a:solidFill>
              <a:latin typeface="Times New Roman" panose="02020603050405020304" pitchFamily="18" charset="0"/>
              <a:ea typeface="Times New Roman" panose="02020603050405020304" pitchFamily="18" charset="0"/>
            </a:endParaRPr>
          </a:p>
          <a:p>
            <a:pPr algn="just" eaLnBrk="1" fontAlgn="auto" hangingPunct="1">
              <a:spcAft>
                <a:spcPts val="0"/>
              </a:spcAft>
              <a:defRPr/>
            </a:pPr>
            <a:endParaRPr lang="en-US" sz="2400" dirty="0">
              <a:solidFill>
                <a:schemeClr val="tx1"/>
              </a:solidFill>
              <a:latin typeface="Times New Roman" panose="02020603050405020304" pitchFamily="18" charset="0"/>
            </a:endParaRPr>
          </a:p>
          <a:p>
            <a:pPr algn="just" eaLnBrk="1" fontAlgn="auto" hangingPunct="1">
              <a:spcAft>
                <a:spcPts val="0"/>
              </a:spcAft>
              <a:defRPr/>
            </a:pPr>
            <a:r>
              <a:rPr lang="en-US" sz="2400" dirty="0" smtClean="0">
                <a:solidFill>
                  <a:schemeClr val="tx1"/>
                </a:solidFill>
                <a:latin typeface="Times New Roman" panose="02020603050405020304" pitchFamily="18" charset="0"/>
              </a:rPr>
              <a:t>This </a:t>
            </a:r>
            <a:r>
              <a:rPr lang="en-US" sz="2400" dirty="0">
                <a:solidFill>
                  <a:schemeClr val="tx1"/>
                </a:solidFill>
                <a:latin typeface="Times New Roman" panose="02020603050405020304" pitchFamily="18" charset="0"/>
              </a:rPr>
              <a:t>system utilizes Deep Q Learning algorithms for slot dispersion, ensuring an efficient and equitable distribution of resources. Additionally, it integrates powerful forecasting </a:t>
            </a:r>
            <a:r>
              <a:rPr lang="en-US" sz="2400" dirty="0" smtClean="0">
                <a:solidFill>
                  <a:schemeClr val="tx1"/>
                </a:solidFill>
                <a:latin typeface="Times New Roman" panose="02020603050405020304" pitchFamily="18" charset="0"/>
              </a:rPr>
              <a:t>the slots to the consumer. </a:t>
            </a:r>
          </a:p>
          <a:p>
            <a:pPr algn="just" eaLnBrk="1" fontAlgn="auto" hangingPunct="1">
              <a:spcAft>
                <a:spcPts val="0"/>
              </a:spcAft>
              <a:defRPr/>
            </a:pPr>
            <a:endParaRPr lang="en-US" sz="2400" dirty="0">
              <a:solidFill>
                <a:schemeClr val="tx1"/>
              </a:solidFill>
              <a:latin typeface="Times New Roman" panose="02020603050405020304" pitchFamily="18" charset="0"/>
            </a:endParaRPr>
          </a:p>
          <a:p>
            <a:pPr algn="just" eaLnBrk="1" fontAlgn="auto" hangingPunct="1">
              <a:spcAft>
                <a:spcPts val="0"/>
              </a:spcAft>
              <a:defRPr/>
            </a:pPr>
            <a:r>
              <a:rPr lang="en-US" sz="2400" dirty="0" smtClean="0">
                <a:solidFill>
                  <a:schemeClr val="tx1"/>
                </a:solidFill>
                <a:latin typeface="Times New Roman" panose="02020603050405020304" pitchFamily="18" charset="0"/>
              </a:rPr>
              <a:t>Experience </a:t>
            </a:r>
            <a:r>
              <a:rPr lang="en-US" sz="2400" dirty="0">
                <a:solidFill>
                  <a:schemeClr val="tx1"/>
                </a:solidFill>
                <a:latin typeface="Times New Roman" panose="02020603050405020304" pitchFamily="18" charset="0"/>
              </a:rPr>
              <a:t>a smarter, data-driven approach to public distribution, enhancing accessibility and minimizing wait times for beneficiaries.</a:t>
            </a:r>
            <a:endParaRPr lang="en-IN" sz="2400" dirty="0">
              <a:solidFill>
                <a:schemeClr val="tx1"/>
              </a:solidFill>
              <a:latin typeface="Times New Roman" panose="02020603050405020304" pitchFamily="18" charset="0"/>
            </a:endParaRPr>
          </a:p>
          <a:p>
            <a:pPr algn="just" eaLnBrk="1" fontAlgn="auto" hangingPunct="1">
              <a:spcAft>
                <a:spcPts val="0"/>
              </a:spcAft>
              <a:defRPr/>
            </a:pPr>
            <a:endParaRPr lang="en-IN" sz="2400" dirty="0" smtClean="0">
              <a:solidFill>
                <a:schemeClr val="tx1"/>
              </a:solidFill>
              <a:latin typeface="Times New Roman" panose="02020603050405020304" pitchFamily="18" charset="0"/>
              <a:ea typeface="Times New Roman" panose="02020603050405020304" pitchFamily="18" charset="0"/>
            </a:endParaRPr>
          </a:p>
          <a:p>
            <a:pPr algn="just" eaLnBrk="1" fontAlgn="auto" hangingPunct="1">
              <a:spcAft>
                <a:spcPts val="0"/>
              </a:spcAft>
              <a:defRPr/>
            </a:pPr>
            <a:r>
              <a:rPr lang="en-IN" sz="2400" dirty="0" smtClean="0">
                <a:solidFill>
                  <a:schemeClr val="tx1"/>
                </a:solidFill>
                <a:latin typeface="Times New Roman" panose="02020603050405020304" pitchFamily="18" charset="0"/>
                <a:ea typeface="Times New Roman" panose="02020603050405020304" pitchFamily="18" charset="0"/>
              </a:rPr>
              <a:t>Consumers </a:t>
            </a:r>
            <a:r>
              <a:rPr lang="en-IN" sz="2400" dirty="0">
                <a:solidFill>
                  <a:schemeClr val="tx1"/>
                </a:solidFill>
                <a:latin typeface="Times New Roman" panose="02020603050405020304" pitchFamily="18" charset="0"/>
                <a:ea typeface="Times New Roman" panose="02020603050405020304" pitchFamily="18" charset="0"/>
              </a:rPr>
              <a:t>notify by </a:t>
            </a:r>
            <a:r>
              <a:rPr lang="en-IN" sz="2400" dirty="0" err="1">
                <a:solidFill>
                  <a:schemeClr val="tx1"/>
                </a:solidFill>
                <a:latin typeface="Times New Roman" panose="02020603050405020304" pitchFamily="18" charset="0"/>
                <a:ea typeface="Times New Roman" panose="02020603050405020304" pitchFamily="18" charset="0"/>
              </a:rPr>
              <a:t>sms</a:t>
            </a:r>
            <a:r>
              <a:rPr lang="en-IN" sz="2400" dirty="0">
                <a:solidFill>
                  <a:schemeClr val="tx1"/>
                </a:solidFill>
                <a:latin typeface="Times New Roman" panose="02020603050405020304" pitchFamily="18" charset="0"/>
                <a:ea typeface="Times New Roman" panose="02020603050405020304" pitchFamily="18" charset="0"/>
              </a:rPr>
              <a:t> and email they can collect them from their ration shops on the specified day and time, including the extra rice and relief fund announced as part of COVID-19 relief measures.</a:t>
            </a:r>
            <a:endParaRPr lang="en-IN" sz="2400" dirty="0">
              <a:solidFill>
                <a:schemeClr val="tx1"/>
              </a:solidFill>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noChangeArrowheads="1"/>
          </p:cNvSpPr>
          <p:nvPr>
            <p:ph type="title"/>
          </p:nvPr>
        </p:nvSpPr>
        <p:spPr>
          <a:xfrm>
            <a:off x="532263" y="0"/>
            <a:ext cx="11163868" cy="720725"/>
          </a:xfrm>
        </p:spPr>
        <p:txBody>
          <a:bodyPr/>
          <a:lstStyle/>
          <a:p>
            <a:pPr algn="ctr" eaLnBrk="1" hangingPunct="1"/>
            <a:r>
              <a:rPr lang="en-US" altLang="en-US" sz="4000" dirty="0">
                <a:effectLst/>
                <a:latin typeface="Times New Roman" panose="02020603050405020304" pitchFamily="18" charset="0"/>
                <a:cs typeface="Times New Roman" panose="02020603050405020304" pitchFamily="18" charset="0"/>
              </a:rPr>
              <a:t>3. Access Control Module</a:t>
            </a:r>
          </a:p>
        </p:txBody>
      </p:sp>
      <p:sp>
        <p:nvSpPr>
          <p:cNvPr id="3" name="Content Placeholder 2"/>
          <p:cNvSpPr>
            <a:spLocks noGrp="1"/>
          </p:cNvSpPr>
          <p:nvPr>
            <p:ph idx="1"/>
          </p:nvPr>
        </p:nvSpPr>
        <p:spPr>
          <a:xfrm>
            <a:off x="532263" y="873457"/>
            <a:ext cx="11163867" cy="5431809"/>
          </a:xfrm>
        </p:spPr>
        <p:txBody>
          <a:bodyPr rtlCol="0">
            <a:normAutofit/>
          </a:bodyPr>
          <a:lstStyle/>
          <a:p>
            <a:pPr marL="0" indent="0" algn="just" eaLnBrk="1" fontAlgn="auto" hangingPunct="1">
              <a:spcAft>
                <a:spcPts val="0"/>
              </a:spcAft>
              <a:buNone/>
              <a:defRPr/>
            </a:pPr>
            <a:r>
              <a:rPr lang="en-US" sz="2800" dirty="0">
                <a:solidFill>
                  <a:schemeClr val="tx1"/>
                </a:solidFill>
                <a:latin typeface="Times New Roman" panose="02020603050405020304" pitchFamily="18" charset="0"/>
                <a:ea typeface="Times New Roman" panose="02020603050405020304" pitchFamily="18" charset="0"/>
              </a:rPr>
              <a:t>Step 1: Register </a:t>
            </a:r>
          </a:p>
          <a:p>
            <a:pPr marL="0" indent="0" algn="just" eaLnBrk="1" fontAlgn="auto" hangingPunct="1">
              <a:spcAft>
                <a:spcPts val="0"/>
              </a:spcAft>
              <a:buNone/>
              <a:defRPr/>
            </a:pPr>
            <a:r>
              <a:rPr lang="en-US" sz="2800" dirty="0">
                <a:solidFill>
                  <a:schemeClr val="tx1"/>
                </a:solidFill>
                <a:latin typeface="Times New Roman" panose="02020603050405020304" pitchFamily="18" charset="0"/>
                <a:ea typeface="Times New Roman" panose="02020603050405020304" pitchFamily="18" charset="0"/>
              </a:rPr>
              <a:t>Step 2: Login</a:t>
            </a:r>
          </a:p>
          <a:p>
            <a:pPr marL="0" indent="0" algn="just" eaLnBrk="1" fontAlgn="auto" hangingPunct="1">
              <a:spcAft>
                <a:spcPts val="0"/>
              </a:spcAft>
              <a:buNone/>
              <a:defRPr/>
            </a:pPr>
            <a:r>
              <a:rPr lang="en-US" sz="2800" dirty="0">
                <a:solidFill>
                  <a:schemeClr val="tx1"/>
                </a:solidFill>
                <a:latin typeface="Times New Roman" panose="02020603050405020304" pitchFamily="18" charset="0"/>
                <a:ea typeface="Times New Roman" panose="02020603050405020304" pitchFamily="18" charset="0"/>
              </a:rPr>
              <a:t>Step 3: Add or Update or Delete </a:t>
            </a:r>
          </a:p>
          <a:p>
            <a:pPr lvl="1" algn="just" eaLnBrk="1" fontAlgn="auto" hangingPunct="1">
              <a:spcAft>
                <a:spcPts val="0"/>
              </a:spcAft>
              <a:defRPr/>
            </a:pPr>
            <a:r>
              <a:rPr lang="en-US" sz="2800" dirty="0">
                <a:solidFill>
                  <a:schemeClr val="tx1"/>
                </a:solidFill>
                <a:latin typeface="Times New Roman" panose="02020603050405020304" pitchFamily="18" charset="0"/>
                <a:ea typeface="Times New Roman" panose="02020603050405020304" pitchFamily="18" charset="0"/>
              </a:rPr>
              <a:t>Ration Shop Admin Master: This module is used to add the area wise ration shop staff and their details </a:t>
            </a:r>
          </a:p>
          <a:p>
            <a:pPr lvl="1" algn="just" eaLnBrk="1" fontAlgn="auto" hangingPunct="1">
              <a:spcAft>
                <a:spcPts val="0"/>
              </a:spcAft>
              <a:defRPr/>
            </a:pPr>
            <a:r>
              <a:rPr lang="en-US" sz="2800" dirty="0">
                <a:solidFill>
                  <a:schemeClr val="tx1"/>
                </a:solidFill>
                <a:latin typeface="Times New Roman" panose="02020603050405020304" pitchFamily="18" charset="0"/>
                <a:ea typeface="Times New Roman" panose="02020603050405020304" pitchFamily="18" charset="0"/>
              </a:rPr>
              <a:t>Area Master: This module is used to add the area name. </a:t>
            </a:r>
          </a:p>
          <a:p>
            <a:pPr lvl="1" algn="just" eaLnBrk="1" fontAlgn="auto" hangingPunct="1">
              <a:spcAft>
                <a:spcPts val="0"/>
              </a:spcAft>
              <a:defRPr/>
            </a:pPr>
            <a:r>
              <a:rPr lang="en-US" sz="2800" dirty="0">
                <a:solidFill>
                  <a:schemeClr val="tx1"/>
                </a:solidFill>
                <a:latin typeface="Times New Roman" panose="02020603050405020304" pitchFamily="18" charset="0"/>
                <a:ea typeface="Times New Roman" panose="02020603050405020304" pitchFamily="18" charset="0"/>
              </a:rPr>
              <a:t>Area Ration card details: It is used to add the details of the head and members of the family.</a:t>
            </a:r>
          </a:p>
          <a:p>
            <a:pPr lvl="1" algn="just" eaLnBrk="1" fontAlgn="auto" hangingPunct="1">
              <a:spcAft>
                <a:spcPts val="0"/>
              </a:spcAft>
              <a:defRPr/>
            </a:pPr>
            <a:r>
              <a:rPr lang="en-US" sz="2800" dirty="0">
                <a:solidFill>
                  <a:schemeClr val="tx1"/>
                </a:solidFill>
                <a:latin typeface="Times New Roman" panose="02020603050405020304" pitchFamily="18" charset="0"/>
                <a:ea typeface="Times New Roman" panose="02020603050405020304" pitchFamily="18" charset="0"/>
              </a:rPr>
              <a:t>Stock Master: Add stock, allot stock area wise and notify the stock availability</a:t>
            </a:r>
          </a:p>
          <a:p>
            <a:pPr marL="0" indent="0" algn="just" eaLnBrk="1" fontAlgn="auto" hangingPunct="1">
              <a:spcAft>
                <a:spcPts val="0"/>
              </a:spcAft>
              <a:buNone/>
              <a:defRPr/>
            </a:pPr>
            <a:r>
              <a:rPr lang="en-US" sz="2800" dirty="0">
                <a:solidFill>
                  <a:schemeClr val="tx1"/>
                </a:solidFill>
                <a:latin typeface="Times New Roman" panose="02020603050405020304" pitchFamily="18" charset="0"/>
                <a:ea typeface="Times New Roman" panose="02020603050405020304" pitchFamily="18" charset="0"/>
              </a:rPr>
              <a:t>Step 4: Report Maintenance</a:t>
            </a:r>
          </a:p>
        </p:txBody>
      </p:sp>
    </p:spTree>
    <p:extLst>
      <p:ext uri="{BB962C8B-B14F-4D97-AF65-F5344CB8AC3E}">
        <p14:creationId xmlns:p14="http://schemas.microsoft.com/office/powerpoint/2010/main" val="331287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noChangeArrowheads="1"/>
          </p:cNvSpPr>
          <p:nvPr>
            <p:ph type="title"/>
          </p:nvPr>
        </p:nvSpPr>
        <p:spPr>
          <a:xfrm>
            <a:off x="532263" y="0"/>
            <a:ext cx="11163868" cy="720725"/>
          </a:xfrm>
        </p:spPr>
        <p:txBody>
          <a:bodyPr/>
          <a:lstStyle/>
          <a:p>
            <a:pPr algn="ctr" eaLnBrk="1" hangingPunct="1"/>
            <a:r>
              <a:rPr lang="en-US" altLang="en-US" sz="4000" dirty="0">
                <a:effectLst/>
                <a:latin typeface="Times New Roman" panose="02020603050405020304" pitchFamily="18" charset="0"/>
                <a:cs typeface="Times New Roman" panose="02020603050405020304" pitchFamily="18" charset="0"/>
              </a:rPr>
              <a:t>4. Ration Shop Admin</a:t>
            </a:r>
          </a:p>
        </p:txBody>
      </p:sp>
      <p:sp>
        <p:nvSpPr>
          <p:cNvPr id="3" name="Content Placeholder 2"/>
          <p:cNvSpPr>
            <a:spLocks noGrp="1"/>
          </p:cNvSpPr>
          <p:nvPr>
            <p:ph idx="1"/>
          </p:nvPr>
        </p:nvSpPr>
        <p:spPr>
          <a:xfrm>
            <a:off x="532263" y="873457"/>
            <a:ext cx="11163867" cy="5431809"/>
          </a:xfrm>
        </p:spPr>
        <p:txBody>
          <a:bodyPr rtlCol="0">
            <a:normAutofit fontScale="92500" lnSpcReduction="10000"/>
          </a:bodyPr>
          <a:lstStyle/>
          <a:p>
            <a:pPr marL="0" indent="0" algn="just" eaLnBrk="1" fontAlgn="auto" hangingPunct="1">
              <a:spcAft>
                <a:spcPts val="0"/>
              </a:spcAft>
              <a:buNone/>
              <a:defRPr/>
            </a:pPr>
            <a:r>
              <a:rPr lang="en-US" sz="2800" dirty="0">
                <a:solidFill>
                  <a:schemeClr val="tx1"/>
                </a:solidFill>
                <a:latin typeface="Times New Roman" panose="02020603050405020304" pitchFamily="18" charset="0"/>
                <a:ea typeface="Times New Roman" panose="02020603050405020304" pitchFamily="18" charset="0"/>
              </a:rPr>
              <a:t>In this module the ration shop admin can enter with their login </a:t>
            </a:r>
            <a:r>
              <a:rPr lang="en-US" sz="2800" dirty="0" smtClean="0">
                <a:solidFill>
                  <a:schemeClr val="tx1"/>
                </a:solidFill>
                <a:latin typeface="Times New Roman" panose="02020603050405020304" pitchFamily="18" charset="0"/>
                <a:ea typeface="Times New Roman" panose="02020603050405020304" pitchFamily="18" charset="0"/>
              </a:rPr>
              <a:t>credentials. The </a:t>
            </a:r>
            <a:r>
              <a:rPr lang="en-US" sz="2800" dirty="0">
                <a:solidFill>
                  <a:schemeClr val="tx1"/>
                </a:solidFill>
                <a:latin typeface="Times New Roman" panose="02020603050405020304" pitchFamily="18" charset="0"/>
                <a:ea typeface="Times New Roman" panose="02020603050405020304" pitchFamily="18" charset="0"/>
              </a:rPr>
              <a:t>shop admin has a live dashboard to generate time slot and token id. </a:t>
            </a:r>
          </a:p>
          <a:p>
            <a:pPr marL="0" indent="0" algn="just" eaLnBrk="1" fontAlgn="auto" hangingPunct="1">
              <a:spcAft>
                <a:spcPts val="0"/>
              </a:spcAft>
              <a:buNone/>
              <a:defRPr/>
            </a:pPr>
            <a:endParaRPr lang="en-US" sz="2800" dirty="0" smtClean="0">
              <a:solidFill>
                <a:schemeClr val="tx1"/>
              </a:solidFill>
              <a:latin typeface="Times New Roman" panose="02020603050405020304" pitchFamily="18" charset="0"/>
              <a:ea typeface="Times New Roman" panose="02020603050405020304" pitchFamily="18" charset="0"/>
            </a:endParaRPr>
          </a:p>
          <a:p>
            <a:pPr marL="0" indent="0" algn="just" eaLnBrk="1" fontAlgn="auto" hangingPunct="1">
              <a:spcAft>
                <a:spcPts val="0"/>
              </a:spcAft>
              <a:buNone/>
              <a:defRPr/>
            </a:pPr>
            <a:r>
              <a:rPr lang="en-US" sz="2800" dirty="0" smtClean="0">
                <a:solidFill>
                  <a:schemeClr val="tx1"/>
                </a:solidFill>
                <a:latin typeface="Times New Roman" panose="02020603050405020304" pitchFamily="18" charset="0"/>
                <a:ea typeface="Times New Roman" panose="02020603050405020304" pitchFamily="18" charset="0"/>
              </a:rPr>
              <a:t>The </a:t>
            </a:r>
            <a:r>
              <a:rPr lang="en-US" sz="2800" dirty="0">
                <a:solidFill>
                  <a:schemeClr val="tx1"/>
                </a:solidFill>
                <a:latin typeface="Times New Roman" panose="02020603050405020304" pitchFamily="18" charset="0"/>
                <a:ea typeface="Times New Roman" panose="02020603050405020304" pitchFamily="18" charset="0"/>
              </a:rPr>
              <a:t>shop admin also keeps track of queuing numbers, wait times and service times. Schedule, reschedule and cancel appointments digitally to manage customer traffic and reduce operational costs. </a:t>
            </a:r>
          </a:p>
          <a:p>
            <a:pPr marL="0" indent="0" algn="just" eaLnBrk="1" fontAlgn="auto" hangingPunct="1">
              <a:spcAft>
                <a:spcPts val="0"/>
              </a:spcAft>
              <a:buNone/>
              <a:defRPr/>
            </a:pPr>
            <a:endParaRPr lang="en-US" sz="2800" dirty="0" smtClean="0">
              <a:solidFill>
                <a:schemeClr val="tx1"/>
              </a:solidFill>
              <a:latin typeface="Times New Roman" panose="02020603050405020304" pitchFamily="18" charset="0"/>
              <a:ea typeface="Times New Roman" panose="02020603050405020304" pitchFamily="18" charset="0"/>
            </a:endParaRPr>
          </a:p>
          <a:p>
            <a:pPr marL="0" indent="0" algn="just" eaLnBrk="1" fontAlgn="auto" hangingPunct="1">
              <a:spcAft>
                <a:spcPts val="0"/>
              </a:spcAft>
              <a:buNone/>
              <a:defRPr/>
            </a:pPr>
            <a:r>
              <a:rPr lang="en-US" sz="2800" dirty="0" smtClean="0">
                <a:solidFill>
                  <a:schemeClr val="tx1"/>
                </a:solidFill>
                <a:latin typeface="Times New Roman" panose="02020603050405020304" pitchFamily="18" charset="0"/>
                <a:ea typeface="Times New Roman" panose="02020603050405020304" pitchFamily="18" charset="0"/>
              </a:rPr>
              <a:t>The </a:t>
            </a:r>
            <a:r>
              <a:rPr lang="en-US" sz="2800" dirty="0">
                <a:solidFill>
                  <a:schemeClr val="tx1"/>
                </a:solidFill>
                <a:latin typeface="Times New Roman" panose="02020603050405020304" pitchFamily="18" charset="0"/>
                <a:ea typeface="Times New Roman" panose="02020603050405020304" pitchFamily="18" charset="0"/>
              </a:rPr>
              <a:t>shop admin can have unique registration id to maintain their details in database. </a:t>
            </a:r>
          </a:p>
          <a:p>
            <a:pPr marL="0" indent="0" algn="just" eaLnBrk="1" fontAlgn="auto" hangingPunct="1">
              <a:spcAft>
                <a:spcPts val="0"/>
              </a:spcAft>
              <a:buNone/>
              <a:defRPr/>
            </a:pPr>
            <a:endParaRPr lang="en-US" sz="2800" dirty="0" smtClean="0">
              <a:solidFill>
                <a:schemeClr val="tx1"/>
              </a:solidFill>
              <a:latin typeface="Times New Roman" panose="02020603050405020304" pitchFamily="18" charset="0"/>
              <a:ea typeface="Times New Roman" panose="02020603050405020304" pitchFamily="18" charset="0"/>
            </a:endParaRPr>
          </a:p>
          <a:p>
            <a:pPr marL="0" indent="0" algn="just" eaLnBrk="1" fontAlgn="auto" hangingPunct="1">
              <a:spcAft>
                <a:spcPts val="0"/>
              </a:spcAft>
              <a:buNone/>
              <a:defRPr/>
            </a:pPr>
            <a:r>
              <a:rPr lang="en-US" sz="2800" dirty="0" smtClean="0">
                <a:solidFill>
                  <a:schemeClr val="tx1"/>
                </a:solidFill>
                <a:latin typeface="Times New Roman" panose="02020603050405020304" pitchFamily="18" charset="0"/>
                <a:ea typeface="Times New Roman" panose="02020603050405020304" pitchFamily="18" charset="0"/>
              </a:rPr>
              <a:t>Admin </a:t>
            </a:r>
            <a:r>
              <a:rPr lang="en-US" sz="2800" dirty="0">
                <a:solidFill>
                  <a:schemeClr val="tx1"/>
                </a:solidFill>
                <a:latin typeface="Times New Roman" panose="02020603050405020304" pitchFamily="18" charset="0"/>
                <a:ea typeface="Times New Roman" panose="02020603050405020304" pitchFamily="18" charset="0"/>
              </a:rPr>
              <a:t>logged in to their page, they will verify the stocks are available or anything to order from the government and maintain the product, employee and customer records.</a:t>
            </a:r>
          </a:p>
        </p:txBody>
      </p:sp>
    </p:spTree>
    <p:extLst>
      <p:ext uri="{BB962C8B-B14F-4D97-AF65-F5344CB8AC3E}">
        <p14:creationId xmlns:p14="http://schemas.microsoft.com/office/powerpoint/2010/main" val="594030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noChangeArrowheads="1"/>
          </p:cNvSpPr>
          <p:nvPr>
            <p:ph type="title"/>
          </p:nvPr>
        </p:nvSpPr>
        <p:spPr>
          <a:xfrm>
            <a:off x="532263" y="0"/>
            <a:ext cx="11163868" cy="720725"/>
          </a:xfrm>
        </p:spPr>
        <p:txBody>
          <a:bodyPr/>
          <a:lstStyle/>
          <a:p>
            <a:pPr algn="ctr" eaLnBrk="1" hangingPunct="1"/>
            <a:r>
              <a:rPr lang="en-US" altLang="en-US" sz="4000" dirty="0">
                <a:effectLst/>
                <a:latin typeface="Times New Roman" panose="02020603050405020304" pitchFamily="18" charset="0"/>
                <a:cs typeface="Times New Roman" panose="02020603050405020304" pitchFamily="18" charset="0"/>
              </a:rPr>
              <a:t>5. Consumer</a:t>
            </a:r>
          </a:p>
        </p:txBody>
      </p:sp>
      <p:sp>
        <p:nvSpPr>
          <p:cNvPr id="3" name="Content Placeholder 2"/>
          <p:cNvSpPr>
            <a:spLocks noGrp="1"/>
          </p:cNvSpPr>
          <p:nvPr>
            <p:ph idx="1"/>
          </p:nvPr>
        </p:nvSpPr>
        <p:spPr>
          <a:xfrm>
            <a:off x="532263" y="873457"/>
            <a:ext cx="11163867" cy="5431809"/>
          </a:xfrm>
        </p:spPr>
        <p:txBody>
          <a:bodyPr rtlCol="0">
            <a:normAutofit/>
          </a:bodyPr>
          <a:lstStyle/>
          <a:p>
            <a:pPr marL="0" indent="0" algn="just" eaLnBrk="1" fontAlgn="auto" hangingPunct="1">
              <a:spcAft>
                <a:spcPts val="0"/>
              </a:spcAft>
              <a:buNone/>
              <a:defRPr/>
            </a:pPr>
            <a:r>
              <a:rPr lang="en-US" sz="2800" dirty="0">
                <a:solidFill>
                  <a:schemeClr val="tx1"/>
                </a:solidFill>
                <a:latin typeface="Times New Roman" panose="02020603050405020304" pitchFamily="18" charset="0"/>
                <a:ea typeface="Times New Roman" panose="02020603050405020304" pitchFamily="18" charset="0"/>
              </a:rPr>
              <a:t>In this module, customer can view the available products in their home page.</a:t>
            </a:r>
          </a:p>
          <a:p>
            <a:pPr marL="0" indent="0" algn="just" eaLnBrk="1" fontAlgn="auto" hangingPunct="1">
              <a:spcAft>
                <a:spcPts val="0"/>
              </a:spcAft>
              <a:buNone/>
              <a:defRPr/>
            </a:pPr>
            <a:endParaRPr lang="en-US" sz="2800" dirty="0" smtClean="0">
              <a:solidFill>
                <a:schemeClr val="tx1"/>
              </a:solidFill>
              <a:latin typeface="Times New Roman" panose="02020603050405020304" pitchFamily="18" charset="0"/>
              <a:ea typeface="Times New Roman" panose="02020603050405020304" pitchFamily="18" charset="0"/>
            </a:endParaRPr>
          </a:p>
          <a:p>
            <a:pPr marL="0" indent="0" algn="just" eaLnBrk="1" fontAlgn="auto" hangingPunct="1">
              <a:spcAft>
                <a:spcPts val="0"/>
              </a:spcAft>
              <a:buNone/>
              <a:defRPr/>
            </a:pPr>
            <a:r>
              <a:rPr lang="en-US" sz="2800" dirty="0" smtClean="0">
                <a:solidFill>
                  <a:schemeClr val="tx1"/>
                </a:solidFill>
                <a:latin typeface="Times New Roman" panose="02020603050405020304" pitchFamily="18" charset="0"/>
                <a:ea typeface="Times New Roman" panose="02020603050405020304" pitchFamily="18" charset="0"/>
              </a:rPr>
              <a:t>This </a:t>
            </a:r>
            <a:r>
              <a:rPr lang="en-US" sz="2800" dirty="0">
                <a:solidFill>
                  <a:schemeClr val="tx1"/>
                </a:solidFill>
                <a:latin typeface="Times New Roman" panose="02020603050405020304" pitchFamily="18" charset="0"/>
                <a:ea typeface="Times New Roman" panose="02020603050405020304" pitchFamily="18" charset="0"/>
              </a:rPr>
              <a:t>module consists of the details of the customer who gets the notification of date and time to buy the stock from the ration shop. </a:t>
            </a:r>
          </a:p>
          <a:p>
            <a:pPr marL="0" indent="0" algn="just" eaLnBrk="1" fontAlgn="auto" hangingPunct="1">
              <a:spcAft>
                <a:spcPts val="0"/>
              </a:spcAft>
              <a:buNone/>
              <a:defRPr/>
            </a:pPr>
            <a:endParaRPr lang="en-US" sz="2800" dirty="0" smtClean="0">
              <a:solidFill>
                <a:schemeClr val="tx1"/>
              </a:solidFill>
              <a:latin typeface="Times New Roman" panose="02020603050405020304" pitchFamily="18" charset="0"/>
              <a:ea typeface="Times New Roman" panose="02020603050405020304" pitchFamily="18" charset="0"/>
            </a:endParaRPr>
          </a:p>
          <a:p>
            <a:pPr marL="0" indent="0" algn="just" eaLnBrk="1" fontAlgn="auto" hangingPunct="1">
              <a:spcAft>
                <a:spcPts val="0"/>
              </a:spcAft>
              <a:buNone/>
              <a:defRPr/>
            </a:pPr>
            <a:r>
              <a:rPr lang="en-US" sz="2800" dirty="0" smtClean="0">
                <a:solidFill>
                  <a:schemeClr val="tx1"/>
                </a:solidFill>
                <a:latin typeface="Times New Roman" panose="02020603050405020304" pitchFamily="18" charset="0"/>
                <a:ea typeface="Times New Roman" panose="02020603050405020304" pitchFamily="18" charset="0"/>
              </a:rPr>
              <a:t>The </a:t>
            </a:r>
            <a:r>
              <a:rPr lang="en-US" sz="2800" dirty="0">
                <a:solidFill>
                  <a:schemeClr val="tx1"/>
                </a:solidFill>
                <a:latin typeface="Times New Roman" panose="02020603050405020304" pitchFamily="18" charset="0"/>
                <a:ea typeface="Times New Roman" panose="02020603050405020304" pitchFamily="18" charset="0"/>
              </a:rPr>
              <a:t>consumer can then add the possible time options and also request for reschedule the date and time. </a:t>
            </a:r>
          </a:p>
          <a:p>
            <a:pPr marL="0" indent="0" algn="just" eaLnBrk="1" fontAlgn="auto" hangingPunct="1">
              <a:spcAft>
                <a:spcPts val="0"/>
              </a:spcAft>
              <a:buNone/>
              <a:defRPr/>
            </a:pPr>
            <a:endParaRPr lang="en-US" sz="2800" dirty="0" smtClean="0">
              <a:solidFill>
                <a:schemeClr val="tx1"/>
              </a:solidFill>
              <a:latin typeface="Times New Roman" panose="02020603050405020304" pitchFamily="18" charset="0"/>
              <a:ea typeface="Times New Roman" panose="02020603050405020304" pitchFamily="18" charset="0"/>
            </a:endParaRPr>
          </a:p>
          <a:p>
            <a:pPr marL="0" indent="0" algn="just" eaLnBrk="1" fontAlgn="auto" hangingPunct="1">
              <a:spcAft>
                <a:spcPts val="0"/>
              </a:spcAft>
              <a:buNone/>
              <a:defRPr/>
            </a:pPr>
            <a:r>
              <a:rPr lang="en-US" sz="2800" dirty="0" smtClean="0">
                <a:solidFill>
                  <a:schemeClr val="tx1"/>
                </a:solidFill>
                <a:latin typeface="Times New Roman" panose="02020603050405020304" pitchFamily="18" charset="0"/>
                <a:ea typeface="Times New Roman" panose="02020603050405020304" pitchFamily="18" charset="0"/>
              </a:rPr>
              <a:t>They </a:t>
            </a:r>
            <a:r>
              <a:rPr lang="en-US" sz="2800" dirty="0">
                <a:solidFill>
                  <a:schemeClr val="tx1"/>
                </a:solidFill>
                <a:latin typeface="Times New Roman" panose="02020603050405020304" pitchFamily="18" charset="0"/>
                <a:ea typeface="Times New Roman" panose="02020603050405020304" pitchFamily="18" charset="0"/>
              </a:rPr>
              <a:t>can able to view the purchase history by simply logged with their card number.</a:t>
            </a:r>
          </a:p>
        </p:txBody>
      </p:sp>
    </p:spTree>
    <p:extLst>
      <p:ext uri="{BB962C8B-B14F-4D97-AF65-F5344CB8AC3E}">
        <p14:creationId xmlns:p14="http://schemas.microsoft.com/office/powerpoint/2010/main" val="2238445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noChangeArrowheads="1"/>
          </p:cNvSpPr>
          <p:nvPr>
            <p:ph type="title"/>
          </p:nvPr>
        </p:nvSpPr>
        <p:spPr>
          <a:xfrm>
            <a:off x="532263" y="0"/>
            <a:ext cx="11163868" cy="720725"/>
          </a:xfrm>
        </p:spPr>
        <p:txBody>
          <a:bodyPr/>
          <a:lstStyle/>
          <a:p>
            <a:pPr algn="ctr" eaLnBrk="1" hangingPunct="1"/>
            <a:r>
              <a:rPr lang="en-US" altLang="en-US" sz="4000" dirty="0">
                <a:effectLst/>
                <a:latin typeface="Times New Roman" panose="02020603050405020304" pitchFamily="18" charset="0"/>
                <a:cs typeface="Times New Roman" panose="02020603050405020304" pitchFamily="18" charset="0"/>
              </a:rPr>
              <a:t>6. Automatic Notification System</a:t>
            </a:r>
          </a:p>
        </p:txBody>
      </p:sp>
      <p:sp>
        <p:nvSpPr>
          <p:cNvPr id="3" name="Content Placeholder 2"/>
          <p:cNvSpPr>
            <a:spLocks noGrp="1"/>
          </p:cNvSpPr>
          <p:nvPr>
            <p:ph idx="1"/>
          </p:nvPr>
        </p:nvSpPr>
        <p:spPr>
          <a:xfrm>
            <a:off x="532263" y="873457"/>
            <a:ext cx="11163867" cy="5431809"/>
          </a:xfrm>
        </p:spPr>
        <p:txBody>
          <a:bodyPr rtlCol="0">
            <a:normAutofit/>
          </a:bodyPr>
          <a:lstStyle/>
          <a:p>
            <a:pPr marL="0" indent="0" algn="just" eaLnBrk="1" fontAlgn="auto" hangingPunct="1">
              <a:spcAft>
                <a:spcPts val="0"/>
              </a:spcAft>
              <a:buNone/>
              <a:defRPr/>
            </a:pPr>
            <a:r>
              <a:rPr lang="en-US" sz="2800" dirty="0">
                <a:solidFill>
                  <a:schemeClr val="tx1"/>
                </a:solidFill>
                <a:latin typeface="Times New Roman" panose="02020603050405020304" pitchFamily="18" charset="0"/>
                <a:ea typeface="Times New Roman" panose="02020603050405020304" pitchFamily="18" charset="0"/>
              </a:rPr>
              <a:t>This module generates the </a:t>
            </a:r>
            <a:r>
              <a:rPr lang="en-US" sz="2800" dirty="0" smtClean="0">
                <a:solidFill>
                  <a:schemeClr val="tx1"/>
                </a:solidFill>
                <a:latin typeface="Times New Roman" panose="02020603050405020304" pitchFamily="18" charset="0"/>
                <a:ea typeface="Times New Roman" panose="02020603050405020304" pitchFamily="18" charset="0"/>
              </a:rPr>
              <a:t>OTP </a:t>
            </a:r>
            <a:r>
              <a:rPr lang="en-US" sz="2800" dirty="0">
                <a:solidFill>
                  <a:schemeClr val="tx1"/>
                </a:solidFill>
                <a:latin typeface="Times New Roman" panose="02020603050405020304" pitchFamily="18" charset="0"/>
                <a:ea typeface="Times New Roman" panose="02020603050405020304" pitchFamily="18" charset="0"/>
              </a:rPr>
              <a:t>for consumer login these </a:t>
            </a:r>
            <a:r>
              <a:rPr lang="en-US" sz="2800" dirty="0" smtClean="0">
                <a:solidFill>
                  <a:schemeClr val="tx1"/>
                </a:solidFill>
                <a:latin typeface="Times New Roman" panose="02020603050405020304" pitchFamily="18" charset="0"/>
                <a:ea typeface="Times New Roman" panose="02020603050405020304" pitchFamily="18" charset="0"/>
              </a:rPr>
              <a:t>OTP </a:t>
            </a:r>
            <a:r>
              <a:rPr lang="en-US" sz="2800" dirty="0">
                <a:solidFill>
                  <a:schemeClr val="tx1"/>
                </a:solidFill>
                <a:latin typeface="Times New Roman" panose="02020603050405020304" pitchFamily="18" charset="0"/>
                <a:ea typeface="Times New Roman" panose="02020603050405020304" pitchFamily="18" charset="0"/>
              </a:rPr>
              <a:t>send through by SMS and Email of the consumer. Another SMS and Email with the Date and Time to buy the ration commodities sent to the consumer mobile number and mail id provided. </a:t>
            </a:r>
          </a:p>
          <a:p>
            <a:pPr marL="0" indent="0" algn="just" eaLnBrk="1" fontAlgn="auto" hangingPunct="1">
              <a:spcAft>
                <a:spcPts val="0"/>
              </a:spcAft>
              <a:buNone/>
              <a:defRPr/>
            </a:pPr>
            <a:r>
              <a:rPr lang="en-US" sz="2800" dirty="0">
                <a:solidFill>
                  <a:schemeClr val="tx1"/>
                </a:solidFill>
                <a:latin typeface="Times New Roman" panose="02020603050405020304" pitchFamily="18" charset="0"/>
                <a:ea typeface="Times New Roman" panose="02020603050405020304" pitchFamily="18" charset="0"/>
              </a:rPr>
              <a:t>Auto generated SMS are</a:t>
            </a:r>
          </a:p>
          <a:p>
            <a:pPr lvl="1" algn="just" eaLnBrk="1" fontAlgn="auto" hangingPunct="1">
              <a:spcAft>
                <a:spcPts val="0"/>
              </a:spcAft>
              <a:defRPr/>
            </a:pPr>
            <a:r>
              <a:rPr lang="en-US" sz="2800" dirty="0" smtClean="0">
                <a:solidFill>
                  <a:schemeClr val="tx1"/>
                </a:solidFill>
                <a:latin typeface="Times New Roman" panose="02020603050405020304" pitchFamily="18" charset="0"/>
                <a:ea typeface="Times New Roman" panose="02020603050405020304" pitchFamily="18" charset="0"/>
              </a:rPr>
              <a:t>OTP </a:t>
            </a:r>
            <a:endParaRPr lang="en-US" sz="2800" dirty="0">
              <a:solidFill>
                <a:schemeClr val="tx1"/>
              </a:solidFill>
              <a:latin typeface="Times New Roman" panose="02020603050405020304" pitchFamily="18" charset="0"/>
              <a:ea typeface="Times New Roman" panose="02020603050405020304" pitchFamily="18" charset="0"/>
            </a:endParaRPr>
          </a:p>
          <a:p>
            <a:pPr lvl="1" algn="just" eaLnBrk="1" fontAlgn="auto" hangingPunct="1">
              <a:spcAft>
                <a:spcPts val="0"/>
              </a:spcAft>
              <a:defRPr/>
            </a:pPr>
            <a:r>
              <a:rPr lang="en-US" sz="2800" dirty="0" smtClean="0">
                <a:solidFill>
                  <a:schemeClr val="tx1"/>
                </a:solidFill>
                <a:latin typeface="Times New Roman" panose="02020603050405020304" pitchFamily="18" charset="0"/>
                <a:ea typeface="Times New Roman" panose="02020603050405020304" pitchFamily="18" charset="0"/>
              </a:rPr>
              <a:t>Disperse Slot</a:t>
            </a:r>
            <a:endParaRPr lang="en-US" sz="2800" dirty="0">
              <a:solidFill>
                <a:schemeClr val="tx1"/>
              </a:solidFill>
              <a:latin typeface="Times New Roman" panose="02020603050405020304" pitchFamily="18" charset="0"/>
              <a:ea typeface="Times New Roman" panose="02020603050405020304" pitchFamily="18" charset="0"/>
            </a:endParaRPr>
          </a:p>
          <a:p>
            <a:pPr lvl="1" algn="just" eaLnBrk="1" fontAlgn="auto" hangingPunct="1">
              <a:spcAft>
                <a:spcPts val="0"/>
              </a:spcAft>
              <a:defRPr/>
            </a:pPr>
            <a:r>
              <a:rPr lang="en-US" sz="2800" dirty="0" smtClean="0">
                <a:solidFill>
                  <a:schemeClr val="tx1"/>
                </a:solidFill>
                <a:latin typeface="Times New Roman" panose="02020603050405020304" pitchFamily="18" charset="0"/>
                <a:ea typeface="Times New Roman" panose="02020603050405020304" pitchFamily="18" charset="0"/>
              </a:rPr>
              <a:t>Reschedule Disperse Slot</a:t>
            </a:r>
            <a:endParaRPr lang="en-US" sz="2800" dirty="0">
              <a:solidFill>
                <a:schemeClr val="tx1"/>
              </a:solidFill>
              <a:latin typeface="Times New Roman" panose="02020603050405020304" pitchFamily="18" charset="0"/>
              <a:ea typeface="Times New Roman" panose="02020603050405020304" pitchFamily="18" charset="0"/>
            </a:endParaRPr>
          </a:p>
          <a:p>
            <a:pPr lvl="1" algn="just" eaLnBrk="1" fontAlgn="auto" hangingPunct="1">
              <a:spcAft>
                <a:spcPts val="0"/>
              </a:spcAft>
              <a:defRPr/>
            </a:pPr>
            <a:r>
              <a:rPr lang="en-US" sz="2800" dirty="0" smtClean="0">
                <a:solidFill>
                  <a:schemeClr val="tx1"/>
                </a:solidFill>
                <a:latin typeface="Times New Roman" panose="02020603050405020304" pitchFamily="18" charset="0"/>
                <a:ea typeface="Times New Roman" panose="02020603050405020304" pitchFamily="18" charset="0"/>
              </a:rPr>
              <a:t>Relief Fund </a:t>
            </a:r>
            <a:endParaRPr lang="en-US" sz="2800" dirty="0">
              <a:solidFill>
                <a:schemeClr val="tx1"/>
              </a:solidFill>
              <a:latin typeface="Times New Roman" panose="02020603050405020304" pitchFamily="18" charset="0"/>
              <a:ea typeface="Times New Roman" panose="02020603050405020304" pitchFamily="18" charset="0"/>
            </a:endParaRPr>
          </a:p>
          <a:p>
            <a:pPr lvl="1" algn="just" eaLnBrk="1" fontAlgn="auto" hangingPunct="1">
              <a:spcAft>
                <a:spcPts val="0"/>
              </a:spcAft>
              <a:defRPr/>
            </a:pPr>
            <a:r>
              <a:rPr lang="en-US" sz="2800" dirty="0">
                <a:solidFill>
                  <a:schemeClr val="tx1"/>
                </a:solidFill>
                <a:latin typeface="Times New Roman" panose="02020603050405020304" pitchFamily="18" charset="0"/>
                <a:ea typeface="Times New Roman" panose="02020603050405020304" pitchFamily="18" charset="0"/>
              </a:rPr>
              <a:t>Thank you</a:t>
            </a:r>
          </a:p>
        </p:txBody>
      </p:sp>
    </p:spTree>
    <p:extLst>
      <p:ext uri="{BB962C8B-B14F-4D97-AF65-F5344CB8AC3E}">
        <p14:creationId xmlns:p14="http://schemas.microsoft.com/office/powerpoint/2010/main" val="3678364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5"/>
          <p:cNvSpPr>
            <a:spLocks noGrp="1"/>
          </p:cNvSpPr>
          <p:nvPr>
            <p:ph type="title"/>
          </p:nvPr>
        </p:nvSpPr>
        <p:spPr>
          <a:xfrm>
            <a:off x="507241" y="0"/>
            <a:ext cx="11177517" cy="536575"/>
          </a:xfrm>
        </p:spPr>
        <p:txBody>
          <a:bodyPr/>
          <a:lstStyle/>
          <a:p>
            <a:pPr eaLnBrk="1" hangingPunct="1"/>
            <a:r>
              <a:rPr lang="en-US" altLang="en-US" sz="3600" b="1" dirty="0" smtClean="0">
                <a:latin typeface="Times New Roman" panose="02020603050405020304" pitchFamily="18" charset="0"/>
                <a:cs typeface="Times New Roman" panose="02020603050405020304" pitchFamily="18" charset="0"/>
              </a:rPr>
              <a:t>Problem</a:t>
            </a:r>
            <a:r>
              <a:rPr lang="en-US" altLang="en-US" sz="4000" b="1" dirty="0" smtClean="0">
                <a:latin typeface="Times New Roman" panose="02020603050405020304" pitchFamily="18" charset="0"/>
                <a:cs typeface="Times New Roman" panose="02020603050405020304" pitchFamily="18" charset="0"/>
              </a:rPr>
              <a:t> Statement</a:t>
            </a:r>
            <a:endParaRPr lang="en-IN" altLang="en-US" sz="4000" b="1" dirty="0" smtClean="0">
              <a:latin typeface="Times New Roman" panose="02020603050405020304" pitchFamily="18" charset="0"/>
              <a:cs typeface="Times New Roman" panose="02020603050405020304" pitchFamily="18" charset="0"/>
            </a:endParaRPr>
          </a:p>
        </p:txBody>
      </p:sp>
      <p:sp>
        <p:nvSpPr>
          <p:cNvPr id="18435" name="Content Placeholder 6"/>
          <p:cNvSpPr>
            <a:spLocks noGrp="1"/>
          </p:cNvSpPr>
          <p:nvPr>
            <p:ph idx="1"/>
          </p:nvPr>
        </p:nvSpPr>
        <p:spPr>
          <a:xfrm>
            <a:off x="507241" y="873456"/>
            <a:ext cx="11177517" cy="5445457"/>
          </a:xfrm>
        </p:spPr>
        <p:txBody>
          <a:bodyPr/>
          <a:lstStyle/>
          <a:p>
            <a:pPr algn="just"/>
            <a:r>
              <a:rPr lang="en-US" altLang="en-US" sz="2300" dirty="0" smtClean="0">
                <a:latin typeface="Times" panose="02020603050405020304" pitchFamily="18" charset="0"/>
              </a:rPr>
              <a:t>Government ration shop is established to serve Indian citizen by providing the food materials for affordable cost. </a:t>
            </a:r>
          </a:p>
          <a:p>
            <a:pPr algn="just"/>
            <a:endParaRPr lang="en-US" altLang="en-US" sz="2300" dirty="0" smtClean="0">
              <a:latin typeface="Times" panose="02020603050405020304" pitchFamily="18" charset="0"/>
            </a:endParaRPr>
          </a:p>
          <a:p>
            <a:pPr algn="just"/>
            <a:r>
              <a:rPr lang="en-US" altLang="en-US" sz="2300" dirty="0" smtClean="0">
                <a:latin typeface="Times" panose="02020603050405020304" pitchFamily="18" charset="0"/>
              </a:rPr>
              <a:t>But due to delay in supply all citizen needs to come to the ration shop and ask them whether they are providing the items today. </a:t>
            </a:r>
          </a:p>
          <a:p>
            <a:pPr algn="just"/>
            <a:endParaRPr lang="en-US" altLang="en-US" sz="2300" dirty="0" smtClean="0">
              <a:latin typeface="Times" panose="02020603050405020304" pitchFamily="18" charset="0"/>
            </a:endParaRPr>
          </a:p>
          <a:p>
            <a:pPr algn="just"/>
            <a:r>
              <a:rPr lang="en-US" altLang="en-US" sz="2300" dirty="0" smtClean="0">
                <a:latin typeface="Times" panose="02020603050405020304" pitchFamily="18" charset="0"/>
              </a:rPr>
              <a:t>Because of this problem when the items are provided people stand in big queue fighting for the items thinking that they won’t get items. </a:t>
            </a:r>
          </a:p>
          <a:p>
            <a:pPr algn="just"/>
            <a:endParaRPr lang="en-US" altLang="en-US" sz="2300" dirty="0" smtClean="0">
              <a:latin typeface="Times" panose="02020603050405020304" pitchFamily="18" charset="0"/>
            </a:endParaRPr>
          </a:p>
          <a:p>
            <a:pPr algn="just"/>
            <a:r>
              <a:rPr lang="en-US" altLang="en-US" sz="2300" dirty="0" smtClean="0">
                <a:latin typeface="Times" panose="02020603050405020304" pitchFamily="18" charset="0"/>
              </a:rPr>
              <a:t>The people need to stand in a long queue to get the commodities which leads to waste of time for the people. This creates crowd in ration shops. </a:t>
            </a:r>
          </a:p>
          <a:p>
            <a:pPr algn="just"/>
            <a:endParaRPr lang="en-US" altLang="en-US" sz="2300" dirty="0">
              <a:latin typeface="Times" panose="02020603050405020304" pitchFamily="18" charset="0"/>
            </a:endParaRPr>
          </a:p>
          <a:p>
            <a:pPr algn="just"/>
            <a:r>
              <a:rPr lang="en-US" altLang="en-US" sz="2300" dirty="0" smtClean="0">
                <a:latin typeface="Times" panose="02020603050405020304" pitchFamily="18" charset="0"/>
              </a:rPr>
              <a:t>If they are aware of the items content and when they are provided then it will be helpful for them. </a:t>
            </a:r>
            <a:endParaRPr lang="en-IN" altLang="en-US" sz="2300" dirty="0" smtClean="0">
              <a:latin typeface="Times"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130"/>
            <a:ext cx="10515600" cy="511697"/>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Table Design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764088"/>
            <a:ext cx="10515600" cy="5412875"/>
          </a:xfrm>
        </p:spPr>
        <p:txBody>
          <a:bodyPr/>
          <a:lstStyle/>
          <a:p>
            <a:pPr marL="0" indent="0">
              <a:buNone/>
            </a:pPr>
            <a:r>
              <a:rPr lang="en-IN" sz="2000" b="1" dirty="0">
                <a:solidFill>
                  <a:schemeClr val="tx1"/>
                </a:solidFill>
                <a:latin typeface="Times New Roman" pitchFamily="18" charset="0"/>
                <a:cs typeface="Times New Roman" pitchFamily="18" charset="0"/>
              </a:rPr>
              <a:t>Table structure for table </a:t>
            </a:r>
            <a:r>
              <a:rPr lang="en-IN" sz="2000" b="1" dirty="0" err="1" smtClean="0">
                <a:solidFill>
                  <a:schemeClr val="tx1"/>
                </a:solidFill>
                <a:latin typeface="Times New Roman" pitchFamily="18" charset="0"/>
                <a:cs typeface="Times New Roman" pitchFamily="18" charset="0"/>
              </a:rPr>
              <a:t>rq_admin</a:t>
            </a:r>
            <a:endParaRPr lang="en-IN" sz="2000" b="1" dirty="0">
              <a:solidFill>
                <a:schemeClr val="tx1"/>
              </a:solidFill>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7174460"/>
              </p:ext>
            </p:extLst>
          </p:nvPr>
        </p:nvGraphicFramePr>
        <p:xfrm>
          <a:off x="1174048" y="1361775"/>
          <a:ext cx="4718324" cy="1033907"/>
        </p:xfrm>
        <a:graphic>
          <a:graphicData uri="http://schemas.openxmlformats.org/drawingml/2006/table">
            <a:tbl>
              <a:tblPr firstRow="1" firstCol="1" bandRow="1">
                <a:tableStyleId>{5C22544A-7EE6-4342-B048-85BDC9FD1C3A}</a:tableStyleId>
              </a:tblPr>
              <a:tblGrid>
                <a:gridCol w="2359162"/>
                <a:gridCol w="2359162"/>
              </a:tblGrid>
              <a:tr h="349880">
                <a:tc>
                  <a:txBody>
                    <a:bodyPr/>
                    <a:lstStyle/>
                    <a:p>
                      <a:pPr algn="ctr">
                        <a:lnSpc>
                          <a:spcPct val="107000"/>
                        </a:lnSpc>
                        <a:spcAft>
                          <a:spcPts val="0"/>
                        </a:spcAft>
                      </a:pPr>
                      <a:r>
                        <a:rPr lang="en-IN" sz="1200" kern="0" dirty="0">
                          <a:effectLst/>
                          <a:latin typeface="Times New Roman" pitchFamily="18" charset="0"/>
                          <a:cs typeface="Times New Roman" pitchFamily="18" charset="0"/>
                        </a:rPr>
                        <a:t>Field</a:t>
                      </a:r>
                      <a:endParaRPr lang="en-IN" sz="1100" kern="100" dirty="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IN" sz="1200" kern="0" dirty="0">
                          <a:effectLst/>
                          <a:latin typeface="Times New Roman" pitchFamily="18" charset="0"/>
                          <a:cs typeface="Times New Roman" pitchFamily="18" charset="0"/>
                        </a:rPr>
                        <a:t>Type</a:t>
                      </a:r>
                      <a:endParaRPr lang="en-IN" sz="1100" kern="100" dirty="0">
                        <a:effectLst/>
                        <a:latin typeface="Times New Roman" pitchFamily="18" charset="0"/>
                        <a:ea typeface="Calibri"/>
                        <a:cs typeface="Times New Roman" pitchFamily="18" charset="0"/>
                      </a:endParaRPr>
                    </a:p>
                  </a:txBody>
                  <a:tcPr marL="68580" marR="68580" marT="0" marB="0"/>
                </a:tc>
              </a:tr>
              <a:tr h="349880">
                <a:tc>
                  <a:txBody>
                    <a:bodyPr/>
                    <a:lstStyle/>
                    <a:p>
                      <a:pPr>
                        <a:lnSpc>
                          <a:spcPct val="107000"/>
                        </a:lnSpc>
                        <a:spcAft>
                          <a:spcPts val="0"/>
                        </a:spcAft>
                      </a:pPr>
                      <a:r>
                        <a:rPr lang="en-IN" sz="1200" kern="0" dirty="0">
                          <a:effectLst/>
                          <a:latin typeface="Times New Roman" pitchFamily="18" charset="0"/>
                          <a:cs typeface="Times New Roman" pitchFamily="18" charset="0"/>
                        </a:rPr>
                        <a:t>username</a:t>
                      </a:r>
                      <a:endParaRPr lang="en-IN" sz="1100" kern="100" dirty="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IN" sz="1200" kern="0" dirty="0" err="1">
                          <a:effectLst/>
                          <a:latin typeface="Times New Roman" pitchFamily="18" charset="0"/>
                          <a:cs typeface="Times New Roman" pitchFamily="18" charset="0"/>
                        </a:rPr>
                        <a:t>Varchar</a:t>
                      </a:r>
                      <a:r>
                        <a:rPr lang="en-IN" sz="1200" kern="0" dirty="0">
                          <a:effectLst/>
                          <a:latin typeface="Times New Roman" pitchFamily="18" charset="0"/>
                          <a:cs typeface="Times New Roman" pitchFamily="18" charset="0"/>
                        </a:rPr>
                        <a:t> (20)</a:t>
                      </a:r>
                      <a:endParaRPr lang="en-IN" sz="1100" kern="100" dirty="0">
                        <a:effectLst/>
                        <a:latin typeface="Times New Roman" pitchFamily="18" charset="0"/>
                        <a:ea typeface="Calibri"/>
                        <a:cs typeface="Times New Roman" pitchFamily="18" charset="0"/>
                      </a:endParaRPr>
                    </a:p>
                  </a:txBody>
                  <a:tcPr marL="68580" marR="68580" marT="0" marB="0"/>
                </a:tc>
              </a:tr>
              <a:tr h="334147">
                <a:tc>
                  <a:txBody>
                    <a:bodyPr/>
                    <a:lstStyle/>
                    <a:p>
                      <a:pPr>
                        <a:lnSpc>
                          <a:spcPct val="107000"/>
                        </a:lnSpc>
                        <a:spcAft>
                          <a:spcPts val="0"/>
                        </a:spcAft>
                      </a:pPr>
                      <a:r>
                        <a:rPr lang="en-IN" sz="1200" kern="0" dirty="0">
                          <a:effectLst/>
                          <a:latin typeface="Times New Roman" pitchFamily="18" charset="0"/>
                          <a:cs typeface="Times New Roman" pitchFamily="18" charset="0"/>
                        </a:rPr>
                        <a:t>password</a:t>
                      </a:r>
                      <a:endParaRPr lang="en-IN" sz="1100" kern="100" dirty="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IN" sz="1200" kern="0" dirty="0" err="1">
                          <a:effectLst/>
                          <a:latin typeface="Times New Roman" pitchFamily="18" charset="0"/>
                          <a:cs typeface="Times New Roman" pitchFamily="18" charset="0"/>
                        </a:rPr>
                        <a:t>Varchar</a:t>
                      </a:r>
                      <a:r>
                        <a:rPr lang="en-IN" sz="1200" kern="0" dirty="0">
                          <a:effectLst/>
                          <a:latin typeface="Times New Roman" pitchFamily="18" charset="0"/>
                          <a:cs typeface="Times New Roman" pitchFamily="18" charset="0"/>
                        </a:rPr>
                        <a:t> (20)</a:t>
                      </a:r>
                      <a:endParaRPr lang="en-IN" sz="1100" kern="100" dirty="0">
                        <a:effectLst/>
                        <a:latin typeface="Times New Roman" pitchFamily="18" charset="0"/>
                        <a:ea typeface="Calibri"/>
                        <a:cs typeface="Times New Roman" pitchFamily="18" charset="0"/>
                      </a:endParaRPr>
                    </a:p>
                  </a:txBody>
                  <a:tcPr marL="68580" marR="68580" marT="0" marB="0"/>
                </a:tc>
              </a:tr>
            </a:tbl>
          </a:graphicData>
        </a:graphic>
      </p:graphicFrame>
      <p:sp>
        <p:nvSpPr>
          <p:cNvPr id="7" name="Rectangle 6"/>
          <p:cNvSpPr/>
          <p:nvPr/>
        </p:nvSpPr>
        <p:spPr>
          <a:xfrm>
            <a:off x="924035" y="2567836"/>
            <a:ext cx="7713595" cy="400110"/>
          </a:xfrm>
          <a:prstGeom prst="rect">
            <a:avLst/>
          </a:prstGeom>
        </p:spPr>
        <p:txBody>
          <a:bodyPr wrap="square">
            <a:spAutoFit/>
          </a:bodyPr>
          <a:lstStyle/>
          <a:p>
            <a:r>
              <a:rPr lang="en-IN" sz="2000" b="1" dirty="0">
                <a:latin typeface="Times New Roman" pitchFamily="18" charset="0"/>
                <a:cs typeface="Times New Roman" pitchFamily="18" charset="0"/>
              </a:rPr>
              <a:t>Table structure for table </a:t>
            </a:r>
            <a:r>
              <a:rPr lang="en-IN" sz="2000" b="1" dirty="0" err="1" smtClean="0">
                <a:latin typeface="Times New Roman" pitchFamily="18" charset="0"/>
                <a:cs typeface="Times New Roman" pitchFamily="18" charset="0"/>
              </a:rPr>
              <a:t>rq_ration_shop</a:t>
            </a:r>
            <a:r>
              <a:rPr lang="en-IN" sz="2000" b="1" dirty="0">
                <a:latin typeface="Times New Roman" pitchFamily="18" charset="0"/>
                <a:cs typeface="Times New Roman" pitchFamily="18" charset="0"/>
              </a:rPr>
              <a:t>	</a:t>
            </a:r>
          </a:p>
        </p:txBody>
      </p:sp>
      <p:graphicFrame>
        <p:nvGraphicFramePr>
          <p:cNvPr id="5" name="Table 4"/>
          <p:cNvGraphicFramePr>
            <a:graphicFrameLocks noGrp="1"/>
          </p:cNvGraphicFramePr>
          <p:nvPr>
            <p:extLst>
              <p:ext uri="{D42A27DB-BD31-4B8C-83A1-F6EECF244321}">
                <p14:modId xmlns:p14="http://schemas.microsoft.com/office/powerpoint/2010/main" val="4024805741"/>
              </p:ext>
            </p:extLst>
          </p:nvPr>
        </p:nvGraphicFramePr>
        <p:xfrm>
          <a:off x="1187133" y="3141785"/>
          <a:ext cx="4686129" cy="2766647"/>
        </p:xfrm>
        <a:graphic>
          <a:graphicData uri="http://schemas.openxmlformats.org/drawingml/2006/table">
            <a:tbl>
              <a:tblPr firstRow="1" firstCol="1" bandRow="1">
                <a:tableStyleId>{5C22544A-7EE6-4342-B048-85BDC9FD1C3A}</a:tableStyleId>
              </a:tblPr>
              <a:tblGrid>
                <a:gridCol w="1562043"/>
                <a:gridCol w="1562043"/>
                <a:gridCol w="1562043"/>
              </a:tblGrid>
              <a:tr h="344791">
                <a:tc>
                  <a:txBody>
                    <a:bodyPr/>
                    <a:lstStyle/>
                    <a:p>
                      <a:pPr algn="ctr">
                        <a:lnSpc>
                          <a:spcPct val="115000"/>
                        </a:lnSpc>
                        <a:spcAft>
                          <a:spcPts val="1000"/>
                        </a:spcAft>
                      </a:pPr>
                      <a:r>
                        <a:rPr lang="en-US" sz="1200" dirty="0">
                          <a:effectLst/>
                          <a:latin typeface="Times New Roman" pitchFamily="18" charset="0"/>
                          <a:cs typeface="Times New Roman" pitchFamily="18" charset="0"/>
                        </a:rPr>
                        <a:t>Field</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Type</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Key</a:t>
                      </a:r>
                      <a:endParaRPr lang="en-IN" sz="1100">
                        <a:effectLst/>
                        <a:latin typeface="Times New Roman" pitchFamily="18" charset="0"/>
                        <a:ea typeface="Calibri"/>
                        <a:cs typeface="Times New Roman" pitchFamily="18" charset="0"/>
                      </a:endParaRPr>
                    </a:p>
                  </a:txBody>
                  <a:tcPr marL="68580" marR="68580" marT="0" marB="0"/>
                </a:tc>
              </a:tr>
              <a:tr h="302732">
                <a:tc>
                  <a:txBody>
                    <a:bodyPr/>
                    <a:lstStyle/>
                    <a:p>
                      <a:pPr>
                        <a:lnSpc>
                          <a:spcPct val="115000"/>
                        </a:lnSpc>
                        <a:spcAft>
                          <a:spcPts val="1000"/>
                        </a:spcAft>
                      </a:pPr>
                      <a:r>
                        <a:rPr lang="en-US" sz="1200">
                          <a:effectLst/>
                          <a:latin typeface="Times New Roman" pitchFamily="18" charset="0"/>
                          <a:cs typeface="Times New Roman" pitchFamily="18" charset="0"/>
                        </a:rPr>
                        <a:t>id</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dirty="0" err="1">
                          <a:effectLst/>
                          <a:latin typeface="Times New Roman" pitchFamily="18" charset="0"/>
                          <a:cs typeface="Times New Roman" pitchFamily="18" charset="0"/>
                        </a:rPr>
                        <a:t>Int</a:t>
                      </a:r>
                      <a:r>
                        <a:rPr lang="en-US" sz="1200" dirty="0">
                          <a:effectLst/>
                          <a:latin typeface="Times New Roman" pitchFamily="18" charset="0"/>
                          <a:cs typeface="Times New Roman" pitchFamily="18" charset="0"/>
                        </a:rPr>
                        <a:t> (11)</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302732">
                <a:tc>
                  <a:txBody>
                    <a:bodyPr/>
                    <a:lstStyle/>
                    <a:p>
                      <a:pPr>
                        <a:lnSpc>
                          <a:spcPct val="115000"/>
                        </a:lnSpc>
                        <a:spcAft>
                          <a:spcPts val="1000"/>
                        </a:spcAft>
                      </a:pPr>
                      <a:r>
                        <a:rPr lang="en-US" sz="1200" dirty="0" err="1">
                          <a:effectLst/>
                          <a:latin typeface="Times New Roman" pitchFamily="18" charset="0"/>
                          <a:cs typeface="Times New Roman" pitchFamily="18" charset="0"/>
                        </a:rPr>
                        <a:t>ration_shop_id</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dirty="0" err="1">
                          <a:effectLst/>
                          <a:latin typeface="Times New Roman" pitchFamily="18" charset="0"/>
                          <a:cs typeface="Times New Roman" pitchFamily="18" charset="0"/>
                        </a:rPr>
                        <a:t>Varchar</a:t>
                      </a:r>
                      <a:r>
                        <a:rPr lang="en-US" sz="1200" dirty="0">
                          <a:effectLst/>
                          <a:latin typeface="Times New Roman" pitchFamily="18" charset="0"/>
                          <a:cs typeface="Times New Roman" pitchFamily="18" charset="0"/>
                        </a:rPr>
                        <a:t> (20)</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Primary key</a:t>
                      </a:r>
                      <a:endParaRPr lang="en-IN" sz="1100">
                        <a:effectLst/>
                        <a:latin typeface="Times New Roman" pitchFamily="18" charset="0"/>
                        <a:ea typeface="Calibri"/>
                        <a:cs typeface="Times New Roman" pitchFamily="18" charset="0"/>
                      </a:endParaRPr>
                    </a:p>
                  </a:txBody>
                  <a:tcPr marL="68580" marR="68580" marT="0" marB="0"/>
                </a:tc>
              </a:tr>
              <a:tr h="302732">
                <a:tc>
                  <a:txBody>
                    <a:bodyPr/>
                    <a:lstStyle/>
                    <a:p>
                      <a:pPr>
                        <a:lnSpc>
                          <a:spcPct val="115000"/>
                        </a:lnSpc>
                        <a:spcAft>
                          <a:spcPts val="1000"/>
                        </a:spcAft>
                      </a:pPr>
                      <a:r>
                        <a:rPr lang="en-US" sz="1200">
                          <a:effectLst/>
                          <a:latin typeface="Times New Roman" pitchFamily="18" charset="0"/>
                          <a:cs typeface="Times New Roman" pitchFamily="18" charset="0"/>
                        </a:rPr>
                        <a:t>address</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dirty="0" err="1">
                          <a:effectLst/>
                          <a:latin typeface="Times New Roman" pitchFamily="18" charset="0"/>
                          <a:cs typeface="Times New Roman" pitchFamily="18" charset="0"/>
                        </a:rPr>
                        <a:t>Varchar</a:t>
                      </a:r>
                      <a:r>
                        <a:rPr lang="en-US" sz="1200" dirty="0">
                          <a:effectLst/>
                          <a:latin typeface="Times New Roman" pitchFamily="18" charset="0"/>
                          <a:cs typeface="Times New Roman" pitchFamily="18" charset="0"/>
                        </a:rPr>
                        <a:t> (30)</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302732">
                <a:tc>
                  <a:txBody>
                    <a:bodyPr/>
                    <a:lstStyle/>
                    <a:p>
                      <a:pPr>
                        <a:lnSpc>
                          <a:spcPct val="115000"/>
                        </a:lnSpc>
                        <a:spcAft>
                          <a:spcPts val="1000"/>
                        </a:spcAft>
                      </a:pPr>
                      <a:r>
                        <a:rPr lang="en-US" sz="1200">
                          <a:effectLst/>
                          <a:latin typeface="Times New Roman" pitchFamily="18" charset="0"/>
                          <a:cs typeface="Times New Roman" pitchFamily="18" charset="0"/>
                        </a:rPr>
                        <a:t>area</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(20)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302732">
                <a:tc>
                  <a:txBody>
                    <a:bodyPr/>
                    <a:lstStyle/>
                    <a:p>
                      <a:pPr>
                        <a:lnSpc>
                          <a:spcPct val="115000"/>
                        </a:lnSpc>
                        <a:spcAft>
                          <a:spcPts val="1000"/>
                        </a:spcAft>
                      </a:pPr>
                      <a:r>
                        <a:rPr lang="en-US" sz="1200">
                          <a:effectLst/>
                          <a:latin typeface="Times New Roman" pitchFamily="18" charset="0"/>
                          <a:cs typeface="Times New Roman" pitchFamily="18" charset="0"/>
                        </a:rPr>
                        <a:t>district</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(20)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302732">
                <a:tc>
                  <a:txBody>
                    <a:bodyPr/>
                    <a:lstStyle/>
                    <a:p>
                      <a:pPr>
                        <a:lnSpc>
                          <a:spcPct val="115000"/>
                        </a:lnSpc>
                        <a:spcAft>
                          <a:spcPts val="1000"/>
                        </a:spcAft>
                      </a:pPr>
                      <a:r>
                        <a:rPr lang="en-US" sz="1200">
                          <a:effectLst/>
                          <a:latin typeface="Times New Roman" pitchFamily="18" charset="0"/>
                          <a:cs typeface="Times New Roman" pitchFamily="18" charset="0"/>
                        </a:rPr>
                        <a:t>pincode</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(20)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302732">
                <a:tc>
                  <a:txBody>
                    <a:bodyPr/>
                    <a:lstStyle/>
                    <a:p>
                      <a:pPr>
                        <a:lnSpc>
                          <a:spcPct val="115000"/>
                        </a:lnSpc>
                        <a:spcAft>
                          <a:spcPts val="1000"/>
                        </a:spcAft>
                      </a:pPr>
                      <a:r>
                        <a:rPr lang="en-US" sz="1200" dirty="0" err="1">
                          <a:effectLst/>
                          <a:latin typeface="Times New Roman" pitchFamily="18" charset="0"/>
                          <a:cs typeface="Times New Roman" pitchFamily="18" charset="0"/>
                        </a:rPr>
                        <a:t>phone_number</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(20)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302732">
                <a:tc>
                  <a:txBody>
                    <a:bodyPr/>
                    <a:lstStyle/>
                    <a:p>
                      <a:pPr>
                        <a:lnSpc>
                          <a:spcPct val="115000"/>
                        </a:lnSpc>
                        <a:spcAft>
                          <a:spcPts val="1000"/>
                        </a:spcAft>
                      </a:pPr>
                      <a:r>
                        <a:rPr lang="en-US" sz="1200" dirty="0" err="1">
                          <a:effectLst/>
                          <a:latin typeface="Times New Roman" pitchFamily="18" charset="0"/>
                          <a:cs typeface="Times New Roman" pitchFamily="18" charset="0"/>
                        </a:rPr>
                        <a:t>register_date</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(20)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dirty="0">
                          <a:effectLst/>
                          <a:latin typeface="Times New Roman" pitchFamily="18" charset="0"/>
                          <a:cs typeface="Times New Roman" pitchFamily="18" charset="0"/>
                        </a:rPr>
                        <a:t> </a:t>
                      </a:r>
                      <a:endParaRPr lang="en-IN" sz="11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4099042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130"/>
            <a:ext cx="10515600" cy="511697"/>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Table Design</a:t>
            </a:r>
            <a:endParaRPr lang="en-IN" dirty="0"/>
          </a:p>
        </p:txBody>
      </p:sp>
      <p:sp>
        <p:nvSpPr>
          <p:cNvPr id="3" name="Content Placeholder 2"/>
          <p:cNvSpPr>
            <a:spLocks noGrp="1"/>
          </p:cNvSpPr>
          <p:nvPr>
            <p:ph idx="1"/>
          </p:nvPr>
        </p:nvSpPr>
        <p:spPr>
          <a:xfrm>
            <a:off x="733697" y="764088"/>
            <a:ext cx="10515600" cy="5924095"/>
          </a:xfrm>
        </p:spPr>
        <p:txBody>
          <a:bodyPr/>
          <a:lstStyle/>
          <a:p>
            <a:pPr marL="0" indent="0">
              <a:buNone/>
            </a:pPr>
            <a:r>
              <a:rPr lang="en-IN" sz="2000" b="1" dirty="0">
                <a:solidFill>
                  <a:schemeClr val="tx1"/>
                </a:solidFill>
                <a:latin typeface="Times New Roman" pitchFamily="18" charset="0"/>
                <a:cs typeface="Times New Roman" pitchFamily="18" charset="0"/>
              </a:rPr>
              <a:t>Table structure for table </a:t>
            </a:r>
            <a:r>
              <a:rPr lang="en-IN" sz="2000" b="1" dirty="0" err="1" smtClean="0">
                <a:solidFill>
                  <a:schemeClr val="tx1"/>
                </a:solidFill>
                <a:latin typeface="Times New Roman" pitchFamily="18" charset="0"/>
                <a:cs typeface="Times New Roman" pitchFamily="18" charset="0"/>
              </a:rPr>
              <a:t>rq_employee_details</a:t>
            </a:r>
            <a:endParaRPr lang="en-IN" sz="2000" b="1" dirty="0" smtClean="0">
              <a:solidFill>
                <a:schemeClr val="tx1"/>
              </a:solidFill>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b="1"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b="1"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pPr marL="0" indent="0" eaLnBrk="1" fontAlgn="t" hangingPunct="1">
              <a:lnSpc>
                <a:spcPct val="115000"/>
              </a:lnSpc>
              <a:spcBef>
                <a:spcPts val="0"/>
              </a:spcBef>
              <a:spcAft>
                <a:spcPts val="1000"/>
              </a:spcAft>
              <a:buNone/>
            </a:pPr>
            <a:endParaRPr lang="en-IN" b="1" dirty="0">
              <a:latin typeface="Times New Roman" pitchFamily="18" charset="0"/>
              <a:cs typeface="Times New Roman" pitchFamily="18" charset="0"/>
            </a:endParaRPr>
          </a:p>
          <a:p>
            <a:pPr marL="0" indent="0" eaLnBrk="1" fontAlgn="t" hangingPunct="1">
              <a:lnSpc>
                <a:spcPct val="115000"/>
              </a:lnSpc>
              <a:spcBef>
                <a:spcPts val="0"/>
              </a:spcBef>
              <a:spcAft>
                <a:spcPts val="1000"/>
              </a:spcAft>
              <a:buNone/>
            </a:pPr>
            <a:r>
              <a:rPr lang="en-US" sz="2000" b="1" dirty="0" smtClean="0">
                <a:solidFill>
                  <a:schemeClr val="tx1"/>
                </a:solidFill>
                <a:latin typeface="Times New Roman" pitchFamily="18" charset="0"/>
                <a:cs typeface="Times New Roman" pitchFamily="18" charset="0"/>
              </a:rPr>
              <a:t>Table </a:t>
            </a:r>
            <a:r>
              <a:rPr lang="en-US" sz="2000" b="1" dirty="0">
                <a:solidFill>
                  <a:schemeClr val="tx1"/>
                </a:solidFill>
                <a:latin typeface="Times New Roman" pitchFamily="18" charset="0"/>
                <a:cs typeface="Times New Roman" pitchFamily="18" charset="0"/>
              </a:rPr>
              <a:t>structure for </a:t>
            </a:r>
            <a:r>
              <a:rPr lang="en-US" sz="2000" b="1" dirty="0" smtClean="0">
                <a:solidFill>
                  <a:schemeClr val="tx1"/>
                </a:solidFill>
                <a:latin typeface="Times New Roman" pitchFamily="18" charset="0"/>
                <a:cs typeface="Times New Roman" pitchFamily="18" charset="0"/>
              </a:rPr>
              <a:t>table </a:t>
            </a:r>
            <a:r>
              <a:rPr lang="en-US" sz="2000" b="1" dirty="0" err="1">
                <a:solidFill>
                  <a:schemeClr val="tx1"/>
                </a:solidFill>
                <a:latin typeface="Times New Roman" pitchFamily="18" charset="0"/>
                <a:cs typeface="Times New Roman" pitchFamily="18" charset="0"/>
              </a:rPr>
              <a:t>rq_product_details</a:t>
            </a:r>
            <a:endParaRPr lang="en-IN" sz="2000" b="1" dirty="0">
              <a:solidFill>
                <a:schemeClr val="tx1"/>
              </a:solidFill>
              <a:latin typeface="Times New Roman" pitchFamily="18" charset="0"/>
              <a:cs typeface="Times New Roman" pitchFamily="18" charset="0"/>
            </a:endParaRPr>
          </a:p>
          <a:p>
            <a:pPr marL="0" indent="0">
              <a:buNone/>
            </a:pPr>
            <a:endParaRPr lang="en-IN" b="1" dirty="0">
              <a:latin typeface="Times New Roman" pitchFamily="18" charset="0"/>
              <a:cs typeface="Times New Roman" pitchFamily="18" charset="0"/>
            </a:endParaRPr>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4103502600"/>
              </p:ext>
            </p:extLst>
          </p:nvPr>
        </p:nvGraphicFramePr>
        <p:xfrm>
          <a:off x="1243305" y="1228200"/>
          <a:ext cx="5556081" cy="2944368"/>
        </p:xfrm>
        <a:graphic>
          <a:graphicData uri="http://schemas.openxmlformats.org/drawingml/2006/table">
            <a:tbl>
              <a:tblPr firstRow="1" firstCol="1" bandRow="1">
                <a:tableStyleId>{5C22544A-7EE6-4342-B048-85BDC9FD1C3A}</a:tableStyleId>
              </a:tblPr>
              <a:tblGrid>
                <a:gridCol w="1852027"/>
                <a:gridCol w="1852027"/>
                <a:gridCol w="1852027"/>
              </a:tblGrid>
              <a:tr h="206186">
                <a:tc>
                  <a:txBody>
                    <a:bodyPr/>
                    <a:lstStyle/>
                    <a:p>
                      <a:pPr algn="ctr">
                        <a:lnSpc>
                          <a:spcPct val="115000"/>
                        </a:lnSpc>
                        <a:spcAft>
                          <a:spcPts val="1000"/>
                        </a:spcAft>
                      </a:pPr>
                      <a:r>
                        <a:rPr lang="en-US" sz="1200" dirty="0">
                          <a:effectLst/>
                          <a:latin typeface="Times New Roman" pitchFamily="18" charset="0"/>
                          <a:cs typeface="Times New Roman" pitchFamily="18" charset="0"/>
                        </a:rPr>
                        <a:t>Field</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Type</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Key</a:t>
                      </a:r>
                      <a:endParaRPr lang="en-IN" sz="1100">
                        <a:effectLst/>
                        <a:latin typeface="Times New Roman" pitchFamily="18" charset="0"/>
                        <a:ea typeface="Calibri"/>
                        <a:cs typeface="Times New Roman" pitchFamily="18" charset="0"/>
                      </a:endParaRPr>
                    </a:p>
                  </a:txBody>
                  <a:tcPr marL="68580" marR="68580" marT="0" marB="0"/>
                </a:tc>
              </a:tr>
              <a:tr h="206186">
                <a:tc>
                  <a:txBody>
                    <a:bodyPr/>
                    <a:lstStyle/>
                    <a:p>
                      <a:pPr>
                        <a:lnSpc>
                          <a:spcPct val="115000"/>
                        </a:lnSpc>
                        <a:spcAft>
                          <a:spcPts val="1000"/>
                        </a:spcAft>
                      </a:pPr>
                      <a:r>
                        <a:rPr lang="en-US" sz="1200">
                          <a:effectLst/>
                          <a:latin typeface="Times New Roman" pitchFamily="18" charset="0"/>
                          <a:cs typeface="Times New Roman" pitchFamily="18" charset="0"/>
                        </a:rPr>
                        <a:t>id</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dirty="0" err="1">
                          <a:effectLst/>
                          <a:latin typeface="Times New Roman" pitchFamily="18" charset="0"/>
                          <a:cs typeface="Times New Roman" pitchFamily="18" charset="0"/>
                        </a:rPr>
                        <a:t>Int</a:t>
                      </a:r>
                      <a:r>
                        <a:rPr lang="en-US" sz="1200" dirty="0">
                          <a:effectLst/>
                          <a:latin typeface="Times New Roman" pitchFamily="18" charset="0"/>
                          <a:cs typeface="Times New Roman" pitchFamily="18" charset="0"/>
                        </a:rPr>
                        <a:t> (11)</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6186">
                <a:tc>
                  <a:txBody>
                    <a:bodyPr/>
                    <a:lstStyle/>
                    <a:p>
                      <a:pPr>
                        <a:lnSpc>
                          <a:spcPct val="115000"/>
                        </a:lnSpc>
                        <a:spcAft>
                          <a:spcPts val="1000"/>
                        </a:spcAft>
                      </a:pPr>
                      <a:r>
                        <a:rPr lang="en-US" sz="1200" dirty="0" err="1">
                          <a:effectLst/>
                          <a:latin typeface="Times New Roman" pitchFamily="18" charset="0"/>
                          <a:cs typeface="Times New Roman" pitchFamily="18" charset="0"/>
                        </a:rPr>
                        <a:t>ration_shop_id</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(20)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Foreign key</a:t>
                      </a:r>
                      <a:endParaRPr lang="en-IN" sz="1100">
                        <a:effectLst/>
                        <a:latin typeface="Times New Roman" pitchFamily="18" charset="0"/>
                        <a:ea typeface="Calibri"/>
                        <a:cs typeface="Times New Roman" pitchFamily="18" charset="0"/>
                      </a:endParaRPr>
                    </a:p>
                  </a:txBody>
                  <a:tcPr marL="68580" marR="68580" marT="0" marB="0"/>
                </a:tc>
              </a:tr>
              <a:tr h="206186">
                <a:tc>
                  <a:txBody>
                    <a:bodyPr/>
                    <a:lstStyle/>
                    <a:p>
                      <a:pPr>
                        <a:lnSpc>
                          <a:spcPct val="115000"/>
                        </a:lnSpc>
                        <a:spcAft>
                          <a:spcPts val="1000"/>
                        </a:spcAft>
                      </a:pPr>
                      <a:r>
                        <a:rPr lang="en-US" sz="1200" dirty="0" err="1">
                          <a:effectLst/>
                          <a:latin typeface="Times New Roman" pitchFamily="18" charset="0"/>
                          <a:cs typeface="Times New Roman" pitchFamily="18" charset="0"/>
                        </a:rPr>
                        <a:t>employee_id</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(20)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dirty="0">
                          <a:effectLst/>
                          <a:latin typeface="Times New Roman" pitchFamily="18" charset="0"/>
                          <a:cs typeface="Times New Roman" pitchFamily="18" charset="0"/>
                        </a:rPr>
                        <a:t>Primary key</a:t>
                      </a:r>
                      <a:endParaRPr lang="en-IN" sz="1100" dirty="0">
                        <a:effectLst/>
                        <a:latin typeface="Times New Roman" pitchFamily="18" charset="0"/>
                        <a:ea typeface="Calibri"/>
                        <a:cs typeface="Times New Roman" pitchFamily="18" charset="0"/>
                      </a:endParaRPr>
                    </a:p>
                  </a:txBody>
                  <a:tcPr marL="68580" marR="68580" marT="0" marB="0"/>
                </a:tc>
              </a:tr>
              <a:tr h="206186">
                <a:tc>
                  <a:txBody>
                    <a:bodyPr/>
                    <a:lstStyle/>
                    <a:p>
                      <a:pPr>
                        <a:lnSpc>
                          <a:spcPct val="115000"/>
                        </a:lnSpc>
                        <a:spcAft>
                          <a:spcPts val="1000"/>
                        </a:spcAft>
                      </a:pPr>
                      <a:r>
                        <a:rPr lang="en-US" sz="1200" dirty="0">
                          <a:effectLst/>
                          <a:latin typeface="Times New Roman" pitchFamily="18" charset="0"/>
                          <a:cs typeface="Times New Roman" pitchFamily="18" charset="0"/>
                        </a:rPr>
                        <a:t>name</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dirty="0" err="1">
                          <a:effectLst/>
                          <a:latin typeface="Times New Roman" pitchFamily="18" charset="0"/>
                          <a:cs typeface="Times New Roman" pitchFamily="18" charset="0"/>
                        </a:rPr>
                        <a:t>Varchar</a:t>
                      </a:r>
                      <a:r>
                        <a:rPr lang="en-US" sz="1200" dirty="0">
                          <a:effectLst/>
                          <a:latin typeface="Times New Roman" pitchFamily="18" charset="0"/>
                          <a:cs typeface="Times New Roman" pitchFamily="18" charset="0"/>
                        </a:rPr>
                        <a:t> (20)</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6186">
                <a:tc>
                  <a:txBody>
                    <a:bodyPr/>
                    <a:lstStyle/>
                    <a:p>
                      <a:pPr>
                        <a:lnSpc>
                          <a:spcPct val="115000"/>
                        </a:lnSpc>
                        <a:spcAft>
                          <a:spcPts val="1000"/>
                        </a:spcAft>
                      </a:pPr>
                      <a:r>
                        <a:rPr lang="en-US" sz="1200" dirty="0">
                          <a:effectLst/>
                          <a:latin typeface="Times New Roman" pitchFamily="18" charset="0"/>
                          <a:cs typeface="Times New Roman" pitchFamily="18" charset="0"/>
                        </a:rPr>
                        <a:t>address</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(50)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6186">
                <a:tc>
                  <a:txBody>
                    <a:bodyPr/>
                    <a:lstStyle/>
                    <a:p>
                      <a:pPr>
                        <a:lnSpc>
                          <a:spcPct val="115000"/>
                        </a:lnSpc>
                        <a:spcAft>
                          <a:spcPts val="1000"/>
                        </a:spcAft>
                      </a:pPr>
                      <a:r>
                        <a:rPr lang="en-US" sz="1200">
                          <a:effectLst/>
                          <a:latin typeface="Times New Roman" pitchFamily="18" charset="0"/>
                          <a:cs typeface="Times New Roman" pitchFamily="18" charset="0"/>
                        </a:rPr>
                        <a:t>mobile</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Bigint (20)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6186">
                <a:tc>
                  <a:txBody>
                    <a:bodyPr/>
                    <a:lstStyle/>
                    <a:p>
                      <a:pPr>
                        <a:lnSpc>
                          <a:spcPct val="115000"/>
                        </a:lnSpc>
                        <a:spcAft>
                          <a:spcPts val="1000"/>
                        </a:spcAft>
                      </a:pPr>
                      <a:r>
                        <a:rPr lang="en-US" sz="1200">
                          <a:effectLst/>
                          <a:latin typeface="Times New Roman" pitchFamily="18" charset="0"/>
                          <a:cs typeface="Times New Roman" pitchFamily="18" charset="0"/>
                        </a:rPr>
                        <a:t>email</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(40)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6186">
                <a:tc>
                  <a:txBody>
                    <a:bodyPr/>
                    <a:lstStyle/>
                    <a:p>
                      <a:pPr>
                        <a:lnSpc>
                          <a:spcPct val="115000"/>
                        </a:lnSpc>
                        <a:spcAft>
                          <a:spcPts val="1000"/>
                        </a:spcAft>
                      </a:pPr>
                      <a:r>
                        <a:rPr lang="en-US" sz="1200" dirty="0">
                          <a:effectLst/>
                          <a:latin typeface="Times New Roman" pitchFamily="18" charset="0"/>
                          <a:cs typeface="Times New Roman" pitchFamily="18" charset="0"/>
                        </a:rPr>
                        <a:t>password</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dirty="0" err="1">
                          <a:effectLst/>
                          <a:latin typeface="Times New Roman" pitchFamily="18" charset="0"/>
                          <a:cs typeface="Times New Roman" pitchFamily="18" charset="0"/>
                        </a:rPr>
                        <a:t>Varchar</a:t>
                      </a:r>
                      <a:r>
                        <a:rPr lang="en-US" sz="1200" dirty="0">
                          <a:effectLst/>
                          <a:latin typeface="Times New Roman" pitchFamily="18" charset="0"/>
                          <a:cs typeface="Times New Roman" pitchFamily="18" charset="0"/>
                        </a:rPr>
                        <a:t> (20)</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6186">
                <a:tc>
                  <a:txBody>
                    <a:bodyPr/>
                    <a:lstStyle/>
                    <a:p>
                      <a:pPr>
                        <a:lnSpc>
                          <a:spcPct val="115000"/>
                        </a:lnSpc>
                        <a:spcAft>
                          <a:spcPts val="1000"/>
                        </a:spcAft>
                      </a:pPr>
                      <a:r>
                        <a:rPr lang="en-US" sz="1200">
                          <a:effectLst/>
                          <a:latin typeface="Times New Roman" pitchFamily="18" charset="0"/>
                          <a:cs typeface="Times New Roman" pitchFamily="18" charset="0"/>
                        </a:rPr>
                        <a:t>assistant_name</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(20)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6186">
                <a:tc>
                  <a:txBody>
                    <a:bodyPr/>
                    <a:lstStyle/>
                    <a:p>
                      <a:pPr>
                        <a:lnSpc>
                          <a:spcPct val="115000"/>
                        </a:lnSpc>
                        <a:spcAft>
                          <a:spcPts val="1000"/>
                        </a:spcAft>
                      </a:pPr>
                      <a:r>
                        <a:rPr lang="en-US" sz="1200">
                          <a:effectLst/>
                          <a:latin typeface="Times New Roman" pitchFamily="18" charset="0"/>
                          <a:cs typeface="Times New Roman" pitchFamily="18" charset="0"/>
                        </a:rPr>
                        <a:t>assistant_address</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(50)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6186">
                <a:tc>
                  <a:txBody>
                    <a:bodyPr/>
                    <a:lstStyle/>
                    <a:p>
                      <a:pPr>
                        <a:lnSpc>
                          <a:spcPct val="115000"/>
                        </a:lnSpc>
                        <a:spcAft>
                          <a:spcPts val="1000"/>
                        </a:spcAft>
                      </a:pPr>
                      <a:r>
                        <a:rPr lang="en-US" sz="1200">
                          <a:effectLst/>
                          <a:latin typeface="Times New Roman" pitchFamily="18" charset="0"/>
                          <a:cs typeface="Times New Roman" pitchFamily="18" charset="0"/>
                        </a:rPr>
                        <a:t>assistant_mobile_number</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Bigint (20)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6186">
                <a:tc>
                  <a:txBody>
                    <a:bodyPr/>
                    <a:lstStyle/>
                    <a:p>
                      <a:pPr>
                        <a:lnSpc>
                          <a:spcPct val="115000"/>
                        </a:lnSpc>
                        <a:spcAft>
                          <a:spcPts val="1000"/>
                        </a:spcAft>
                      </a:pPr>
                      <a:r>
                        <a:rPr lang="en-US" sz="1200">
                          <a:effectLst/>
                          <a:latin typeface="Times New Roman" pitchFamily="18" charset="0"/>
                          <a:cs typeface="Times New Roman" pitchFamily="18" charset="0"/>
                        </a:rPr>
                        <a:t>assistant_email</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(40)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6186">
                <a:tc>
                  <a:txBody>
                    <a:bodyPr/>
                    <a:lstStyle/>
                    <a:p>
                      <a:pPr>
                        <a:lnSpc>
                          <a:spcPct val="115000"/>
                        </a:lnSpc>
                        <a:spcAft>
                          <a:spcPts val="1000"/>
                        </a:spcAft>
                      </a:pPr>
                      <a:r>
                        <a:rPr lang="en-US" sz="1200">
                          <a:effectLst/>
                          <a:latin typeface="Times New Roman" pitchFamily="18" charset="0"/>
                          <a:cs typeface="Times New Roman" pitchFamily="18" charset="0"/>
                        </a:rPr>
                        <a:t>register_date</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dirty="0" err="1">
                          <a:effectLst/>
                          <a:latin typeface="Times New Roman" pitchFamily="18" charset="0"/>
                          <a:cs typeface="Times New Roman" pitchFamily="18" charset="0"/>
                        </a:rPr>
                        <a:t>Varchar</a:t>
                      </a:r>
                      <a:r>
                        <a:rPr lang="en-US" sz="1200" dirty="0">
                          <a:effectLst/>
                          <a:latin typeface="Times New Roman" pitchFamily="18" charset="0"/>
                          <a:cs typeface="Times New Roman" pitchFamily="18" charset="0"/>
                        </a:rPr>
                        <a:t> (20)</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dirty="0">
                          <a:effectLst/>
                          <a:latin typeface="Times New Roman" pitchFamily="18" charset="0"/>
                          <a:cs typeface="Times New Roman" pitchFamily="18" charset="0"/>
                        </a:rPr>
                        <a:t> </a:t>
                      </a:r>
                      <a:endParaRPr lang="en-IN" sz="1100" dirty="0">
                        <a:effectLst/>
                        <a:latin typeface="Times New Roman" pitchFamily="18" charset="0"/>
                        <a:ea typeface="Calibri"/>
                        <a:cs typeface="Times New Roman" pitchFamily="18" charset="0"/>
                      </a:endParaRPr>
                    </a:p>
                  </a:txBody>
                  <a:tcPr marL="68580" marR="6858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86642540"/>
              </p:ext>
            </p:extLst>
          </p:nvPr>
        </p:nvGraphicFramePr>
        <p:xfrm>
          <a:off x="1276179" y="5172893"/>
          <a:ext cx="5441145" cy="1358535"/>
        </p:xfrm>
        <a:graphic>
          <a:graphicData uri="http://schemas.openxmlformats.org/drawingml/2006/table">
            <a:tbl>
              <a:tblPr firstRow="1" firstCol="1" bandRow="1">
                <a:tableStyleId>{5C22544A-7EE6-4342-B048-85BDC9FD1C3A}</a:tableStyleId>
              </a:tblPr>
              <a:tblGrid>
                <a:gridCol w="1449966"/>
                <a:gridCol w="2177731"/>
                <a:gridCol w="1813448"/>
              </a:tblGrid>
              <a:tr h="271707">
                <a:tc>
                  <a:txBody>
                    <a:bodyPr/>
                    <a:lstStyle/>
                    <a:p>
                      <a:pPr algn="ctr">
                        <a:lnSpc>
                          <a:spcPct val="115000"/>
                        </a:lnSpc>
                        <a:spcAft>
                          <a:spcPts val="1000"/>
                        </a:spcAft>
                      </a:pPr>
                      <a:r>
                        <a:rPr lang="en-US" sz="1200" dirty="0">
                          <a:effectLst/>
                          <a:latin typeface="Times New Roman" pitchFamily="18" charset="0"/>
                          <a:cs typeface="Times New Roman" pitchFamily="18" charset="0"/>
                        </a:rPr>
                        <a:t>Field</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Key</a:t>
                      </a:r>
                      <a:endParaRPr lang="en-IN" sz="1100">
                        <a:effectLst/>
                        <a:latin typeface="Times New Roman" pitchFamily="18" charset="0"/>
                        <a:ea typeface="Calibri"/>
                        <a:cs typeface="Times New Roman" pitchFamily="18" charset="0"/>
                      </a:endParaRPr>
                    </a:p>
                  </a:txBody>
                  <a:tcPr marL="68580" marR="68580" marT="0" marB="0"/>
                </a:tc>
              </a:tr>
              <a:tr h="271707">
                <a:tc>
                  <a:txBody>
                    <a:bodyPr/>
                    <a:lstStyle/>
                    <a:p>
                      <a:pPr>
                        <a:lnSpc>
                          <a:spcPct val="115000"/>
                        </a:lnSpc>
                        <a:spcAft>
                          <a:spcPts val="1000"/>
                        </a:spcAft>
                      </a:pPr>
                      <a:r>
                        <a:rPr lang="en-US" sz="1200">
                          <a:effectLst/>
                          <a:latin typeface="Times New Roman" pitchFamily="18" charset="0"/>
                          <a:cs typeface="Times New Roman" pitchFamily="18" charset="0"/>
                        </a:rPr>
                        <a:t>product_id</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100" dirty="0" err="1" smtClean="0">
                          <a:effectLst/>
                          <a:latin typeface="Times New Roman" pitchFamily="18" charset="0"/>
                          <a:ea typeface="Calibri"/>
                          <a:cs typeface="Times New Roman" pitchFamily="18" charset="0"/>
                        </a:rPr>
                        <a:t>Int</a:t>
                      </a:r>
                      <a:r>
                        <a:rPr lang="en-US" sz="1100" dirty="0" smtClean="0">
                          <a:effectLst/>
                          <a:latin typeface="Times New Roman" pitchFamily="18" charset="0"/>
                          <a:ea typeface="Calibri"/>
                          <a:cs typeface="Times New Roman" pitchFamily="18" charset="0"/>
                        </a:rPr>
                        <a:t>(11)</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Primary key</a:t>
                      </a:r>
                      <a:endParaRPr lang="en-IN" sz="1100">
                        <a:effectLst/>
                        <a:latin typeface="Times New Roman" pitchFamily="18" charset="0"/>
                        <a:ea typeface="Calibri"/>
                        <a:cs typeface="Times New Roman" pitchFamily="18" charset="0"/>
                      </a:endParaRPr>
                    </a:p>
                  </a:txBody>
                  <a:tcPr marL="68580" marR="68580" marT="0" marB="0"/>
                </a:tc>
              </a:tr>
              <a:tr h="271707">
                <a:tc>
                  <a:txBody>
                    <a:bodyPr/>
                    <a:lstStyle/>
                    <a:p>
                      <a:pPr>
                        <a:lnSpc>
                          <a:spcPct val="115000"/>
                        </a:lnSpc>
                        <a:spcAft>
                          <a:spcPts val="1000"/>
                        </a:spcAft>
                      </a:pPr>
                      <a:r>
                        <a:rPr lang="en-US" sz="1200" dirty="0">
                          <a:effectLst/>
                          <a:latin typeface="Times New Roman" pitchFamily="18" charset="0"/>
                          <a:cs typeface="Times New Roman" pitchFamily="18" charset="0"/>
                        </a:rPr>
                        <a:t>product</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100" dirty="0" err="1" smtClean="0">
                          <a:effectLst/>
                          <a:latin typeface="Times New Roman" pitchFamily="18" charset="0"/>
                          <a:ea typeface="Calibri"/>
                          <a:cs typeface="Times New Roman" pitchFamily="18" charset="0"/>
                        </a:rPr>
                        <a:t>Varchar</a:t>
                      </a:r>
                      <a:r>
                        <a:rPr lang="en-US" sz="1100" dirty="0" smtClean="0">
                          <a:effectLst/>
                          <a:latin typeface="Times New Roman" pitchFamily="18" charset="0"/>
                          <a:ea typeface="Calibri"/>
                          <a:cs typeface="Times New Roman" pitchFamily="18" charset="0"/>
                        </a:rPr>
                        <a:t>(50)</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71707">
                <a:tc>
                  <a:txBody>
                    <a:bodyPr/>
                    <a:lstStyle/>
                    <a:p>
                      <a:pPr>
                        <a:lnSpc>
                          <a:spcPct val="115000"/>
                        </a:lnSpc>
                        <a:spcAft>
                          <a:spcPts val="1000"/>
                        </a:spcAft>
                      </a:pPr>
                      <a:r>
                        <a:rPr lang="en-US" sz="1200">
                          <a:effectLst/>
                          <a:latin typeface="Times New Roman" pitchFamily="18" charset="0"/>
                          <a:cs typeface="Times New Roman" pitchFamily="18" charset="0"/>
                        </a:rPr>
                        <a:t>product_type</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100" dirty="0" err="1" smtClean="0">
                          <a:effectLst/>
                          <a:latin typeface="Times New Roman" pitchFamily="18" charset="0"/>
                          <a:ea typeface="Calibri"/>
                          <a:cs typeface="Times New Roman" pitchFamily="18" charset="0"/>
                        </a:rPr>
                        <a:t>Int</a:t>
                      </a:r>
                      <a:r>
                        <a:rPr lang="en-US" sz="1100" dirty="0" smtClean="0">
                          <a:effectLst/>
                          <a:latin typeface="Times New Roman" pitchFamily="18" charset="0"/>
                          <a:ea typeface="Calibri"/>
                          <a:cs typeface="Times New Roman" pitchFamily="18" charset="0"/>
                        </a:rPr>
                        <a:t>(11)</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71707">
                <a:tc>
                  <a:txBody>
                    <a:bodyPr/>
                    <a:lstStyle/>
                    <a:p>
                      <a:pPr>
                        <a:lnSpc>
                          <a:spcPct val="115000"/>
                        </a:lnSpc>
                        <a:spcAft>
                          <a:spcPts val="1000"/>
                        </a:spcAft>
                      </a:pPr>
                      <a:r>
                        <a:rPr lang="en-US" sz="1200">
                          <a:effectLst/>
                          <a:latin typeface="Times New Roman" pitchFamily="18" charset="0"/>
                          <a:cs typeface="Times New Roman" pitchFamily="18" charset="0"/>
                        </a:rPr>
                        <a:t>price</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100" dirty="0" err="1" smtClean="0">
                          <a:effectLst/>
                          <a:latin typeface="Times New Roman" pitchFamily="18" charset="0"/>
                          <a:ea typeface="Calibri"/>
                          <a:cs typeface="Times New Roman" pitchFamily="18" charset="0"/>
                        </a:rPr>
                        <a:t>Int</a:t>
                      </a:r>
                      <a:r>
                        <a:rPr lang="en-US" sz="1100" dirty="0" smtClean="0">
                          <a:effectLst/>
                          <a:latin typeface="Times New Roman" pitchFamily="18" charset="0"/>
                          <a:ea typeface="Calibri"/>
                          <a:cs typeface="Times New Roman" pitchFamily="18" charset="0"/>
                        </a:rPr>
                        <a:t>(11)</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dirty="0">
                          <a:effectLst/>
                          <a:latin typeface="Times New Roman" pitchFamily="18" charset="0"/>
                          <a:cs typeface="Times New Roman" pitchFamily="18" charset="0"/>
                        </a:rPr>
                        <a:t> </a:t>
                      </a:r>
                      <a:endParaRPr lang="en-IN" sz="11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1862063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130"/>
            <a:ext cx="10515600" cy="511697"/>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Table Design</a:t>
            </a:r>
            <a:endParaRPr lang="en-IN" dirty="0"/>
          </a:p>
        </p:txBody>
      </p:sp>
      <p:sp>
        <p:nvSpPr>
          <p:cNvPr id="3" name="Content Placeholder 2"/>
          <p:cNvSpPr>
            <a:spLocks noGrp="1"/>
          </p:cNvSpPr>
          <p:nvPr>
            <p:ph idx="1"/>
          </p:nvPr>
        </p:nvSpPr>
        <p:spPr>
          <a:xfrm>
            <a:off x="838200" y="764088"/>
            <a:ext cx="10515600" cy="5412875"/>
          </a:xfrm>
        </p:spPr>
        <p:txBody>
          <a:bodyPr/>
          <a:lstStyle/>
          <a:p>
            <a:pPr marL="0" indent="0">
              <a:buNone/>
            </a:pPr>
            <a:r>
              <a:rPr lang="en-IN" sz="2000" b="1" dirty="0">
                <a:latin typeface="Times New Roman" pitchFamily="18" charset="0"/>
                <a:cs typeface="Times New Roman" pitchFamily="18" charset="0"/>
              </a:rPr>
              <a:t>Table structure for table </a:t>
            </a:r>
            <a:r>
              <a:rPr lang="en-IN" sz="2000" b="1" dirty="0" err="1" smtClean="0">
                <a:latin typeface="Times New Roman" pitchFamily="18" charset="0"/>
                <a:cs typeface="Times New Roman" pitchFamily="18" charset="0"/>
              </a:rPr>
              <a:t>rq_consumer_details</a:t>
            </a:r>
            <a:endParaRPr lang="en-IN" sz="2000" b="1"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b="1"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b="1"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pPr marL="0" indent="0">
              <a:buNone/>
            </a:pPr>
            <a:r>
              <a:rPr lang="en-US" sz="2000" b="1" dirty="0" smtClean="0">
                <a:solidFill>
                  <a:schemeClr val="tx1"/>
                </a:solidFill>
                <a:latin typeface="Times New Roman" pitchFamily="18" charset="0"/>
                <a:cs typeface="Times New Roman" pitchFamily="18" charset="0"/>
              </a:rPr>
              <a:t>Table </a:t>
            </a:r>
            <a:r>
              <a:rPr lang="en-US" sz="2000" b="1" dirty="0">
                <a:solidFill>
                  <a:schemeClr val="tx1"/>
                </a:solidFill>
                <a:latin typeface="Times New Roman" pitchFamily="18" charset="0"/>
                <a:cs typeface="Times New Roman" pitchFamily="18" charset="0"/>
              </a:rPr>
              <a:t>structure for table </a:t>
            </a:r>
            <a:r>
              <a:rPr lang="en-US" sz="2000" b="1" dirty="0" err="1">
                <a:solidFill>
                  <a:schemeClr val="tx1"/>
                </a:solidFill>
                <a:latin typeface="Times New Roman" pitchFamily="18" charset="0"/>
                <a:cs typeface="Times New Roman" pitchFamily="18" charset="0"/>
              </a:rPr>
              <a:t>rq_stock_details</a:t>
            </a:r>
            <a:endParaRPr lang="en-IN" sz="2000" b="1" dirty="0">
              <a:solidFill>
                <a:schemeClr val="tx1"/>
              </a:solidFill>
              <a:latin typeface="Times New Roman" pitchFamily="18" charset="0"/>
              <a:cs typeface="Times New Roman" pitchFamily="18" charset="0"/>
            </a:endParaRPr>
          </a:p>
          <a:p>
            <a:pPr marL="0" indent="0">
              <a:buNone/>
            </a:pPr>
            <a:endParaRPr lang="en-US" b="1" dirty="0" smtClean="0">
              <a:solidFill>
                <a:schemeClr val="tx1"/>
              </a:solidFill>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863253973"/>
              </p:ext>
            </p:extLst>
          </p:nvPr>
        </p:nvGraphicFramePr>
        <p:xfrm>
          <a:off x="1179244" y="1145435"/>
          <a:ext cx="5327064" cy="2734056"/>
        </p:xfrm>
        <a:graphic>
          <a:graphicData uri="http://schemas.openxmlformats.org/drawingml/2006/table">
            <a:tbl>
              <a:tblPr firstRow="1" firstCol="1" bandRow="1">
                <a:tableStyleId>{5C22544A-7EE6-4342-B048-85BDC9FD1C3A}</a:tableStyleId>
              </a:tblPr>
              <a:tblGrid>
                <a:gridCol w="1775688"/>
                <a:gridCol w="1775688"/>
                <a:gridCol w="1775688"/>
              </a:tblGrid>
              <a:tr h="205868">
                <a:tc>
                  <a:txBody>
                    <a:bodyPr/>
                    <a:lstStyle/>
                    <a:p>
                      <a:pPr algn="ctr">
                        <a:lnSpc>
                          <a:spcPct val="115000"/>
                        </a:lnSpc>
                        <a:spcAft>
                          <a:spcPts val="1000"/>
                        </a:spcAft>
                      </a:pPr>
                      <a:r>
                        <a:rPr lang="en-US" sz="1200" dirty="0">
                          <a:effectLst/>
                          <a:latin typeface="Times New Roman" pitchFamily="18" charset="0"/>
                          <a:cs typeface="Times New Roman" pitchFamily="18" charset="0"/>
                        </a:rPr>
                        <a:t>Field</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Type</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Key</a:t>
                      </a:r>
                      <a:endParaRPr lang="en-IN" sz="1100">
                        <a:effectLst/>
                        <a:latin typeface="Times New Roman" pitchFamily="18" charset="0"/>
                        <a:ea typeface="Calibri"/>
                        <a:cs typeface="Times New Roman" pitchFamily="18" charset="0"/>
                      </a:endParaRPr>
                    </a:p>
                  </a:txBody>
                  <a:tcPr marL="68580" marR="68580" marT="0" marB="0"/>
                </a:tc>
              </a:tr>
              <a:tr h="205868">
                <a:tc>
                  <a:txBody>
                    <a:bodyPr/>
                    <a:lstStyle/>
                    <a:p>
                      <a:pPr>
                        <a:lnSpc>
                          <a:spcPct val="115000"/>
                        </a:lnSpc>
                        <a:spcAft>
                          <a:spcPts val="1000"/>
                        </a:spcAft>
                      </a:pPr>
                      <a:r>
                        <a:rPr lang="en-US" sz="1200">
                          <a:effectLst/>
                          <a:latin typeface="Times New Roman" pitchFamily="18" charset="0"/>
                          <a:cs typeface="Times New Roman" pitchFamily="18" charset="0"/>
                        </a:rPr>
                        <a:t>id</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Int (11)</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5868">
                <a:tc>
                  <a:txBody>
                    <a:bodyPr/>
                    <a:lstStyle/>
                    <a:p>
                      <a:pPr>
                        <a:lnSpc>
                          <a:spcPct val="115000"/>
                        </a:lnSpc>
                        <a:spcAft>
                          <a:spcPts val="1000"/>
                        </a:spcAft>
                      </a:pPr>
                      <a:r>
                        <a:rPr lang="en-US" sz="1200">
                          <a:effectLst/>
                          <a:latin typeface="Times New Roman" pitchFamily="18" charset="0"/>
                          <a:cs typeface="Times New Roman" pitchFamily="18" charset="0"/>
                        </a:rPr>
                        <a:t>ration_shop_id</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(20)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5868">
                <a:tc>
                  <a:txBody>
                    <a:bodyPr/>
                    <a:lstStyle/>
                    <a:p>
                      <a:pPr>
                        <a:lnSpc>
                          <a:spcPct val="115000"/>
                        </a:lnSpc>
                        <a:spcAft>
                          <a:spcPts val="1000"/>
                        </a:spcAft>
                      </a:pPr>
                      <a:r>
                        <a:rPr lang="en-US" sz="1200">
                          <a:effectLst/>
                          <a:latin typeface="Times New Roman" pitchFamily="18" charset="0"/>
                          <a:cs typeface="Times New Roman" pitchFamily="18" charset="0"/>
                        </a:rPr>
                        <a:t>name</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dirty="0" err="1">
                          <a:effectLst/>
                          <a:latin typeface="Times New Roman" pitchFamily="18" charset="0"/>
                          <a:cs typeface="Times New Roman" pitchFamily="18" charset="0"/>
                        </a:rPr>
                        <a:t>Varchar</a:t>
                      </a:r>
                      <a:r>
                        <a:rPr lang="en-US" sz="1200" dirty="0">
                          <a:effectLst/>
                          <a:latin typeface="Times New Roman" pitchFamily="18" charset="0"/>
                          <a:cs typeface="Times New Roman" pitchFamily="18" charset="0"/>
                        </a:rPr>
                        <a:t> (20)</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5868">
                <a:tc>
                  <a:txBody>
                    <a:bodyPr/>
                    <a:lstStyle/>
                    <a:p>
                      <a:pPr>
                        <a:lnSpc>
                          <a:spcPct val="115000"/>
                        </a:lnSpc>
                        <a:spcAft>
                          <a:spcPts val="1000"/>
                        </a:spcAft>
                      </a:pPr>
                      <a:r>
                        <a:rPr lang="en-US" sz="1200">
                          <a:effectLst/>
                          <a:latin typeface="Times New Roman" pitchFamily="18" charset="0"/>
                          <a:cs typeface="Times New Roman" pitchFamily="18" charset="0"/>
                        </a:rPr>
                        <a:t>card_number</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(20)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Primary key</a:t>
                      </a:r>
                      <a:endParaRPr lang="en-IN" sz="1100">
                        <a:effectLst/>
                        <a:latin typeface="Times New Roman" pitchFamily="18" charset="0"/>
                        <a:ea typeface="Calibri"/>
                        <a:cs typeface="Times New Roman" pitchFamily="18" charset="0"/>
                      </a:endParaRPr>
                    </a:p>
                  </a:txBody>
                  <a:tcPr marL="68580" marR="68580" marT="0" marB="0"/>
                </a:tc>
              </a:tr>
              <a:tr h="205868">
                <a:tc>
                  <a:txBody>
                    <a:bodyPr/>
                    <a:lstStyle/>
                    <a:p>
                      <a:pPr>
                        <a:lnSpc>
                          <a:spcPct val="115000"/>
                        </a:lnSpc>
                        <a:spcAft>
                          <a:spcPts val="1000"/>
                        </a:spcAft>
                      </a:pPr>
                      <a:r>
                        <a:rPr lang="en-US" sz="1200">
                          <a:effectLst/>
                          <a:latin typeface="Times New Roman" pitchFamily="18" charset="0"/>
                          <a:cs typeface="Times New Roman" pitchFamily="18" charset="0"/>
                        </a:rPr>
                        <a:t>mobile_number</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Bigint (20)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5868">
                <a:tc>
                  <a:txBody>
                    <a:bodyPr/>
                    <a:lstStyle/>
                    <a:p>
                      <a:pPr>
                        <a:lnSpc>
                          <a:spcPct val="115000"/>
                        </a:lnSpc>
                        <a:spcAft>
                          <a:spcPts val="1000"/>
                        </a:spcAft>
                      </a:pPr>
                      <a:r>
                        <a:rPr lang="en-US" sz="1200" dirty="0">
                          <a:effectLst/>
                          <a:latin typeface="Times New Roman" pitchFamily="18" charset="0"/>
                          <a:cs typeface="Times New Roman" pitchFamily="18" charset="0"/>
                        </a:rPr>
                        <a:t>email</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(40)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5868">
                <a:tc>
                  <a:txBody>
                    <a:bodyPr/>
                    <a:lstStyle/>
                    <a:p>
                      <a:pPr>
                        <a:lnSpc>
                          <a:spcPct val="115000"/>
                        </a:lnSpc>
                        <a:spcAft>
                          <a:spcPts val="1000"/>
                        </a:spcAft>
                      </a:pPr>
                      <a:r>
                        <a:rPr lang="en-US" sz="1200">
                          <a:effectLst/>
                          <a:latin typeface="Times New Roman" pitchFamily="18" charset="0"/>
                          <a:cs typeface="Times New Roman" pitchFamily="18" charset="0"/>
                        </a:rPr>
                        <a:t>address</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(50)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5868">
                <a:tc>
                  <a:txBody>
                    <a:bodyPr/>
                    <a:lstStyle/>
                    <a:p>
                      <a:pPr>
                        <a:lnSpc>
                          <a:spcPct val="115000"/>
                        </a:lnSpc>
                        <a:spcAft>
                          <a:spcPts val="1000"/>
                        </a:spcAft>
                      </a:pPr>
                      <a:r>
                        <a:rPr lang="en-US" sz="1200">
                          <a:effectLst/>
                          <a:latin typeface="Times New Roman" pitchFamily="18" charset="0"/>
                          <a:cs typeface="Times New Roman" pitchFamily="18" charset="0"/>
                        </a:rPr>
                        <a:t>prefer_day</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(100)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5868">
                <a:tc>
                  <a:txBody>
                    <a:bodyPr/>
                    <a:lstStyle/>
                    <a:p>
                      <a:pPr>
                        <a:lnSpc>
                          <a:spcPct val="115000"/>
                        </a:lnSpc>
                        <a:spcAft>
                          <a:spcPts val="1000"/>
                        </a:spcAft>
                      </a:pPr>
                      <a:r>
                        <a:rPr lang="en-US" sz="1200">
                          <a:effectLst/>
                          <a:latin typeface="Times New Roman" pitchFamily="18" charset="0"/>
                          <a:cs typeface="Times New Roman" pitchFamily="18" charset="0"/>
                        </a:rPr>
                        <a:t>prefer_time</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(20)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5868">
                <a:tc>
                  <a:txBody>
                    <a:bodyPr/>
                    <a:lstStyle/>
                    <a:p>
                      <a:pPr>
                        <a:lnSpc>
                          <a:spcPct val="115000"/>
                        </a:lnSpc>
                        <a:spcAft>
                          <a:spcPts val="1000"/>
                        </a:spcAft>
                      </a:pPr>
                      <a:r>
                        <a:rPr lang="en-US" sz="1200">
                          <a:effectLst/>
                          <a:latin typeface="Times New Roman" pitchFamily="18" charset="0"/>
                          <a:cs typeface="Times New Roman" pitchFamily="18" charset="0"/>
                        </a:rPr>
                        <a:t>prefer_status</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Int (11)</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5868">
                <a:tc>
                  <a:txBody>
                    <a:bodyPr/>
                    <a:lstStyle/>
                    <a:p>
                      <a:pPr>
                        <a:lnSpc>
                          <a:spcPct val="115000"/>
                        </a:lnSpc>
                        <a:spcAft>
                          <a:spcPts val="1000"/>
                        </a:spcAft>
                      </a:pPr>
                      <a:r>
                        <a:rPr lang="en-US" sz="1200">
                          <a:effectLst/>
                          <a:latin typeface="Times New Roman" pitchFamily="18" charset="0"/>
                          <a:cs typeface="Times New Roman" pitchFamily="18" charset="0"/>
                        </a:rPr>
                        <a:t>reschedule_status</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Int (11)</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5868">
                <a:tc>
                  <a:txBody>
                    <a:bodyPr/>
                    <a:lstStyle/>
                    <a:p>
                      <a:pPr>
                        <a:lnSpc>
                          <a:spcPct val="115000"/>
                        </a:lnSpc>
                        <a:spcAft>
                          <a:spcPts val="1000"/>
                        </a:spcAft>
                      </a:pPr>
                      <a:r>
                        <a:rPr lang="en-US" sz="1200">
                          <a:effectLst/>
                          <a:latin typeface="Times New Roman" pitchFamily="18" charset="0"/>
                          <a:cs typeface="Times New Roman" pitchFamily="18" charset="0"/>
                        </a:rPr>
                        <a:t>allotted_slot_time</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(20)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dirty="0">
                          <a:effectLst/>
                          <a:latin typeface="Times New Roman" pitchFamily="18" charset="0"/>
                          <a:cs typeface="Times New Roman" pitchFamily="18" charset="0"/>
                        </a:rPr>
                        <a:t> </a:t>
                      </a:r>
                      <a:endParaRPr lang="en-IN" sz="1100" dirty="0">
                        <a:effectLst/>
                        <a:latin typeface="Times New Roman" pitchFamily="18" charset="0"/>
                        <a:ea typeface="Calibri"/>
                        <a:cs typeface="Times New Roman" pitchFamily="18" charset="0"/>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20263390"/>
              </p:ext>
            </p:extLst>
          </p:nvPr>
        </p:nvGraphicFramePr>
        <p:xfrm>
          <a:off x="1225087" y="4484402"/>
          <a:ext cx="5269498" cy="1576428"/>
        </p:xfrm>
        <a:graphic>
          <a:graphicData uri="http://schemas.openxmlformats.org/drawingml/2006/table">
            <a:tbl>
              <a:tblPr firstRow="1" firstCol="1" bandRow="1">
                <a:tableStyleId>{5C22544A-7EE6-4342-B048-85BDC9FD1C3A}</a:tableStyleId>
              </a:tblPr>
              <a:tblGrid>
                <a:gridCol w="2515628"/>
                <a:gridCol w="1484258"/>
                <a:gridCol w="1269612"/>
              </a:tblGrid>
              <a:tr h="225204">
                <a:tc>
                  <a:txBody>
                    <a:bodyPr/>
                    <a:lstStyle/>
                    <a:p>
                      <a:pPr algn="ctr">
                        <a:lnSpc>
                          <a:spcPct val="115000"/>
                        </a:lnSpc>
                        <a:spcAft>
                          <a:spcPts val="1000"/>
                        </a:spcAft>
                      </a:pPr>
                      <a:r>
                        <a:rPr lang="en-US" sz="1200" dirty="0">
                          <a:effectLst/>
                          <a:latin typeface="Times New Roman" pitchFamily="18" charset="0"/>
                          <a:cs typeface="Times New Roman" pitchFamily="18" charset="0"/>
                        </a:rPr>
                        <a:t>Field</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Type</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Key</a:t>
                      </a:r>
                      <a:endParaRPr lang="en-IN" sz="1100">
                        <a:effectLst/>
                        <a:latin typeface="Times New Roman" pitchFamily="18" charset="0"/>
                        <a:ea typeface="Calibri"/>
                        <a:cs typeface="Times New Roman" pitchFamily="18" charset="0"/>
                      </a:endParaRPr>
                    </a:p>
                  </a:txBody>
                  <a:tcPr marL="68580" marR="68580" marT="0" marB="0"/>
                </a:tc>
              </a:tr>
              <a:tr h="225204">
                <a:tc>
                  <a:txBody>
                    <a:bodyPr/>
                    <a:lstStyle/>
                    <a:p>
                      <a:pPr>
                        <a:lnSpc>
                          <a:spcPct val="115000"/>
                        </a:lnSpc>
                        <a:spcAft>
                          <a:spcPts val="1000"/>
                        </a:spcAft>
                      </a:pPr>
                      <a:r>
                        <a:rPr lang="en-US" sz="1200">
                          <a:effectLst/>
                          <a:latin typeface="Times New Roman" pitchFamily="18" charset="0"/>
                          <a:cs typeface="Times New Roman" pitchFamily="18" charset="0"/>
                        </a:rPr>
                        <a:t>id</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int(11)</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25204">
                <a:tc>
                  <a:txBody>
                    <a:bodyPr/>
                    <a:lstStyle/>
                    <a:p>
                      <a:pPr>
                        <a:lnSpc>
                          <a:spcPct val="115000"/>
                        </a:lnSpc>
                        <a:spcAft>
                          <a:spcPts val="1000"/>
                        </a:spcAft>
                      </a:pPr>
                      <a:r>
                        <a:rPr lang="en-US" sz="1200" dirty="0" err="1">
                          <a:effectLst/>
                          <a:latin typeface="Times New Roman" pitchFamily="18" charset="0"/>
                          <a:cs typeface="Times New Roman" pitchFamily="18" charset="0"/>
                        </a:rPr>
                        <a:t>ration_id</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dirty="0" err="1">
                          <a:effectLst/>
                          <a:latin typeface="Times New Roman" pitchFamily="18" charset="0"/>
                          <a:cs typeface="Times New Roman" pitchFamily="18" charset="0"/>
                        </a:rPr>
                        <a:t>varchar</a:t>
                      </a:r>
                      <a:r>
                        <a:rPr lang="en-US" sz="1200" dirty="0">
                          <a:effectLst/>
                          <a:latin typeface="Times New Roman" pitchFamily="18" charset="0"/>
                          <a:cs typeface="Times New Roman" pitchFamily="18" charset="0"/>
                        </a:rPr>
                        <a:t>(20)</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dirty="0">
                          <a:effectLst/>
                          <a:latin typeface="Times New Roman" pitchFamily="18" charset="0"/>
                          <a:cs typeface="Times New Roman" pitchFamily="18" charset="0"/>
                        </a:rPr>
                        <a:t>Foreign key</a:t>
                      </a:r>
                      <a:endParaRPr lang="en-IN" sz="1100" dirty="0">
                        <a:effectLst/>
                        <a:latin typeface="Times New Roman" pitchFamily="18" charset="0"/>
                        <a:ea typeface="Calibri"/>
                        <a:cs typeface="Times New Roman" pitchFamily="18" charset="0"/>
                      </a:endParaRPr>
                    </a:p>
                  </a:txBody>
                  <a:tcPr marL="68580" marR="68580" marT="0" marB="0"/>
                </a:tc>
              </a:tr>
              <a:tr h="225204">
                <a:tc>
                  <a:txBody>
                    <a:bodyPr/>
                    <a:lstStyle/>
                    <a:p>
                      <a:pPr>
                        <a:lnSpc>
                          <a:spcPct val="115000"/>
                        </a:lnSpc>
                        <a:spcAft>
                          <a:spcPts val="1000"/>
                        </a:spcAft>
                      </a:pPr>
                      <a:r>
                        <a:rPr lang="en-US" sz="1200">
                          <a:effectLst/>
                          <a:latin typeface="Times New Roman" pitchFamily="18" charset="0"/>
                          <a:cs typeface="Times New Roman" pitchFamily="18" charset="0"/>
                        </a:rPr>
                        <a:t>product_id</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int(11)</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25204">
                <a:tc>
                  <a:txBody>
                    <a:bodyPr/>
                    <a:lstStyle/>
                    <a:p>
                      <a:pPr>
                        <a:lnSpc>
                          <a:spcPct val="115000"/>
                        </a:lnSpc>
                        <a:spcAft>
                          <a:spcPts val="1000"/>
                        </a:spcAft>
                      </a:pPr>
                      <a:r>
                        <a:rPr lang="en-US" sz="1200">
                          <a:effectLst/>
                          <a:latin typeface="Times New Roman" pitchFamily="18" charset="0"/>
                          <a:cs typeface="Times New Roman" pitchFamily="18" charset="0"/>
                        </a:rPr>
                        <a:t>product</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varchar(30)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25204">
                <a:tc>
                  <a:txBody>
                    <a:bodyPr/>
                    <a:lstStyle/>
                    <a:p>
                      <a:pPr>
                        <a:lnSpc>
                          <a:spcPct val="115000"/>
                        </a:lnSpc>
                        <a:spcAft>
                          <a:spcPts val="1000"/>
                        </a:spcAft>
                      </a:pPr>
                      <a:r>
                        <a:rPr lang="en-US" sz="1200">
                          <a:effectLst/>
                          <a:latin typeface="Times New Roman" pitchFamily="18" charset="0"/>
                          <a:cs typeface="Times New Roman" pitchFamily="18" charset="0"/>
                        </a:rPr>
                        <a:t>price</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int(11)</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25204">
                <a:tc>
                  <a:txBody>
                    <a:bodyPr/>
                    <a:lstStyle/>
                    <a:p>
                      <a:pPr>
                        <a:lnSpc>
                          <a:spcPct val="115000"/>
                        </a:lnSpc>
                        <a:spcAft>
                          <a:spcPts val="1000"/>
                        </a:spcAft>
                      </a:pPr>
                      <a:r>
                        <a:rPr lang="en-US" sz="1200" dirty="0" err="1">
                          <a:effectLst/>
                          <a:latin typeface="Times New Roman" pitchFamily="18" charset="0"/>
                          <a:cs typeface="Times New Roman" pitchFamily="18" charset="0"/>
                        </a:rPr>
                        <a:t>available_quantity</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int(11)</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dirty="0">
                          <a:effectLst/>
                          <a:latin typeface="Times New Roman" pitchFamily="18" charset="0"/>
                          <a:cs typeface="Times New Roman" pitchFamily="18" charset="0"/>
                        </a:rPr>
                        <a:t> </a:t>
                      </a:r>
                      <a:endParaRPr lang="en-IN" sz="11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271550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130"/>
            <a:ext cx="10515600" cy="511697"/>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Table Design</a:t>
            </a:r>
            <a:endParaRPr lang="en-IN" dirty="0"/>
          </a:p>
        </p:txBody>
      </p:sp>
      <p:sp>
        <p:nvSpPr>
          <p:cNvPr id="3" name="Content Placeholder 2"/>
          <p:cNvSpPr>
            <a:spLocks noGrp="1"/>
          </p:cNvSpPr>
          <p:nvPr>
            <p:ph idx="1"/>
          </p:nvPr>
        </p:nvSpPr>
        <p:spPr>
          <a:xfrm>
            <a:off x="838200" y="764088"/>
            <a:ext cx="10515600" cy="5412875"/>
          </a:xfrm>
        </p:spPr>
        <p:txBody>
          <a:bodyPr/>
          <a:lstStyle/>
          <a:p>
            <a:pPr marL="0" indent="0">
              <a:buNone/>
            </a:pPr>
            <a:r>
              <a:rPr lang="en-IN" sz="2000" b="1" dirty="0">
                <a:solidFill>
                  <a:schemeClr val="tx1"/>
                </a:solidFill>
                <a:latin typeface="Times New Roman" pitchFamily="18" charset="0"/>
                <a:cs typeface="Times New Roman" pitchFamily="18" charset="0"/>
              </a:rPr>
              <a:t>Table structure for table </a:t>
            </a:r>
            <a:r>
              <a:rPr lang="en-IN" sz="2000" b="1" dirty="0" err="1" smtClean="0">
                <a:solidFill>
                  <a:schemeClr val="tx1"/>
                </a:solidFill>
                <a:latin typeface="Times New Roman" pitchFamily="18" charset="0"/>
                <a:cs typeface="Times New Roman" pitchFamily="18" charset="0"/>
              </a:rPr>
              <a:t>rq_product_delivery</a:t>
            </a:r>
            <a:endParaRPr lang="en-IN" sz="2000" b="1" dirty="0" smtClean="0">
              <a:solidFill>
                <a:schemeClr val="tx1"/>
              </a:solidFill>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b="1"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b="1"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pPr marL="0" indent="0">
              <a:buNone/>
            </a:pPr>
            <a:r>
              <a:rPr lang="en-US" sz="2000" b="1" dirty="0" smtClean="0">
                <a:solidFill>
                  <a:schemeClr val="tx1"/>
                </a:solidFill>
                <a:latin typeface="Times New Roman" pitchFamily="18" charset="0"/>
                <a:cs typeface="Times New Roman" pitchFamily="18" charset="0"/>
              </a:rPr>
              <a:t>Table </a:t>
            </a:r>
            <a:r>
              <a:rPr lang="en-US" sz="2000" b="1" dirty="0">
                <a:solidFill>
                  <a:schemeClr val="tx1"/>
                </a:solidFill>
                <a:latin typeface="Times New Roman" pitchFamily="18" charset="0"/>
                <a:cs typeface="Times New Roman" pitchFamily="18" charset="0"/>
              </a:rPr>
              <a:t>structure for table </a:t>
            </a:r>
            <a:r>
              <a:rPr lang="en-US" sz="2000" b="1" dirty="0" err="1" smtClean="0">
                <a:solidFill>
                  <a:schemeClr val="tx1"/>
                </a:solidFill>
                <a:latin typeface="Times New Roman" pitchFamily="18" charset="0"/>
                <a:cs typeface="Times New Roman" pitchFamily="18" charset="0"/>
              </a:rPr>
              <a:t>rq_stock_request</a:t>
            </a:r>
            <a:endParaRPr lang="en-IN" sz="2000" b="1" dirty="0">
              <a:solidFill>
                <a:schemeClr val="tx1"/>
              </a:solidFill>
              <a:latin typeface="Times New Roman" pitchFamily="18" charset="0"/>
              <a:cs typeface="Times New Roman" pitchFamily="18" charset="0"/>
            </a:endParaRPr>
          </a:p>
          <a:p>
            <a:pPr marL="0" indent="0">
              <a:buNone/>
            </a:pPr>
            <a:endParaRPr lang="en-US" b="1" dirty="0" smtClean="0">
              <a:solidFill>
                <a:schemeClr val="tx1"/>
              </a:solidFill>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076111065"/>
              </p:ext>
            </p:extLst>
          </p:nvPr>
        </p:nvGraphicFramePr>
        <p:xfrm>
          <a:off x="1183932" y="4507494"/>
          <a:ext cx="5076192" cy="1342320"/>
        </p:xfrm>
        <a:graphic>
          <a:graphicData uri="http://schemas.openxmlformats.org/drawingml/2006/table">
            <a:tbl>
              <a:tblPr firstRow="1" firstCol="1" bandRow="1">
                <a:tableStyleId>{5C22544A-7EE6-4342-B048-85BDC9FD1C3A}</a:tableStyleId>
              </a:tblPr>
              <a:tblGrid>
                <a:gridCol w="1692064"/>
                <a:gridCol w="1692064"/>
                <a:gridCol w="1692064"/>
              </a:tblGrid>
              <a:tr h="223720">
                <a:tc>
                  <a:txBody>
                    <a:bodyPr/>
                    <a:lstStyle/>
                    <a:p>
                      <a:pPr algn="ctr">
                        <a:lnSpc>
                          <a:spcPct val="115000"/>
                        </a:lnSpc>
                        <a:spcAft>
                          <a:spcPts val="1000"/>
                        </a:spcAft>
                      </a:pPr>
                      <a:r>
                        <a:rPr lang="en-US" sz="1200" dirty="0">
                          <a:effectLst/>
                          <a:latin typeface="Times New Roman" pitchFamily="18" charset="0"/>
                          <a:cs typeface="Times New Roman" pitchFamily="18" charset="0"/>
                        </a:rPr>
                        <a:t>Field</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Type</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Key</a:t>
                      </a:r>
                      <a:endParaRPr lang="en-IN" sz="1100">
                        <a:effectLst/>
                        <a:latin typeface="Times New Roman" pitchFamily="18" charset="0"/>
                        <a:ea typeface="Calibri"/>
                        <a:cs typeface="Times New Roman" pitchFamily="18" charset="0"/>
                      </a:endParaRPr>
                    </a:p>
                  </a:txBody>
                  <a:tcPr marL="68580" marR="68580" marT="0" marB="0"/>
                </a:tc>
              </a:tr>
              <a:tr h="223720">
                <a:tc>
                  <a:txBody>
                    <a:bodyPr/>
                    <a:lstStyle/>
                    <a:p>
                      <a:pPr>
                        <a:lnSpc>
                          <a:spcPct val="115000"/>
                        </a:lnSpc>
                        <a:spcAft>
                          <a:spcPts val="1000"/>
                        </a:spcAft>
                      </a:pPr>
                      <a:r>
                        <a:rPr lang="en-US" sz="1200">
                          <a:effectLst/>
                          <a:latin typeface="Times New Roman" pitchFamily="18" charset="0"/>
                          <a:cs typeface="Times New Roman" pitchFamily="18" charset="0"/>
                        </a:rPr>
                        <a:t>id</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dirty="0" err="1">
                          <a:effectLst/>
                          <a:latin typeface="Times New Roman" pitchFamily="18" charset="0"/>
                          <a:cs typeface="Times New Roman" pitchFamily="18" charset="0"/>
                        </a:rPr>
                        <a:t>Int</a:t>
                      </a:r>
                      <a:r>
                        <a:rPr lang="en-US" sz="1200" dirty="0">
                          <a:effectLst/>
                          <a:latin typeface="Times New Roman" pitchFamily="18" charset="0"/>
                          <a:cs typeface="Times New Roman" pitchFamily="18" charset="0"/>
                        </a:rPr>
                        <a:t> (11)</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23720">
                <a:tc>
                  <a:txBody>
                    <a:bodyPr/>
                    <a:lstStyle/>
                    <a:p>
                      <a:pPr>
                        <a:lnSpc>
                          <a:spcPct val="115000"/>
                        </a:lnSpc>
                        <a:spcAft>
                          <a:spcPts val="1000"/>
                        </a:spcAft>
                      </a:pPr>
                      <a:r>
                        <a:rPr lang="en-US" sz="1200">
                          <a:effectLst/>
                          <a:latin typeface="Times New Roman" pitchFamily="18" charset="0"/>
                          <a:cs typeface="Times New Roman" pitchFamily="18" charset="0"/>
                        </a:rPr>
                        <a:t>ration_id</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(20)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Foreign key</a:t>
                      </a:r>
                      <a:endParaRPr lang="en-IN" sz="1100">
                        <a:effectLst/>
                        <a:latin typeface="Times New Roman" pitchFamily="18" charset="0"/>
                        <a:ea typeface="Calibri"/>
                        <a:cs typeface="Times New Roman" pitchFamily="18" charset="0"/>
                      </a:endParaRPr>
                    </a:p>
                  </a:txBody>
                  <a:tcPr marL="68580" marR="68580" marT="0" marB="0"/>
                </a:tc>
              </a:tr>
              <a:tr h="223720">
                <a:tc>
                  <a:txBody>
                    <a:bodyPr/>
                    <a:lstStyle/>
                    <a:p>
                      <a:pPr>
                        <a:lnSpc>
                          <a:spcPct val="115000"/>
                        </a:lnSpc>
                        <a:spcAft>
                          <a:spcPts val="1000"/>
                        </a:spcAft>
                      </a:pPr>
                      <a:r>
                        <a:rPr lang="en-US" sz="1200">
                          <a:effectLst/>
                          <a:latin typeface="Times New Roman" pitchFamily="18" charset="0"/>
                          <a:cs typeface="Times New Roman" pitchFamily="18" charset="0"/>
                        </a:rPr>
                        <a:t>product</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(100)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23720">
                <a:tc>
                  <a:txBody>
                    <a:bodyPr/>
                    <a:lstStyle/>
                    <a:p>
                      <a:pPr>
                        <a:lnSpc>
                          <a:spcPct val="115000"/>
                        </a:lnSpc>
                        <a:spcAft>
                          <a:spcPts val="1000"/>
                        </a:spcAft>
                      </a:pPr>
                      <a:r>
                        <a:rPr lang="en-US" sz="1200">
                          <a:effectLst/>
                          <a:latin typeface="Times New Roman" pitchFamily="18" charset="0"/>
                          <a:cs typeface="Times New Roman" pitchFamily="18" charset="0"/>
                        </a:rPr>
                        <a:t>required_quantity</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Int (11)</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23720">
                <a:tc>
                  <a:txBody>
                    <a:bodyPr/>
                    <a:lstStyle/>
                    <a:p>
                      <a:pPr>
                        <a:lnSpc>
                          <a:spcPct val="115000"/>
                        </a:lnSpc>
                        <a:spcAft>
                          <a:spcPts val="1000"/>
                        </a:spcAft>
                      </a:pPr>
                      <a:r>
                        <a:rPr lang="en-US" sz="1200">
                          <a:effectLst/>
                          <a:latin typeface="Times New Roman" pitchFamily="18" charset="0"/>
                          <a:cs typeface="Times New Roman" pitchFamily="18" charset="0"/>
                        </a:rPr>
                        <a:t>request_date</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Timestamp</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dirty="0">
                          <a:effectLst/>
                          <a:latin typeface="Times New Roman" pitchFamily="18" charset="0"/>
                          <a:cs typeface="Times New Roman" pitchFamily="18" charset="0"/>
                        </a:rPr>
                        <a:t> </a:t>
                      </a:r>
                      <a:endParaRPr lang="en-IN" sz="1100" dirty="0">
                        <a:effectLst/>
                        <a:latin typeface="Times New Roman" pitchFamily="18" charset="0"/>
                        <a:ea typeface="Calibri"/>
                        <a:cs typeface="Times New Roman" pitchFamily="18" charset="0"/>
                      </a:endParaRPr>
                    </a:p>
                  </a:txBody>
                  <a:tcPr marL="68580" marR="6858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75640177"/>
              </p:ext>
            </p:extLst>
          </p:nvPr>
        </p:nvGraphicFramePr>
        <p:xfrm>
          <a:off x="1171208" y="1238868"/>
          <a:ext cx="5030298" cy="2523744"/>
        </p:xfrm>
        <a:graphic>
          <a:graphicData uri="http://schemas.openxmlformats.org/drawingml/2006/table">
            <a:tbl>
              <a:tblPr firstRow="1" firstCol="1" bandRow="1">
                <a:tableStyleId>{5C22544A-7EE6-4342-B048-85BDC9FD1C3A}</a:tableStyleId>
              </a:tblPr>
              <a:tblGrid>
                <a:gridCol w="1676766"/>
                <a:gridCol w="1676766"/>
                <a:gridCol w="1676766"/>
              </a:tblGrid>
              <a:tr h="207423">
                <a:tc>
                  <a:txBody>
                    <a:bodyPr/>
                    <a:lstStyle/>
                    <a:p>
                      <a:pPr algn="ctr">
                        <a:lnSpc>
                          <a:spcPct val="115000"/>
                        </a:lnSpc>
                        <a:spcAft>
                          <a:spcPts val="1000"/>
                        </a:spcAft>
                      </a:pPr>
                      <a:r>
                        <a:rPr lang="en-US" sz="1200" dirty="0">
                          <a:effectLst/>
                          <a:latin typeface="Times New Roman" pitchFamily="18" charset="0"/>
                          <a:cs typeface="Times New Roman" pitchFamily="18" charset="0"/>
                        </a:rPr>
                        <a:t>Field</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Type</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Key</a:t>
                      </a:r>
                      <a:endParaRPr lang="en-IN" sz="1100">
                        <a:effectLst/>
                        <a:latin typeface="Times New Roman" pitchFamily="18" charset="0"/>
                        <a:ea typeface="Calibri"/>
                        <a:cs typeface="Times New Roman" pitchFamily="18" charset="0"/>
                      </a:endParaRPr>
                    </a:p>
                  </a:txBody>
                  <a:tcPr marL="68580" marR="68580" marT="0" marB="0"/>
                </a:tc>
              </a:tr>
              <a:tr h="207423">
                <a:tc>
                  <a:txBody>
                    <a:bodyPr/>
                    <a:lstStyle/>
                    <a:p>
                      <a:pPr>
                        <a:lnSpc>
                          <a:spcPct val="115000"/>
                        </a:lnSpc>
                        <a:spcAft>
                          <a:spcPts val="1000"/>
                        </a:spcAft>
                      </a:pPr>
                      <a:r>
                        <a:rPr lang="en-US" sz="1200">
                          <a:effectLst/>
                          <a:latin typeface="Times New Roman" pitchFamily="18" charset="0"/>
                          <a:cs typeface="Times New Roman" pitchFamily="18" charset="0"/>
                        </a:rPr>
                        <a:t>id</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Int (11)</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7423">
                <a:tc>
                  <a:txBody>
                    <a:bodyPr/>
                    <a:lstStyle/>
                    <a:p>
                      <a:pPr>
                        <a:lnSpc>
                          <a:spcPct val="115000"/>
                        </a:lnSpc>
                        <a:spcAft>
                          <a:spcPts val="1000"/>
                        </a:spcAft>
                      </a:pPr>
                      <a:r>
                        <a:rPr lang="en-US" sz="1200">
                          <a:effectLst/>
                          <a:latin typeface="Times New Roman" pitchFamily="18" charset="0"/>
                          <a:cs typeface="Times New Roman" pitchFamily="18" charset="0"/>
                        </a:rPr>
                        <a:t>ration_id</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(20)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7423">
                <a:tc>
                  <a:txBody>
                    <a:bodyPr/>
                    <a:lstStyle/>
                    <a:p>
                      <a:pPr>
                        <a:lnSpc>
                          <a:spcPct val="115000"/>
                        </a:lnSpc>
                        <a:spcAft>
                          <a:spcPts val="1000"/>
                        </a:spcAft>
                      </a:pPr>
                      <a:r>
                        <a:rPr lang="en-US" sz="1200" dirty="0" err="1">
                          <a:effectLst/>
                          <a:latin typeface="Times New Roman" pitchFamily="18" charset="0"/>
                          <a:cs typeface="Times New Roman" pitchFamily="18" charset="0"/>
                        </a:rPr>
                        <a:t>timeslot_id</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Int (11)</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Foreign key</a:t>
                      </a:r>
                      <a:endParaRPr lang="en-IN" sz="1100">
                        <a:effectLst/>
                        <a:latin typeface="Times New Roman" pitchFamily="18" charset="0"/>
                        <a:ea typeface="Calibri"/>
                        <a:cs typeface="Times New Roman" pitchFamily="18" charset="0"/>
                      </a:endParaRPr>
                    </a:p>
                  </a:txBody>
                  <a:tcPr marL="68580" marR="68580" marT="0" marB="0"/>
                </a:tc>
              </a:tr>
              <a:tr h="207423">
                <a:tc>
                  <a:txBody>
                    <a:bodyPr/>
                    <a:lstStyle/>
                    <a:p>
                      <a:pPr>
                        <a:lnSpc>
                          <a:spcPct val="115000"/>
                        </a:lnSpc>
                        <a:spcAft>
                          <a:spcPts val="1000"/>
                        </a:spcAft>
                      </a:pPr>
                      <a:r>
                        <a:rPr lang="en-US" sz="1200">
                          <a:effectLst/>
                          <a:latin typeface="Times New Roman" pitchFamily="18" charset="0"/>
                          <a:cs typeface="Times New Roman" pitchFamily="18" charset="0"/>
                        </a:rPr>
                        <a:t>card_number</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(20)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7423">
                <a:tc>
                  <a:txBody>
                    <a:bodyPr/>
                    <a:lstStyle/>
                    <a:p>
                      <a:pPr>
                        <a:lnSpc>
                          <a:spcPct val="115000"/>
                        </a:lnSpc>
                        <a:spcAft>
                          <a:spcPts val="1000"/>
                        </a:spcAft>
                      </a:pPr>
                      <a:r>
                        <a:rPr lang="en-US" sz="1200">
                          <a:effectLst/>
                          <a:latin typeface="Times New Roman" pitchFamily="18" charset="0"/>
                          <a:cs typeface="Times New Roman" pitchFamily="18" charset="0"/>
                        </a:rPr>
                        <a:t>allotted_slot_time</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dirty="0" err="1">
                          <a:effectLst/>
                          <a:latin typeface="Times New Roman" pitchFamily="18" charset="0"/>
                          <a:cs typeface="Times New Roman" pitchFamily="18" charset="0"/>
                        </a:rPr>
                        <a:t>Varchar</a:t>
                      </a:r>
                      <a:r>
                        <a:rPr lang="en-US" sz="1200" dirty="0">
                          <a:effectLst/>
                          <a:latin typeface="Times New Roman" pitchFamily="18" charset="0"/>
                          <a:cs typeface="Times New Roman" pitchFamily="18" charset="0"/>
                        </a:rPr>
                        <a:t> (20)</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7423">
                <a:tc>
                  <a:txBody>
                    <a:bodyPr/>
                    <a:lstStyle/>
                    <a:p>
                      <a:pPr>
                        <a:lnSpc>
                          <a:spcPct val="115000"/>
                        </a:lnSpc>
                        <a:spcAft>
                          <a:spcPts val="1000"/>
                        </a:spcAft>
                      </a:pPr>
                      <a:r>
                        <a:rPr lang="en-US" sz="1200">
                          <a:effectLst/>
                          <a:latin typeface="Times New Roman" pitchFamily="18" charset="0"/>
                          <a:cs typeface="Times New Roman" pitchFamily="18" charset="0"/>
                        </a:rPr>
                        <a:t>deliver_status</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Int (11)</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7423">
                <a:tc>
                  <a:txBody>
                    <a:bodyPr/>
                    <a:lstStyle/>
                    <a:p>
                      <a:pPr>
                        <a:lnSpc>
                          <a:spcPct val="115000"/>
                        </a:lnSpc>
                        <a:spcAft>
                          <a:spcPts val="1000"/>
                        </a:spcAft>
                      </a:pPr>
                      <a:r>
                        <a:rPr lang="en-US" sz="1200">
                          <a:effectLst/>
                          <a:latin typeface="Times New Roman" pitchFamily="18" charset="0"/>
                          <a:cs typeface="Times New Roman" pitchFamily="18" charset="0"/>
                        </a:rPr>
                        <a:t>delivered_product</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Varchar (200)</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7423">
                <a:tc>
                  <a:txBody>
                    <a:bodyPr/>
                    <a:lstStyle/>
                    <a:p>
                      <a:pPr>
                        <a:lnSpc>
                          <a:spcPct val="115000"/>
                        </a:lnSpc>
                        <a:spcAft>
                          <a:spcPts val="1000"/>
                        </a:spcAft>
                      </a:pPr>
                      <a:r>
                        <a:rPr lang="en-US" sz="1200">
                          <a:effectLst/>
                          <a:latin typeface="Times New Roman" pitchFamily="18" charset="0"/>
                          <a:cs typeface="Times New Roman" pitchFamily="18" charset="0"/>
                        </a:rPr>
                        <a:t>bill_amount</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Int (11)</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7423">
                <a:tc>
                  <a:txBody>
                    <a:bodyPr/>
                    <a:lstStyle/>
                    <a:p>
                      <a:pPr>
                        <a:lnSpc>
                          <a:spcPct val="115000"/>
                        </a:lnSpc>
                        <a:spcAft>
                          <a:spcPts val="1000"/>
                        </a:spcAft>
                      </a:pPr>
                      <a:r>
                        <a:rPr lang="en-US" sz="1200">
                          <a:effectLst/>
                          <a:latin typeface="Times New Roman" pitchFamily="18" charset="0"/>
                          <a:cs typeface="Times New Roman" pitchFamily="18" charset="0"/>
                        </a:rPr>
                        <a:t>month</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int(11)</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7423">
                <a:tc>
                  <a:txBody>
                    <a:bodyPr/>
                    <a:lstStyle/>
                    <a:p>
                      <a:pPr>
                        <a:lnSpc>
                          <a:spcPct val="115000"/>
                        </a:lnSpc>
                        <a:spcAft>
                          <a:spcPts val="1000"/>
                        </a:spcAft>
                      </a:pPr>
                      <a:r>
                        <a:rPr lang="en-US" sz="1200">
                          <a:effectLst/>
                          <a:latin typeface="Times New Roman" pitchFamily="18" charset="0"/>
                          <a:cs typeface="Times New Roman" pitchFamily="18" charset="0"/>
                        </a:rPr>
                        <a:t>year</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Int (11)</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07423">
                <a:tc>
                  <a:txBody>
                    <a:bodyPr/>
                    <a:lstStyle/>
                    <a:p>
                      <a:pPr>
                        <a:lnSpc>
                          <a:spcPct val="115000"/>
                        </a:lnSpc>
                        <a:spcAft>
                          <a:spcPts val="1000"/>
                        </a:spcAft>
                      </a:pPr>
                      <a:r>
                        <a:rPr lang="en-US" sz="1200">
                          <a:effectLst/>
                          <a:latin typeface="Times New Roman" pitchFamily="18" charset="0"/>
                          <a:cs typeface="Times New Roman" pitchFamily="18" charset="0"/>
                        </a:rPr>
                        <a:t>date_time</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a:effectLst/>
                          <a:latin typeface="Times New Roman" pitchFamily="18" charset="0"/>
                          <a:cs typeface="Times New Roman" pitchFamily="18" charset="0"/>
                        </a:rPr>
                        <a:t>Timestamp</a:t>
                      </a:r>
                      <a:endParaRPr lang="en-IN" sz="110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1000"/>
                        </a:spcAft>
                      </a:pPr>
                      <a:r>
                        <a:rPr lang="en-US" sz="1200" dirty="0">
                          <a:effectLst/>
                          <a:latin typeface="Times New Roman" pitchFamily="18" charset="0"/>
                          <a:cs typeface="Times New Roman" pitchFamily="18" charset="0"/>
                        </a:rPr>
                        <a:t> </a:t>
                      </a:r>
                      <a:endParaRPr lang="en-IN" sz="11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514023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130"/>
            <a:ext cx="10515600" cy="511697"/>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Table Design</a:t>
            </a:r>
            <a:endParaRPr lang="en-IN" dirty="0"/>
          </a:p>
        </p:txBody>
      </p:sp>
      <p:sp>
        <p:nvSpPr>
          <p:cNvPr id="3" name="Content Placeholder 2"/>
          <p:cNvSpPr>
            <a:spLocks noGrp="1"/>
          </p:cNvSpPr>
          <p:nvPr>
            <p:ph idx="1"/>
          </p:nvPr>
        </p:nvSpPr>
        <p:spPr>
          <a:xfrm>
            <a:off x="838200" y="764088"/>
            <a:ext cx="10515600" cy="5412875"/>
          </a:xfrm>
        </p:spPr>
        <p:txBody>
          <a:bodyPr/>
          <a:lstStyle/>
          <a:p>
            <a:pPr marL="0" indent="0">
              <a:buNone/>
            </a:pPr>
            <a:r>
              <a:rPr lang="en-IN" sz="2000" b="1" dirty="0">
                <a:solidFill>
                  <a:schemeClr val="tx1"/>
                </a:solidFill>
                <a:latin typeface="Times New Roman" pitchFamily="18" charset="0"/>
                <a:cs typeface="Times New Roman" pitchFamily="18" charset="0"/>
              </a:rPr>
              <a:t>Table structure for table </a:t>
            </a:r>
            <a:r>
              <a:rPr lang="en-IN" sz="2000" b="1" dirty="0" err="1" smtClean="0">
                <a:solidFill>
                  <a:schemeClr val="tx1"/>
                </a:solidFill>
                <a:latin typeface="Times New Roman" pitchFamily="18" charset="0"/>
                <a:cs typeface="Times New Roman" pitchFamily="18" charset="0"/>
              </a:rPr>
              <a:t>rq_timeslot_allocation</a:t>
            </a:r>
            <a:endParaRPr lang="en-IN" sz="2000" b="1" dirty="0" smtClean="0">
              <a:solidFill>
                <a:schemeClr val="tx1"/>
              </a:solidFill>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b="1"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b="1"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b="1"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pPr marL="0" indent="0">
              <a:buNone/>
            </a:pPr>
            <a:endParaRPr lang="en-US" b="1" dirty="0" smtClean="0">
              <a:solidFill>
                <a:schemeClr val="tx1"/>
              </a:solidFill>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792083331"/>
              </p:ext>
            </p:extLst>
          </p:nvPr>
        </p:nvGraphicFramePr>
        <p:xfrm>
          <a:off x="1126196" y="1543667"/>
          <a:ext cx="5427003" cy="3040056"/>
        </p:xfrm>
        <a:graphic>
          <a:graphicData uri="http://schemas.openxmlformats.org/drawingml/2006/table">
            <a:tbl>
              <a:tblPr firstRow="1" firstCol="1" bandRow="1">
                <a:tableStyleId>{5C22544A-7EE6-4342-B048-85BDC9FD1C3A}</a:tableStyleId>
              </a:tblPr>
              <a:tblGrid>
                <a:gridCol w="1809001"/>
                <a:gridCol w="1809001"/>
                <a:gridCol w="1809001"/>
              </a:tblGrid>
              <a:tr h="253338">
                <a:tc>
                  <a:txBody>
                    <a:bodyPr/>
                    <a:lstStyle/>
                    <a:p>
                      <a:pPr algn="l">
                        <a:lnSpc>
                          <a:spcPct val="115000"/>
                        </a:lnSpc>
                        <a:spcAft>
                          <a:spcPts val="1000"/>
                        </a:spcAft>
                      </a:pPr>
                      <a:r>
                        <a:rPr lang="en-US" sz="1200" dirty="0">
                          <a:effectLst/>
                          <a:latin typeface="Times New Roman" pitchFamily="18" charset="0"/>
                          <a:cs typeface="Times New Roman" pitchFamily="18" charset="0"/>
                        </a:rPr>
                        <a:t>Field</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a:effectLst/>
                          <a:latin typeface="Times New Roman" pitchFamily="18" charset="0"/>
                          <a:cs typeface="Times New Roman" pitchFamily="18" charset="0"/>
                        </a:rPr>
                        <a:t>Type</a:t>
                      </a:r>
                      <a:endParaRPr lang="en-IN" sz="110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a:effectLst/>
                          <a:latin typeface="Times New Roman" pitchFamily="18" charset="0"/>
                          <a:cs typeface="Times New Roman" pitchFamily="18" charset="0"/>
                        </a:rPr>
                        <a:t>Key</a:t>
                      </a:r>
                      <a:endParaRPr lang="en-IN" sz="1100">
                        <a:effectLst/>
                        <a:latin typeface="Times New Roman" pitchFamily="18" charset="0"/>
                        <a:ea typeface="Calibri"/>
                        <a:cs typeface="Times New Roman" pitchFamily="18" charset="0"/>
                      </a:endParaRPr>
                    </a:p>
                  </a:txBody>
                  <a:tcPr marL="68580" marR="68580" marT="0" marB="0"/>
                </a:tc>
              </a:tr>
              <a:tr h="253338">
                <a:tc>
                  <a:txBody>
                    <a:bodyPr/>
                    <a:lstStyle/>
                    <a:p>
                      <a:pPr algn="l">
                        <a:lnSpc>
                          <a:spcPct val="115000"/>
                        </a:lnSpc>
                        <a:spcAft>
                          <a:spcPts val="1000"/>
                        </a:spcAft>
                      </a:pPr>
                      <a:r>
                        <a:rPr lang="en-US" sz="1200">
                          <a:effectLst/>
                          <a:latin typeface="Times New Roman" pitchFamily="18" charset="0"/>
                          <a:cs typeface="Times New Roman" pitchFamily="18" charset="0"/>
                        </a:rPr>
                        <a:t>timeslot_id</a:t>
                      </a:r>
                      <a:endParaRPr lang="en-IN" sz="110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a:effectLst/>
                          <a:latin typeface="Times New Roman" pitchFamily="18" charset="0"/>
                          <a:cs typeface="Times New Roman" pitchFamily="18" charset="0"/>
                        </a:rPr>
                        <a:t>Int (11)</a:t>
                      </a:r>
                      <a:endParaRPr lang="en-IN" sz="110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a:effectLst/>
                          <a:latin typeface="Times New Roman" pitchFamily="18" charset="0"/>
                          <a:cs typeface="Times New Roman" pitchFamily="18" charset="0"/>
                        </a:rPr>
                        <a:t>Primary key</a:t>
                      </a:r>
                      <a:endParaRPr lang="en-IN" sz="1100">
                        <a:effectLst/>
                        <a:latin typeface="Times New Roman" pitchFamily="18" charset="0"/>
                        <a:ea typeface="Calibri"/>
                        <a:cs typeface="Times New Roman" pitchFamily="18" charset="0"/>
                      </a:endParaRPr>
                    </a:p>
                  </a:txBody>
                  <a:tcPr marL="68580" marR="68580" marT="0" marB="0"/>
                </a:tc>
              </a:tr>
              <a:tr h="253338">
                <a:tc>
                  <a:txBody>
                    <a:bodyPr/>
                    <a:lstStyle/>
                    <a:p>
                      <a:pPr algn="l">
                        <a:lnSpc>
                          <a:spcPct val="115000"/>
                        </a:lnSpc>
                        <a:spcAft>
                          <a:spcPts val="1000"/>
                        </a:spcAft>
                      </a:pPr>
                      <a:r>
                        <a:rPr lang="en-US" sz="1200" dirty="0" err="1">
                          <a:effectLst/>
                          <a:latin typeface="Times New Roman" pitchFamily="18" charset="0"/>
                          <a:cs typeface="Times New Roman" pitchFamily="18" charset="0"/>
                        </a:rPr>
                        <a:t>ration_id</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a:effectLst/>
                          <a:latin typeface="Times New Roman" pitchFamily="18" charset="0"/>
                          <a:cs typeface="Times New Roman" pitchFamily="18" charset="0"/>
                        </a:rPr>
                        <a:t>Varchar (20)</a:t>
                      </a:r>
                      <a:endParaRPr lang="en-IN" sz="110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53338">
                <a:tc>
                  <a:txBody>
                    <a:bodyPr/>
                    <a:lstStyle/>
                    <a:p>
                      <a:pPr algn="l">
                        <a:lnSpc>
                          <a:spcPct val="115000"/>
                        </a:lnSpc>
                        <a:spcAft>
                          <a:spcPts val="1000"/>
                        </a:spcAft>
                      </a:pPr>
                      <a:r>
                        <a:rPr lang="en-US" sz="1200" dirty="0" err="1">
                          <a:effectLst/>
                          <a:latin typeface="Times New Roman" pitchFamily="18" charset="0"/>
                          <a:cs typeface="Times New Roman" pitchFamily="18" charset="0"/>
                        </a:rPr>
                        <a:t>given_date</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a:effectLst/>
                          <a:latin typeface="Times New Roman" pitchFamily="18" charset="0"/>
                          <a:cs typeface="Times New Roman" pitchFamily="18" charset="0"/>
                        </a:rPr>
                        <a:t>Varchar (20)</a:t>
                      </a:r>
                      <a:endParaRPr lang="en-IN" sz="110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53338">
                <a:tc>
                  <a:txBody>
                    <a:bodyPr/>
                    <a:lstStyle/>
                    <a:p>
                      <a:pPr algn="l">
                        <a:lnSpc>
                          <a:spcPct val="115000"/>
                        </a:lnSpc>
                        <a:spcAft>
                          <a:spcPts val="1000"/>
                        </a:spcAft>
                      </a:pPr>
                      <a:r>
                        <a:rPr lang="en-US" sz="1200">
                          <a:effectLst/>
                          <a:latin typeface="Times New Roman" pitchFamily="18" charset="0"/>
                          <a:cs typeface="Times New Roman" pitchFamily="18" charset="0"/>
                        </a:rPr>
                        <a:t>start_time</a:t>
                      </a:r>
                      <a:endParaRPr lang="en-IN" sz="110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dirty="0" err="1">
                          <a:effectLst/>
                          <a:latin typeface="Times New Roman" pitchFamily="18" charset="0"/>
                          <a:cs typeface="Times New Roman" pitchFamily="18" charset="0"/>
                        </a:rPr>
                        <a:t>Varchar</a:t>
                      </a:r>
                      <a:r>
                        <a:rPr lang="en-US" sz="1200" dirty="0">
                          <a:effectLst/>
                          <a:latin typeface="Times New Roman" pitchFamily="18" charset="0"/>
                          <a:cs typeface="Times New Roman" pitchFamily="18" charset="0"/>
                        </a:rPr>
                        <a:t> (20)</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53338">
                <a:tc>
                  <a:txBody>
                    <a:bodyPr/>
                    <a:lstStyle/>
                    <a:p>
                      <a:pPr algn="l">
                        <a:lnSpc>
                          <a:spcPct val="115000"/>
                        </a:lnSpc>
                        <a:spcAft>
                          <a:spcPts val="1000"/>
                        </a:spcAft>
                      </a:pPr>
                      <a:r>
                        <a:rPr lang="en-US" sz="1200">
                          <a:effectLst/>
                          <a:latin typeface="Times New Roman" pitchFamily="18" charset="0"/>
                          <a:cs typeface="Times New Roman" pitchFamily="18" charset="0"/>
                        </a:rPr>
                        <a:t>end_time</a:t>
                      </a:r>
                      <a:endParaRPr lang="en-IN" sz="110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dirty="0" err="1">
                          <a:effectLst/>
                          <a:latin typeface="Times New Roman" pitchFamily="18" charset="0"/>
                          <a:cs typeface="Times New Roman" pitchFamily="18" charset="0"/>
                        </a:rPr>
                        <a:t>Varchar</a:t>
                      </a:r>
                      <a:r>
                        <a:rPr lang="en-US" sz="1200" dirty="0">
                          <a:effectLst/>
                          <a:latin typeface="Times New Roman" pitchFamily="18" charset="0"/>
                          <a:cs typeface="Times New Roman" pitchFamily="18" charset="0"/>
                        </a:rPr>
                        <a:t> (20)</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53338">
                <a:tc>
                  <a:txBody>
                    <a:bodyPr/>
                    <a:lstStyle/>
                    <a:p>
                      <a:pPr algn="l">
                        <a:lnSpc>
                          <a:spcPct val="115000"/>
                        </a:lnSpc>
                        <a:spcAft>
                          <a:spcPts val="1000"/>
                        </a:spcAft>
                      </a:pPr>
                      <a:r>
                        <a:rPr lang="en-US" sz="1200">
                          <a:effectLst/>
                          <a:latin typeface="Times New Roman" pitchFamily="18" charset="0"/>
                          <a:cs typeface="Times New Roman" pitchFamily="18" charset="0"/>
                        </a:rPr>
                        <a:t>slot_duration</a:t>
                      </a:r>
                      <a:endParaRPr lang="en-IN" sz="110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a:effectLst/>
                          <a:latin typeface="Times New Roman" pitchFamily="18" charset="0"/>
                          <a:cs typeface="Times New Roman" pitchFamily="18" charset="0"/>
                        </a:rPr>
                        <a:t>Int (11)</a:t>
                      </a:r>
                      <a:endParaRPr lang="en-IN" sz="110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53338">
                <a:tc>
                  <a:txBody>
                    <a:bodyPr/>
                    <a:lstStyle/>
                    <a:p>
                      <a:pPr algn="l">
                        <a:lnSpc>
                          <a:spcPct val="115000"/>
                        </a:lnSpc>
                        <a:spcAft>
                          <a:spcPts val="1000"/>
                        </a:spcAft>
                      </a:pPr>
                      <a:r>
                        <a:rPr lang="en-US" sz="1200">
                          <a:effectLst/>
                          <a:latin typeface="Times New Roman" pitchFamily="18" charset="0"/>
                          <a:cs typeface="Times New Roman" pitchFamily="18" charset="0"/>
                        </a:rPr>
                        <a:t>break_time</a:t>
                      </a:r>
                      <a:endParaRPr lang="en-IN" sz="110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a:effectLst/>
                          <a:latin typeface="Times New Roman" pitchFamily="18" charset="0"/>
                          <a:cs typeface="Times New Roman" pitchFamily="18" charset="0"/>
                        </a:rPr>
                        <a:t>Varchar (20)</a:t>
                      </a:r>
                      <a:endParaRPr lang="en-IN" sz="110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53338">
                <a:tc>
                  <a:txBody>
                    <a:bodyPr/>
                    <a:lstStyle/>
                    <a:p>
                      <a:pPr algn="l">
                        <a:lnSpc>
                          <a:spcPct val="115000"/>
                        </a:lnSpc>
                        <a:spcAft>
                          <a:spcPts val="1000"/>
                        </a:spcAft>
                      </a:pPr>
                      <a:r>
                        <a:rPr lang="en-US" sz="1200" dirty="0" err="1">
                          <a:effectLst/>
                          <a:latin typeface="Times New Roman" pitchFamily="18" charset="0"/>
                          <a:cs typeface="Times New Roman" pitchFamily="18" charset="0"/>
                        </a:rPr>
                        <a:t>slot_mode</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a:effectLst/>
                          <a:latin typeface="Times New Roman" pitchFamily="18" charset="0"/>
                          <a:cs typeface="Times New Roman" pitchFamily="18" charset="0"/>
                        </a:rPr>
                        <a:t>Varchar (20)</a:t>
                      </a:r>
                      <a:endParaRPr lang="en-IN" sz="110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53338">
                <a:tc>
                  <a:txBody>
                    <a:bodyPr/>
                    <a:lstStyle/>
                    <a:p>
                      <a:pPr algn="l">
                        <a:lnSpc>
                          <a:spcPct val="115000"/>
                        </a:lnSpc>
                        <a:spcAft>
                          <a:spcPts val="1000"/>
                        </a:spcAft>
                      </a:pPr>
                      <a:r>
                        <a:rPr lang="en-US" sz="1200">
                          <a:effectLst/>
                          <a:latin typeface="Times New Roman" pitchFamily="18" charset="0"/>
                          <a:cs typeface="Times New Roman" pitchFamily="18" charset="0"/>
                        </a:rPr>
                        <a:t>allocation_date</a:t>
                      </a:r>
                      <a:endParaRPr lang="en-IN" sz="110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a:effectLst/>
                          <a:latin typeface="Times New Roman" pitchFamily="18" charset="0"/>
                          <a:cs typeface="Times New Roman" pitchFamily="18" charset="0"/>
                        </a:rPr>
                        <a:t>Timestamp</a:t>
                      </a:r>
                      <a:endParaRPr lang="en-IN" sz="110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53338">
                <a:tc>
                  <a:txBody>
                    <a:bodyPr/>
                    <a:lstStyle/>
                    <a:p>
                      <a:pPr algn="l">
                        <a:lnSpc>
                          <a:spcPct val="115000"/>
                        </a:lnSpc>
                        <a:spcAft>
                          <a:spcPts val="1000"/>
                        </a:spcAft>
                      </a:pPr>
                      <a:r>
                        <a:rPr lang="en-US" sz="1200">
                          <a:effectLst/>
                          <a:latin typeface="Times New Roman" pitchFamily="18" charset="0"/>
                          <a:cs typeface="Times New Roman" pitchFamily="18" charset="0"/>
                        </a:rPr>
                        <a:t>month</a:t>
                      </a:r>
                      <a:endParaRPr lang="en-IN" sz="110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dirty="0" err="1">
                          <a:effectLst/>
                          <a:latin typeface="Times New Roman" pitchFamily="18" charset="0"/>
                          <a:cs typeface="Times New Roman" pitchFamily="18" charset="0"/>
                        </a:rPr>
                        <a:t>Int</a:t>
                      </a:r>
                      <a:r>
                        <a:rPr lang="en-US" sz="1200" dirty="0">
                          <a:effectLst/>
                          <a:latin typeface="Times New Roman" pitchFamily="18" charset="0"/>
                          <a:cs typeface="Times New Roman" pitchFamily="18" charset="0"/>
                        </a:rPr>
                        <a:t> (11)</a:t>
                      </a:r>
                      <a:endParaRPr lang="en-IN" sz="1100" dirty="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a:effectLst/>
                          <a:latin typeface="Times New Roman" pitchFamily="18" charset="0"/>
                          <a:cs typeface="Times New Roman" pitchFamily="18" charset="0"/>
                        </a:rPr>
                        <a:t> </a:t>
                      </a:r>
                      <a:endParaRPr lang="en-IN" sz="1100">
                        <a:effectLst/>
                        <a:latin typeface="Times New Roman" pitchFamily="18" charset="0"/>
                        <a:ea typeface="Calibri"/>
                        <a:cs typeface="Times New Roman" pitchFamily="18" charset="0"/>
                      </a:endParaRPr>
                    </a:p>
                  </a:txBody>
                  <a:tcPr marL="68580" marR="68580" marT="0" marB="0"/>
                </a:tc>
              </a:tr>
              <a:tr h="253338">
                <a:tc>
                  <a:txBody>
                    <a:bodyPr/>
                    <a:lstStyle/>
                    <a:p>
                      <a:pPr algn="l">
                        <a:lnSpc>
                          <a:spcPct val="115000"/>
                        </a:lnSpc>
                        <a:spcAft>
                          <a:spcPts val="1000"/>
                        </a:spcAft>
                      </a:pPr>
                      <a:r>
                        <a:rPr lang="en-US" sz="1200">
                          <a:effectLst/>
                          <a:latin typeface="Times New Roman" pitchFamily="18" charset="0"/>
                          <a:cs typeface="Times New Roman" pitchFamily="18" charset="0"/>
                        </a:rPr>
                        <a:t>year</a:t>
                      </a:r>
                      <a:endParaRPr lang="en-IN" sz="110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a:effectLst/>
                          <a:latin typeface="Times New Roman" pitchFamily="18" charset="0"/>
                          <a:cs typeface="Times New Roman" pitchFamily="18" charset="0"/>
                        </a:rPr>
                        <a:t>Int (11)</a:t>
                      </a:r>
                      <a:endParaRPr lang="en-IN" sz="1100">
                        <a:effectLst/>
                        <a:latin typeface="Times New Roman" pitchFamily="18" charset="0"/>
                        <a:ea typeface="Calibri"/>
                        <a:cs typeface="Times New Roman" pitchFamily="18" charset="0"/>
                      </a:endParaRPr>
                    </a:p>
                  </a:txBody>
                  <a:tcPr marL="68580" marR="68580" marT="0" marB="0"/>
                </a:tc>
                <a:tc>
                  <a:txBody>
                    <a:bodyPr/>
                    <a:lstStyle/>
                    <a:p>
                      <a:pPr algn="l">
                        <a:lnSpc>
                          <a:spcPct val="115000"/>
                        </a:lnSpc>
                        <a:spcAft>
                          <a:spcPts val="1000"/>
                        </a:spcAft>
                      </a:pPr>
                      <a:r>
                        <a:rPr lang="en-US" sz="1200" dirty="0">
                          <a:effectLst/>
                          <a:latin typeface="Times New Roman" pitchFamily="18" charset="0"/>
                          <a:cs typeface="Times New Roman" pitchFamily="18" charset="0"/>
                        </a:rPr>
                        <a:t> </a:t>
                      </a:r>
                      <a:endParaRPr lang="en-IN" sz="11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735178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a:extLst>
              <a:ext uri="{FF2B5EF4-FFF2-40B4-BE49-F238E27FC236}">
                <a16:creationId xmlns:a16="http://schemas.microsoft.com/office/drawing/2014/main" xmlns="" id="{5D7F2184-C352-49AE-893C-691E2D572599}"/>
              </a:ext>
            </a:extLst>
          </p:cNvPr>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endParaRPr>
          </a:p>
        </p:txBody>
      </p:sp>
      <p:sp>
        <p:nvSpPr>
          <p:cNvPr id="28675" name="TextBox 2">
            <a:extLst>
              <a:ext uri="{FF2B5EF4-FFF2-40B4-BE49-F238E27FC236}">
                <a16:creationId xmlns:a16="http://schemas.microsoft.com/office/drawing/2014/main" xmlns="" id="{D98EBFA2-7DB7-4E0E-BDF2-64BA44167AA9}"/>
              </a:ext>
            </a:extLst>
          </p:cNvPr>
          <p:cNvSpPr txBox="1">
            <a:spLocks noChangeArrowheads="1"/>
          </p:cNvSpPr>
          <p:nvPr/>
        </p:nvSpPr>
        <p:spPr bwMode="auto">
          <a:xfrm>
            <a:off x="545978" y="-13148"/>
            <a:ext cx="112696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4000" b="1" i="0"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Form</a:t>
            </a:r>
            <a:r>
              <a:rPr kumimoji="0" lang="en-US" altLang="en-US" sz="4000" b="1" i="0" strike="noStrike" kern="1200" cap="none" spc="0" normalizeH="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 Design</a:t>
            </a:r>
            <a:endParaRPr kumimoji="0" lang="en-US" altLang="en-US" sz="4000" b="0" i="0"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8677" name="TextBox 9">
            <a:extLst>
              <a:ext uri="{FF2B5EF4-FFF2-40B4-BE49-F238E27FC236}">
                <a16:creationId xmlns:a16="http://schemas.microsoft.com/office/drawing/2014/main" xmlns="" id="{EBF7989A-8338-46EC-B7DA-D3008E7B389D}"/>
              </a:ext>
            </a:extLst>
          </p:cNvPr>
          <p:cNvSpPr txBox="1">
            <a:spLocks noChangeArrowheads="1"/>
          </p:cNvSpPr>
          <p:nvPr/>
        </p:nvSpPr>
        <p:spPr bwMode="auto">
          <a:xfrm>
            <a:off x="7881938" y="10396538"/>
            <a:ext cx="2192337"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endParaRPr>
          </a:p>
        </p:txBody>
      </p:sp>
      <p:pic>
        <p:nvPicPr>
          <p:cNvPr id="28678" name="Picture 10" descr="http://gastrosstudy.org/wp-content/uploads/2017/12/Outcomes-800x445.jpg">
            <a:extLst>
              <a:ext uri="{FF2B5EF4-FFF2-40B4-BE49-F238E27FC236}">
                <a16:creationId xmlns:a16="http://schemas.microsoft.com/office/drawing/2014/main" xmlns="" id="{917172E2-E9EE-4F22-85BE-9D1495FFF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63" y="6864350"/>
            <a:ext cx="822326"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230"/>
          <a:stretch/>
        </p:blipFill>
        <p:spPr bwMode="auto">
          <a:xfrm>
            <a:off x="3118337" y="1743805"/>
            <a:ext cx="6564925" cy="3675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3842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a:extLst>
              <a:ext uri="{FF2B5EF4-FFF2-40B4-BE49-F238E27FC236}">
                <a16:creationId xmlns:a16="http://schemas.microsoft.com/office/drawing/2014/main" xmlns="" id="{5D7F2184-C352-49AE-893C-691E2D572599}"/>
              </a:ext>
            </a:extLst>
          </p:cNvPr>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endParaRPr>
          </a:p>
        </p:txBody>
      </p:sp>
      <p:sp>
        <p:nvSpPr>
          <p:cNvPr id="28675" name="TextBox 2">
            <a:extLst>
              <a:ext uri="{FF2B5EF4-FFF2-40B4-BE49-F238E27FC236}">
                <a16:creationId xmlns:a16="http://schemas.microsoft.com/office/drawing/2014/main" xmlns="" id="{D98EBFA2-7DB7-4E0E-BDF2-64BA44167AA9}"/>
              </a:ext>
            </a:extLst>
          </p:cNvPr>
          <p:cNvSpPr txBox="1">
            <a:spLocks noChangeArrowheads="1"/>
          </p:cNvSpPr>
          <p:nvPr/>
        </p:nvSpPr>
        <p:spPr bwMode="auto">
          <a:xfrm>
            <a:off x="487363" y="-1425"/>
            <a:ext cx="112696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lvl="0" algn="ctr" defTabSz="914400" eaLnBrk="1" fontAlgn="auto" hangingPunct="1">
              <a:spcBef>
                <a:spcPct val="0"/>
              </a:spcBef>
              <a:spcAft>
                <a:spcPts val="0"/>
              </a:spcAft>
              <a:buClrTx/>
              <a:buNone/>
              <a:defRPr/>
            </a:pPr>
            <a:r>
              <a:rPr lang="en-US" altLang="en-US" sz="4000" dirty="0">
                <a:solidFill>
                  <a:srgbClr val="000000"/>
                </a:solidFill>
                <a:latin typeface="Times New Roman" panose="02020603050405020304" pitchFamily="18" charset="0"/>
                <a:cs typeface="Times New Roman" panose="02020603050405020304" pitchFamily="18" charset="0"/>
              </a:rPr>
              <a:t> </a:t>
            </a:r>
            <a:r>
              <a:rPr lang="en-US" altLang="en-US" sz="4000" b="1" dirty="0">
                <a:solidFill>
                  <a:srgbClr val="000000"/>
                </a:solidFill>
                <a:latin typeface="Times New Roman" panose="02020603050405020304" pitchFamily="18" charset="0"/>
                <a:cs typeface="Times New Roman" panose="02020603050405020304" pitchFamily="18" charset="0"/>
              </a:rPr>
              <a:t>Form Design</a:t>
            </a:r>
            <a:endParaRPr kumimoji="0" lang="en-US" altLang="en-US" sz="4000" b="0" i="0"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8677" name="TextBox 9">
            <a:extLst>
              <a:ext uri="{FF2B5EF4-FFF2-40B4-BE49-F238E27FC236}">
                <a16:creationId xmlns:a16="http://schemas.microsoft.com/office/drawing/2014/main" xmlns="" id="{EBF7989A-8338-46EC-B7DA-D3008E7B389D}"/>
              </a:ext>
            </a:extLst>
          </p:cNvPr>
          <p:cNvSpPr txBox="1">
            <a:spLocks noChangeArrowheads="1"/>
          </p:cNvSpPr>
          <p:nvPr/>
        </p:nvSpPr>
        <p:spPr bwMode="auto">
          <a:xfrm>
            <a:off x="7881938" y="10396538"/>
            <a:ext cx="2192337"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endParaRPr>
          </a:p>
        </p:txBody>
      </p:sp>
      <p:pic>
        <p:nvPicPr>
          <p:cNvPr id="28678" name="Picture 10" descr="http://gastrosstudy.org/wp-content/uploads/2017/12/Outcomes-800x445.jpg">
            <a:extLst>
              <a:ext uri="{FF2B5EF4-FFF2-40B4-BE49-F238E27FC236}">
                <a16:creationId xmlns:a16="http://schemas.microsoft.com/office/drawing/2014/main" xmlns="" id="{917172E2-E9EE-4F22-85BE-9D1495FFF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63" y="6864350"/>
            <a:ext cx="822326"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p:nvPr/>
        </p:nvPicPr>
        <p:blipFill rotWithShape="1">
          <a:blip r:embed="rId3"/>
          <a:srcRect b="5229"/>
          <a:stretch/>
        </p:blipFill>
        <p:spPr>
          <a:xfrm>
            <a:off x="2836985" y="1817688"/>
            <a:ext cx="6124770" cy="3399082"/>
          </a:xfrm>
          <a:prstGeom prst="rect">
            <a:avLst/>
          </a:prstGeom>
        </p:spPr>
      </p:pic>
    </p:spTree>
    <p:extLst>
      <p:ext uri="{BB962C8B-B14F-4D97-AF65-F5344CB8AC3E}">
        <p14:creationId xmlns:p14="http://schemas.microsoft.com/office/powerpoint/2010/main" val="1990575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a:extLst>
              <a:ext uri="{FF2B5EF4-FFF2-40B4-BE49-F238E27FC236}">
                <a16:creationId xmlns:a16="http://schemas.microsoft.com/office/drawing/2014/main" xmlns="" id="{5D7F2184-C352-49AE-893C-691E2D572599}"/>
              </a:ext>
            </a:extLst>
          </p:cNvPr>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endParaRPr>
          </a:p>
        </p:txBody>
      </p:sp>
      <p:sp>
        <p:nvSpPr>
          <p:cNvPr id="28675" name="TextBox 2">
            <a:extLst>
              <a:ext uri="{FF2B5EF4-FFF2-40B4-BE49-F238E27FC236}">
                <a16:creationId xmlns:a16="http://schemas.microsoft.com/office/drawing/2014/main" xmlns="" id="{D98EBFA2-7DB7-4E0E-BDF2-64BA44167AA9}"/>
              </a:ext>
            </a:extLst>
          </p:cNvPr>
          <p:cNvSpPr txBox="1">
            <a:spLocks noChangeArrowheads="1"/>
          </p:cNvSpPr>
          <p:nvPr/>
        </p:nvSpPr>
        <p:spPr bwMode="auto">
          <a:xfrm>
            <a:off x="487363" y="-1425"/>
            <a:ext cx="112696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lvl="0" algn="ctr" defTabSz="914400" eaLnBrk="1" fontAlgn="auto" hangingPunct="1">
              <a:spcBef>
                <a:spcPct val="0"/>
              </a:spcBef>
              <a:spcAft>
                <a:spcPts val="0"/>
              </a:spcAft>
              <a:buClrTx/>
              <a:buNone/>
              <a:defRPr/>
            </a:pP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4000" b="1" dirty="0">
                <a:solidFill>
                  <a:srgbClr val="000000"/>
                </a:solidFill>
                <a:latin typeface="Times New Roman" panose="02020603050405020304" pitchFamily="18" charset="0"/>
                <a:cs typeface="Times New Roman" panose="02020603050405020304" pitchFamily="18" charset="0"/>
              </a:rPr>
              <a:t>Form Design</a:t>
            </a:r>
            <a:endParaRPr kumimoji="0" lang="en-US" altLang="en-US" sz="4000" b="0" i="0"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8677" name="TextBox 9">
            <a:extLst>
              <a:ext uri="{FF2B5EF4-FFF2-40B4-BE49-F238E27FC236}">
                <a16:creationId xmlns:a16="http://schemas.microsoft.com/office/drawing/2014/main" xmlns="" id="{EBF7989A-8338-46EC-B7DA-D3008E7B389D}"/>
              </a:ext>
            </a:extLst>
          </p:cNvPr>
          <p:cNvSpPr txBox="1">
            <a:spLocks noChangeArrowheads="1"/>
          </p:cNvSpPr>
          <p:nvPr/>
        </p:nvSpPr>
        <p:spPr bwMode="auto">
          <a:xfrm>
            <a:off x="7881938" y="10396538"/>
            <a:ext cx="2192337"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endParaRPr>
          </a:p>
        </p:txBody>
      </p:sp>
      <p:pic>
        <p:nvPicPr>
          <p:cNvPr id="28678" name="Picture 10" descr="http://gastrosstudy.org/wp-content/uploads/2017/12/Outcomes-800x445.jpg">
            <a:extLst>
              <a:ext uri="{FF2B5EF4-FFF2-40B4-BE49-F238E27FC236}">
                <a16:creationId xmlns:a16="http://schemas.microsoft.com/office/drawing/2014/main" xmlns="" id="{917172E2-E9EE-4F22-85BE-9D1495FFF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63" y="6864350"/>
            <a:ext cx="822326"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p:nvPr/>
        </p:nvPicPr>
        <p:blipFill rotWithShape="1">
          <a:blip r:embed="rId3"/>
          <a:srcRect b="3922"/>
          <a:stretch/>
        </p:blipFill>
        <p:spPr>
          <a:xfrm>
            <a:off x="2790092" y="1817687"/>
            <a:ext cx="6171663" cy="3445975"/>
          </a:xfrm>
          <a:prstGeom prst="rect">
            <a:avLst/>
          </a:prstGeom>
        </p:spPr>
      </p:pic>
    </p:spTree>
    <p:extLst>
      <p:ext uri="{BB962C8B-B14F-4D97-AF65-F5344CB8AC3E}">
        <p14:creationId xmlns:p14="http://schemas.microsoft.com/office/powerpoint/2010/main" val="3691597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a:extLst>
              <a:ext uri="{FF2B5EF4-FFF2-40B4-BE49-F238E27FC236}">
                <a16:creationId xmlns:a16="http://schemas.microsoft.com/office/drawing/2014/main" xmlns="" id="{5D7F2184-C352-49AE-893C-691E2D572599}"/>
              </a:ext>
            </a:extLst>
          </p:cNvPr>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endParaRPr>
          </a:p>
        </p:txBody>
      </p:sp>
      <p:sp>
        <p:nvSpPr>
          <p:cNvPr id="28675" name="TextBox 2">
            <a:extLst>
              <a:ext uri="{FF2B5EF4-FFF2-40B4-BE49-F238E27FC236}">
                <a16:creationId xmlns:a16="http://schemas.microsoft.com/office/drawing/2014/main" xmlns="" id="{D98EBFA2-7DB7-4E0E-BDF2-64BA44167AA9}"/>
              </a:ext>
            </a:extLst>
          </p:cNvPr>
          <p:cNvSpPr txBox="1">
            <a:spLocks noChangeArrowheads="1"/>
          </p:cNvSpPr>
          <p:nvPr/>
        </p:nvSpPr>
        <p:spPr bwMode="auto">
          <a:xfrm>
            <a:off x="487363" y="-1425"/>
            <a:ext cx="112696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lvl="0" algn="ctr" defTabSz="914400" eaLnBrk="1" fontAlgn="auto" hangingPunct="1">
              <a:spcBef>
                <a:spcPct val="0"/>
              </a:spcBef>
              <a:spcAft>
                <a:spcPts val="0"/>
              </a:spcAft>
              <a:buClrTx/>
              <a:buNone/>
              <a:defRPr/>
            </a:pP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4000" b="1" dirty="0">
                <a:solidFill>
                  <a:srgbClr val="000000"/>
                </a:solidFill>
                <a:latin typeface="Times New Roman" panose="02020603050405020304" pitchFamily="18" charset="0"/>
                <a:cs typeface="Times New Roman" panose="02020603050405020304" pitchFamily="18" charset="0"/>
              </a:rPr>
              <a:t>Form Design</a:t>
            </a:r>
            <a:endParaRPr kumimoji="0" lang="en-US" altLang="en-US" sz="4000" b="0" i="0"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8677" name="TextBox 9">
            <a:extLst>
              <a:ext uri="{FF2B5EF4-FFF2-40B4-BE49-F238E27FC236}">
                <a16:creationId xmlns:a16="http://schemas.microsoft.com/office/drawing/2014/main" xmlns="" id="{EBF7989A-8338-46EC-B7DA-D3008E7B389D}"/>
              </a:ext>
            </a:extLst>
          </p:cNvPr>
          <p:cNvSpPr txBox="1">
            <a:spLocks noChangeArrowheads="1"/>
          </p:cNvSpPr>
          <p:nvPr/>
        </p:nvSpPr>
        <p:spPr bwMode="auto">
          <a:xfrm>
            <a:off x="7881938" y="10396538"/>
            <a:ext cx="2192337"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endParaRPr>
          </a:p>
        </p:txBody>
      </p:sp>
      <p:pic>
        <p:nvPicPr>
          <p:cNvPr id="28678" name="Picture 10" descr="http://gastrosstudy.org/wp-content/uploads/2017/12/Outcomes-800x445.jpg">
            <a:extLst>
              <a:ext uri="{FF2B5EF4-FFF2-40B4-BE49-F238E27FC236}">
                <a16:creationId xmlns:a16="http://schemas.microsoft.com/office/drawing/2014/main" xmlns="" id="{917172E2-E9EE-4F22-85BE-9D1495FFF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63" y="6864350"/>
            <a:ext cx="822326"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rotWithShape="1">
          <a:blip r:embed="rId3"/>
          <a:srcRect b="4970"/>
          <a:stretch/>
        </p:blipFill>
        <p:spPr>
          <a:xfrm>
            <a:off x="2872154" y="1817687"/>
            <a:ext cx="6260123" cy="3586651"/>
          </a:xfrm>
          <a:prstGeom prst="rect">
            <a:avLst/>
          </a:prstGeom>
        </p:spPr>
      </p:pic>
    </p:spTree>
    <p:extLst>
      <p:ext uri="{BB962C8B-B14F-4D97-AF65-F5344CB8AC3E}">
        <p14:creationId xmlns:p14="http://schemas.microsoft.com/office/powerpoint/2010/main" val="1140993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CDE4CD-3D47-455D-971F-6F97D1BC0C6B}"/>
              </a:ext>
            </a:extLst>
          </p:cNvPr>
          <p:cNvSpPr>
            <a:spLocks noGrp="1"/>
          </p:cNvSpPr>
          <p:nvPr>
            <p:ph type="title"/>
          </p:nvPr>
        </p:nvSpPr>
        <p:spPr>
          <a:xfrm>
            <a:off x="817869" y="2392470"/>
            <a:ext cx="11132457" cy="696687"/>
          </a:xfrm>
        </p:spPr>
        <p:txBody>
          <a:bodyPr>
            <a:normAutofit fontScale="90000"/>
          </a:bodyPr>
          <a:lstStyle/>
          <a:p>
            <a:pPr algn="ctr"/>
            <a:r>
              <a:rPr lang="en-US" sz="4000" b="1" dirty="0" smtClean="0">
                <a:latin typeface="Times New Roman" panose="02020603050405020304" pitchFamily="18" charset="0"/>
                <a:cs typeface="Times New Roman" panose="02020603050405020304" pitchFamily="18" charset="0"/>
              </a:rPr>
              <a:t>Physical Design</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54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1"/>
          <p:cNvSpPr>
            <a:spLocks noGrp="1"/>
          </p:cNvSpPr>
          <p:nvPr>
            <p:ph type="title"/>
          </p:nvPr>
        </p:nvSpPr>
        <p:spPr>
          <a:xfrm>
            <a:off x="609600" y="0"/>
            <a:ext cx="11072884" cy="682388"/>
          </a:xfrm>
        </p:spPr>
        <p:txBody>
          <a:bodyPr/>
          <a:lstStyle/>
          <a:p>
            <a:r>
              <a:rPr lang="en-US" altLang="en-US" sz="4000" b="1" dirty="0" smtClean="0">
                <a:latin typeface="Times New Roman" panose="02020603050405020304" pitchFamily="18" charset="0"/>
                <a:cs typeface="Times New Roman" panose="02020603050405020304" pitchFamily="18" charset="0"/>
              </a:rPr>
              <a:t>Objective</a:t>
            </a:r>
            <a:endParaRPr lang="en-IN" altLang="en-US" sz="4000" b="1" dirty="0" smtClean="0">
              <a:latin typeface="Times New Roman" panose="02020603050405020304" pitchFamily="18" charset="0"/>
              <a:cs typeface="Times New Roman" panose="02020603050405020304" pitchFamily="18" charset="0"/>
            </a:endParaRPr>
          </a:p>
        </p:txBody>
      </p:sp>
      <p:sp>
        <p:nvSpPr>
          <p:cNvPr id="19459" name="Content Placeholder 2"/>
          <p:cNvSpPr>
            <a:spLocks noGrp="1"/>
          </p:cNvSpPr>
          <p:nvPr>
            <p:ph idx="1"/>
          </p:nvPr>
        </p:nvSpPr>
        <p:spPr>
          <a:xfrm>
            <a:off x="504967" y="941696"/>
            <a:ext cx="11177517" cy="5184467"/>
          </a:xfrm>
        </p:spPr>
        <p:txBody>
          <a:bodyPr/>
          <a:lstStyle/>
          <a:p>
            <a:pPr marL="0" indent="0" algn="just">
              <a:buNone/>
            </a:pPr>
            <a:r>
              <a:rPr lang="en-US" altLang="en-US" sz="2400" b="1" dirty="0" smtClean="0">
                <a:latin typeface="Times New Roman" panose="02020603050405020304" pitchFamily="18" charset="0"/>
                <a:cs typeface="Times New Roman" panose="02020603050405020304" pitchFamily="18" charset="0"/>
              </a:rPr>
              <a:t>Aim</a:t>
            </a:r>
          </a:p>
          <a:p>
            <a:pPr marL="0" indent="0" algn="just">
              <a:buNone/>
            </a:pPr>
            <a:r>
              <a:rPr lang="en-US" altLang="en-US" sz="2400" dirty="0">
                <a:latin typeface="Times New Roman" panose="02020603050405020304" pitchFamily="18" charset="0"/>
                <a:cs typeface="Times New Roman" panose="02020603050405020304" pitchFamily="18" charset="0"/>
              </a:rPr>
              <a:t>The aim of this project is to modernize the Public Distribution System (PDS) in India by leveraging technology, specifically through the implementation of a virtual queuing system powered by the Q-Learning algorithm. </a:t>
            </a:r>
          </a:p>
          <a:p>
            <a:pPr marL="0" indent="0" algn="just">
              <a:buNone/>
            </a:pPr>
            <a:r>
              <a:rPr lang="en-US" altLang="en-US" sz="2400" b="1" dirty="0" smtClean="0">
                <a:latin typeface="Times New Roman" panose="02020603050405020304" pitchFamily="18" charset="0"/>
                <a:cs typeface="Times New Roman" panose="02020603050405020304" pitchFamily="18" charset="0"/>
              </a:rPr>
              <a:t>Objectives</a:t>
            </a:r>
          </a:p>
          <a:p>
            <a:pPr algn="just"/>
            <a:r>
              <a:rPr lang="en-US" altLang="en-US" sz="2400" dirty="0">
                <a:latin typeface="Times New Roman" panose="02020603050405020304" pitchFamily="18" charset="0"/>
                <a:cs typeface="Times New Roman" panose="02020603050405020304" pitchFamily="18" charset="0"/>
              </a:rPr>
              <a:t>To Implement Virtual Queuing </a:t>
            </a:r>
            <a:r>
              <a:rPr lang="en-US" altLang="en-US" sz="2400" dirty="0" smtClean="0">
                <a:latin typeface="Times New Roman" panose="02020603050405020304" pitchFamily="18" charset="0"/>
                <a:cs typeface="Times New Roman" panose="02020603050405020304" pitchFamily="18" charset="0"/>
              </a:rPr>
              <a:t>System</a:t>
            </a:r>
          </a:p>
          <a:p>
            <a:pPr algn="just"/>
            <a:r>
              <a:rPr lang="en-US" altLang="en-US" sz="2400" dirty="0">
                <a:latin typeface="Times New Roman" panose="02020603050405020304" pitchFamily="18" charset="0"/>
                <a:cs typeface="Times New Roman" panose="02020603050405020304" pitchFamily="18" charset="0"/>
              </a:rPr>
              <a:t>To Enable SMS-Based Slot </a:t>
            </a:r>
            <a:r>
              <a:rPr lang="en-US" altLang="en-US" sz="2400" dirty="0" smtClean="0">
                <a:latin typeface="Times New Roman" panose="02020603050405020304" pitchFamily="18" charset="0"/>
                <a:cs typeface="Times New Roman" panose="02020603050405020304" pitchFamily="18" charset="0"/>
              </a:rPr>
              <a:t>Allocations</a:t>
            </a:r>
          </a:p>
          <a:p>
            <a:pPr algn="just"/>
            <a:r>
              <a:rPr lang="en-US" altLang="en-US" sz="2400" dirty="0">
                <a:latin typeface="Times New Roman" panose="02020603050405020304" pitchFamily="18" charset="0"/>
                <a:cs typeface="Times New Roman" panose="02020603050405020304" pitchFamily="18" charset="0"/>
              </a:rPr>
              <a:t>To Provide Flexibility with Re-slot </a:t>
            </a:r>
            <a:r>
              <a:rPr lang="en-US" altLang="en-US" sz="2400" dirty="0" smtClean="0">
                <a:latin typeface="Times New Roman" panose="02020603050405020304" pitchFamily="18" charset="0"/>
                <a:cs typeface="Times New Roman" panose="02020603050405020304" pitchFamily="18" charset="0"/>
              </a:rPr>
              <a:t>Allocations</a:t>
            </a:r>
          </a:p>
          <a:p>
            <a:pPr algn="just"/>
            <a:r>
              <a:rPr lang="en-US" altLang="en-US" sz="2400" dirty="0">
                <a:latin typeface="Times New Roman" panose="02020603050405020304" pitchFamily="18" charset="0"/>
                <a:cs typeface="Times New Roman" panose="02020603050405020304" pitchFamily="18" charset="0"/>
              </a:rPr>
              <a:t>To Establish Online Accessibility for Product </a:t>
            </a:r>
            <a:r>
              <a:rPr lang="en-US" altLang="en-US" sz="2400" dirty="0" smtClean="0">
                <a:latin typeface="Times New Roman" panose="02020603050405020304" pitchFamily="18" charset="0"/>
                <a:cs typeface="Times New Roman" panose="02020603050405020304" pitchFamily="18" charset="0"/>
              </a:rPr>
              <a:t>Details</a:t>
            </a:r>
          </a:p>
          <a:p>
            <a:pPr algn="just"/>
            <a:r>
              <a:rPr lang="en-IN" altLang="en-US" sz="2400" dirty="0">
                <a:latin typeface="Times New Roman" panose="02020603050405020304" pitchFamily="18" charset="0"/>
                <a:cs typeface="Times New Roman" panose="02020603050405020304" pitchFamily="18" charset="0"/>
              </a:rPr>
              <a:t>To Showcase Q-Learning Efficiency</a:t>
            </a:r>
            <a:endParaRPr lang="en-IN" altLang="en-US" sz="2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CDE4CD-3D47-455D-971F-6F97D1BC0C6B}"/>
              </a:ext>
            </a:extLst>
          </p:cNvPr>
          <p:cNvSpPr>
            <a:spLocks noGrp="1"/>
          </p:cNvSpPr>
          <p:nvPr>
            <p:ph type="title"/>
          </p:nvPr>
        </p:nvSpPr>
        <p:spPr>
          <a:xfrm>
            <a:off x="529771" y="-1"/>
            <a:ext cx="11132457" cy="696687"/>
          </a:xfrm>
        </p:spPr>
        <p:txBody>
          <a:bodyPr>
            <a:normAutofit fontScale="90000"/>
          </a:bodyPr>
          <a:lstStyle/>
          <a:p>
            <a:pPr algn="ctr"/>
            <a:r>
              <a:rPr lang="en-US" sz="4000" b="1" dirty="0" smtClean="0">
                <a:latin typeface="Times New Roman" panose="02020603050405020304" pitchFamily="18" charset="0"/>
                <a:cs typeface="Times New Roman" panose="02020603050405020304" pitchFamily="18" charset="0"/>
              </a:rPr>
              <a:t>Development</a:t>
            </a:r>
            <a:endParaRPr lang="en-US" sz="4000" b="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rcRect/>
          <a:stretch>
            <a:fillRect/>
          </a:stretch>
        </p:blipFill>
        <p:spPr bwMode="auto">
          <a:xfrm>
            <a:off x="568569" y="761854"/>
            <a:ext cx="5421923" cy="3341370"/>
          </a:xfrm>
          <a:prstGeom prst="rect">
            <a:avLst/>
          </a:prstGeom>
          <a:ln>
            <a:solidFill>
              <a:srgbClr val="92D050"/>
            </a:solidFill>
            <a:headEnd/>
            <a:tailEnd/>
          </a:ln>
        </p:spPr>
        <p:style>
          <a:lnRef idx="2">
            <a:schemeClr val="accent6">
              <a:shade val="50000"/>
            </a:schemeClr>
          </a:lnRef>
          <a:fillRef idx="1">
            <a:schemeClr val="accent6"/>
          </a:fillRef>
          <a:effectRef idx="0">
            <a:schemeClr val="accent6"/>
          </a:effectRef>
          <a:fontRef idx="minor">
            <a:schemeClr val="lt1"/>
          </a:fontRef>
        </p:style>
      </p:pic>
      <p:pic>
        <p:nvPicPr>
          <p:cNvPr id="8" name="Picture 7"/>
          <p:cNvPicPr/>
          <p:nvPr/>
        </p:nvPicPr>
        <p:blipFill>
          <a:blip r:embed="rId3"/>
          <a:srcRect/>
          <a:stretch>
            <a:fillRect/>
          </a:stretch>
        </p:blipFill>
        <p:spPr bwMode="auto">
          <a:xfrm>
            <a:off x="6095999" y="2731331"/>
            <a:ext cx="5814646" cy="3341370"/>
          </a:xfrm>
          <a:prstGeom prst="rect">
            <a:avLst/>
          </a:prstGeom>
          <a:noFill/>
          <a:ln w="9525">
            <a:solidFill>
              <a:srgbClr val="92D050"/>
            </a:solidFill>
            <a:miter lim="800000"/>
            <a:headEnd/>
            <a:tailEnd/>
          </a:ln>
        </p:spPr>
      </p:pic>
    </p:spTree>
    <p:extLst>
      <p:ext uri="{BB962C8B-B14F-4D97-AF65-F5344CB8AC3E}">
        <p14:creationId xmlns:p14="http://schemas.microsoft.com/office/powerpoint/2010/main" val="1902859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CDE4CD-3D47-455D-971F-6F97D1BC0C6B}"/>
              </a:ext>
            </a:extLst>
          </p:cNvPr>
          <p:cNvSpPr>
            <a:spLocks noGrp="1"/>
          </p:cNvSpPr>
          <p:nvPr>
            <p:ph type="title"/>
          </p:nvPr>
        </p:nvSpPr>
        <p:spPr>
          <a:xfrm>
            <a:off x="529771" y="-1"/>
            <a:ext cx="11132457" cy="696687"/>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Development</a:t>
            </a:r>
          </a:p>
        </p:txBody>
      </p:sp>
      <p:pic>
        <p:nvPicPr>
          <p:cNvPr id="5" name="Picture 4"/>
          <p:cNvPicPr/>
          <p:nvPr/>
        </p:nvPicPr>
        <p:blipFill>
          <a:blip r:embed="rId2"/>
          <a:srcRect/>
          <a:stretch>
            <a:fillRect/>
          </a:stretch>
        </p:blipFill>
        <p:spPr bwMode="auto">
          <a:xfrm>
            <a:off x="427893" y="785299"/>
            <a:ext cx="5668106" cy="3341370"/>
          </a:xfrm>
          <a:prstGeom prst="rect">
            <a:avLst/>
          </a:prstGeom>
          <a:noFill/>
          <a:ln w="9525">
            <a:solidFill>
              <a:srgbClr val="92D050"/>
            </a:solidFill>
            <a:miter lim="800000"/>
            <a:headEnd/>
            <a:tailEnd/>
          </a:ln>
        </p:spPr>
      </p:pic>
      <p:pic>
        <p:nvPicPr>
          <p:cNvPr id="6" name="Picture 5"/>
          <p:cNvPicPr/>
          <p:nvPr/>
        </p:nvPicPr>
        <p:blipFill>
          <a:blip r:embed="rId3"/>
          <a:srcRect/>
          <a:stretch>
            <a:fillRect/>
          </a:stretch>
        </p:blipFill>
        <p:spPr bwMode="auto">
          <a:xfrm>
            <a:off x="6377353" y="3047854"/>
            <a:ext cx="5662245" cy="3341370"/>
          </a:xfrm>
          <a:prstGeom prst="rect">
            <a:avLst/>
          </a:prstGeom>
          <a:noFill/>
          <a:ln w="9525">
            <a:solidFill>
              <a:srgbClr val="92D050"/>
            </a:solidFill>
            <a:miter lim="800000"/>
            <a:headEnd/>
            <a:tailEnd/>
          </a:ln>
        </p:spPr>
      </p:pic>
    </p:spTree>
    <p:extLst>
      <p:ext uri="{BB962C8B-B14F-4D97-AF65-F5344CB8AC3E}">
        <p14:creationId xmlns:p14="http://schemas.microsoft.com/office/powerpoint/2010/main" val="4000084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CDE4CD-3D47-455D-971F-6F97D1BC0C6B}"/>
              </a:ext>
            </a:extLst>
          </p:cNvPr>
          <p:cNvSpPr>
            <a:spLocks noGrp="1"/>
          </p:cNvSpPr>
          <p:nvPr>
            <p:ph type="title"/>
          </p:nvPr>
        </p:nvSpPr>
        <p:spPr>
          <a:xfrm>
            <a:off x="529771" y="-1"/>
            <a:ext cx="11132457" cy="696687"/>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Development</a:t>
            </a:r>
          </a:p>
        </p:txBody>
      </p:sp>
      <p:pic>
        <p:nvPicPr>
          <p:cNvPr id="7" name="Picture 6"/>
          <p:cNvPicPr/>
          <p:nvPr/>
        </p:nvPicPr>
        <p:blipFill>
          <a:blip r:embed="rId2"/>
          <a:srcRect/>
          <a:stretch>
            <a:fillRect/>
          </a:stretch>
        </p:blipFill>
        <p:spPr bwMode="auto">
          <a:xfrm>
            <a:off x="152400" y="808746"/>
            <a:ext cx="5709138" cy="3341370"/>
          </a:xfrm>
          <a:prstGeom prst="rect">
            <a:avLst/>
          </a:prstGeom>
          <a:noFill/>
          <a:ln w="9525">
            <a:solidFill>
              <a:srgbClr val="92D050"/>
            </a:solidFill>
            <a:miter lim="800000"/>
            <a:headEnd/>
            <a:tailEnd/>
          </a:ln>
        </p:spPr>
      </p:pic>
      <p:pic>
        <p:nvPicPr>
          <p:cNvPr id="8" name="Picture 7"/>
          <p:cNvPicPr/>
          <p:nvPr/>
        </p:nvPicPr>
        <p:blipFill>
          <a:blip r:embed="rId3"/>
          <a:srcRect/>
          <a:stretch>
            <a:fillRect/>
          </a:stretch>
        </p:blipFill>
        <p:spPr bwMode="auto">
          <a:xfrm>
            <a:off x="6131168" y="2825115"/>
            <a:ext cx="5849815" cy="3341370"/>
          </a:xfrm>
          <a:prstGeom prst="rect">
            <a:avLst/>
          </a:prstGeom>
          <a:noFill/>
          <a:ln w="9525">
            <a:solidFill>
              <a:srgbClr val="92D050"/>
            </a:solidFill>
            <a:miter lim="800000"/>
            <a:headEnd/>
            <a:tailEnd/>
          </a:ln>
        </p:spPr>
      </p:pic>
    </p:spTree>
    <p:extLst>
      <p:ext uri="{BB962C8B-B14F-4D97-AF65-F5344CB8AC3E}">
        <p14:creationId xmlns:p14="http://schemas.microsoft.com/office/powerpoint/2010/main" val="4150108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CDE4CD-3D47-455D-971F-6F97D1BC0C6B}"/>
              </a:ext>
            </a:extLst>
          </p:cNvPr>
          <p:cNvSpPr>
            <a:spLocks noGrp="1"/>
          </p:cNvSpPr>
          <p:nvPr>
            <p:ph type="title"/>
          </p:nvPr>
        </p:nvSpPr>
        <p:spPr>
          <a:xfrm>
            <a:off x="529771" y="-1"/>
            <a:ext cx="11132457" cy="696687"/>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Development</a:t>
            </a:r>
          </a:p>
        </p:txBody>
      </p:sp>
      <p:pic>
        <p:nvPicPr>
          <p:cNvPr id="5" name="Picture 4"/>
          <p:cNvPicPr/>
          <p:nvPr/>
        </p:nvPicPr>
        <p:blipFill>
          <a:blip r:embed="rId2"/>
          <a:srcRect/>
          <a:stretch>
            <a:fillRect/>
          </a:stretch>
        </p:blipFill>
        <p:spPr bwMode="auto">
          <a:xfrm>
            <a:off x="627184" y="714961"/>
            <a:ext cx="5304693" cy="3341370"/>
          </a:xfrm>
          <a:prstGeom prst="rect">
            <a:avLst/>
          </a:prstGeom>
          <a:noFill/>
          <a:ln w="9525">
            <a:solidFill>
              <a:srgbClr val="92D050"/>
            </a:solidFill>
            <a:miter lim="800000"/>
            <a:headEnd/>
            <a:tailEnd/>
          </a:ln>
        </p:spPr>
      </p:pic>
      <p:pic>
        <p:nvPicPr>
          <p:cNvPr id="6" name="Picture 5"/>
          <p:cNvPicPr/>
          <p:nvPr/>
        </p:nvPicPr>
        <p:blipFill>
          <a:blip r:embed="rId3"/>
          <a:srcRect/>
          <a:stretch>
            <a:fillRect/>
          </a:stretch>
        </p:blipFill>
        <p:spPr bwMode="auto">
          <a:xfrm>
            <a:off x="6213231" y="2883730"/>
            <a:ext cx="5662246" cy="3341370"/>
          </a:xfrm>
          <a:prstGeom prst="rect">
            <a:avLst/>
          </a:prstGeom>
          <a:noFill/>
          <a:ln w="9525">
            <a:solidFill>
              <a:srgbClr val="92D050"/>
            </a:solidFill>
            <a:miter lim="800000"/>
            <a:headEnd/>
            <a:tailEnd/>
          </a:ln>
        </p:spPr>
      </p:pic>
    </p:spTree>
    <p:extLst>
      <p:ext uri="{BB962C8B-B14F-4D97-AF65-F5344CB8AC3E}">
        <p14:creationId xmlns:p14="http://schemas.microsoft.com/office/powerpoint/2010/main" val="3936652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a:t>
            </a:r>
            <a:r>
              <a:rPr lang="en-US" sz="4000" dirty="0" smtClean="0">
                <a:latin typeface="Times New Roman" panose="02020603050405020304" pitchFamily="18" charset="0"/>
                <a:cs typeface="Times New Roman" panose="02020603050405020304" pitchFamily="18" charset="0"/>
              </a:rPr>
              <a:t>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a:t>Physically </a:t>
            </a:r>
            <a:r>
              <a:rPr lang="en-US" sz="2000" dirty="0" smtClean="0"/>
              <a:t>queuing </a:t>
            </a:r>
            <a:r>
              <a:rPr lang="en-US" sz="2000" dirty="0"/>
              <a:t>is a reality on many industries that provide services or sell goods. Waiting in a queue can be stressful and exhausting for the clients because of the enforced idle time, and may lead to decreased customer satisfaction. </a:t>
            </a:r>
            <a:endParaRPr lang="en-US" sz="2000" dirty="0" smtClean="0"/>
          </a:p>
          <a:p>
            <a:r>
              <a:rPr lang="en-US" sz="2000" dirty="0" smtClean="0"/>
              <a:t>In </a:t>
            </a:r>
            <a:r>
              <a:rPr lang="en-US" sz="2000" dirty="0"/>
              <a:t>this project, we have explored how reinforcement learning can be used for predicting the slot with time of people in fair Price Shop. </a:t>
            </a:r>
            <a:endParaRPr lang="en-US" sz="2000" dirty="0" smtClean="0"/>
          </a:p>
          <a:p>
            <a:r>
              <a:rPr lang="en-US" sz="2000" dirty="0" smtClean="0"/>
              <a:t>Virtual queuing </a:t>
            </a:r>
            <a:r>
              <a:rPr lang="en-US" sz="2000" dirty="0"/>
              <a:t>system can be successfully implemented in environment where crowd management is difficult and thus help in the elimination of physical lines and waiting time all over the country in service-based institutions and organizations.</a:t>
            </a:r>
            <a:endParaRPr lang="en-IN" sz="2000" dirty="0"/>
          </a:p>
        </p:txBody>
      </p:sp>
    </p:spTree>
    <p:extLst>
      <p:ext uri="{BB962C8B-B14F-4D97-AF65-F5344CB8AC3E}">
        <p14:creationId xmlns:p14="http://schemas.microsoft.com/office/powerpoint/2010/main" val="1467340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040" y="784088"/>
            <a:ext cx="10972800" cy="4950505"/>
          </a:xfrm>
        </p:spPr>
        <p:txBody>
          <a:bodyPr/>
          <a:lstStyle/>
          <a:p>
            <a:r>
              <a:rPr lang="en-US" sz="5400" dirty="0" smtClean="0"/>
              <a:t>THANK YOU</a:t>
            </a:r>
            <a:endParaRPr lang="en-IN" sz="5400" dirty="0"/>
          </a:p>
        </p:txBody>
      </p:sp>
    </p:spTree>
    <p:extLst>
      <p:ext uri="{BB962C8B-B14F-4D97-AF65-F5344CB8AC3E}">
        <p14:creationId xmlns:p14="http://schemas.microsoft.com/office/powerpoint/2010/main" val="1812290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itle 5"/>
          <p:cNvSpPr>
            <a:spLocks noGrp="1"/>
          </p:cNvSpPr>
          <p:nvPr>
            <p:ph type="title"/>
          </p:nvPr>
        </p:nvSpPr>
        <p:spPr>
          <a:xfrm>
            <a:off x="504967" y="0"/>
            <a:ext cx="11204812" cy="601663"/>
          </a:xfrm>
        </p:spPr>
        <p:txBody>
          <a:bodyPr/>
          <a:lstStyle/>
          <a:p>
            <a:pPr eaLnBrk="1" hangingPunct="1"/>
            <a:r>
              <a:rPr lang="en-US" altLang="en-US" sz="4000" b="1" dirty="0" smtClean="0">
                <a:latin typeface="Times New Roman" panose="02020603050405020304" pitchFamily="18" charset="0"/>
                <a:cs typeface="Times New Roman" panose="02020603050405020304" pitchFamily="18" charset="0"/>
              </a:rPr>
              <a:t>Introduction</a:t>
            </a:r>
            <a:endParaRPr lang="en-IN" altLang="en-US" sz="4000" b="1" dirty="0" smtClean="0">
              <a:latin typeface="Times New Roman" panose="02020603050405020304" pitchFamily="18" charset="0"/>
              <a:cs typeface="Times New Roman" panose="02020603050405020304" pitchFamily="18" charset="0"/>
            </a:endParaRPr>
          </a:p>
        </p:txBody>
      </p:sp>
      <p:sp>
        <p:nvSpPr>
          <p:cNvPr id="20483" name="Content Placeholder 6"/>
          <p:cNvSpPr>
            <a:spLocks noGrp="1"/>
          </p:cNvSpPr>
          <p:nvPr>
            <p:ph idx="1"/>
          </p:nvPr>
        </p:nvSpPr>
        <p:spPr>
          <a:xfrm>
            <a:off x="504967" y="859809"/>
            <a:ext cx="11204812" cy="5445457"/>
          </a:xfrm>
        </p:spPr>
        <p:txBody>
          <a:bodyPr/>
          <a:lstStyle/>
          <a:p>
            <a:pPr algn="just"/>
            <a:r>
              <a:rPr lang="en-US" altLang="en-US" sz="2300" dirty="0" smtClean="0">
                <a:latin typeface="Times New Roman" panose="02020603050405020304" pitchFamily="18" charset="0"/>
                <a:cs typeface="Times New Roman" panose="02020603050405020304" pitchFamily="18" charset="0"/>
              </a:rPr>
              <a:t>Public distribution system (PDS) is food security and food distribution system formed by the Government of India for providing food grains at affordable rates to poor section of population in the country. </a:t>
            </a:r>
          </a:p>
          <a:p>
            <a:pPr algn="just"/>
            <a:endParaRPr lang="en-US" altLang="en-US" sz="2300" dirty="0" smtClean="0">
              <a:latin typeface="Times New Roman" panose="02020603050405020304" pitchFamily="18" charset="0"/>
              <a:cs typeface="Times New Roman" panose="02020603050405020304" pitchFamily="18" charset="0"/>
            </a:endParaRPr>
          </a:p>
          <a:p>
            <a:pPr algn="just"/>
            <a:r>
              <a:rPr lang="en-US" altLang="en-US" sz="2300" dirty="0" smtClean="0">
                <a:latin typeface="Times New Roman" panose="02020603050405020304" pitchFamily="18" charset="0"/>
                <a:cs typeface="Times New Roman" panose="02020603050405020304" pitchFamily="18" charset="0"/>
              </a:rPr>
              <a:t>The system is jointly managed by central and state government. </a:t>
            </a:r>
          </a:p>
          <a:p>
            <a:pPr algn="just"/>
            <a:endParaRPr lang="en-US" altLang="en-US" sz="2300" dirty="0" smtClean="0">
              <a:latin typeface="Times New Roman" panose="02020603050405020304" pitchFamily="18" charset="0"/>
              <a:cs typeface="Times New Roman" panose="02020603050405020304" pitchFamily="18" charset="0"/>
            </a:endParaRPr>
          </a:p>
          <a:p>
            <a:pPr algn="just"/>
            <a:r>
              <a:rPr lang="en-US" altLang="en-US" sz="2300" dirty="0" smtClean="0">
                <a:latin typeface="Times New Roman" panose="02020603050405020304" pitchFamily="18" charset="0"/>
                <a:cs typeface="Times New Roman" panose="02020603050405020304" pitchFamily="18" charset="0"/>
              </a:rPr>
              <a:t>PDS intend to provide the basic food grains i.e. wheat, rice, sugar and kerosene oil to beneficiaries at subsidized rates. </a:t>
            </a:r>
          </a:p>
          <a:p>
            <a:pPr algn="just"/>
            <a:endParaRPr lang="en-US" altLang="en-US" sz="2300" dirty="0" smtClean="0">
              <a:latin typeface="Times New Roman" panose="02020603050405020304" pitchFamily="18" charset="0"/>
              <a:cs typeface="Times New Roman" panose="02020603050405020304" pitchFamily="18" charset="0"/>
            </a:endParaRPr>
          </a:p>
          <a:p>
            <a:pPr algn="just"/>
            <a:r>
              <a:rPr lang="en-US" altLang="en-US" sz="2300" dirty="0" smtClean="0">
                <a:latin typeface="Times New Roman" panose="02020603050405020304" pitchFamily="18" charset="0"/>
                <a:cs typeface="Times New Roman" panose="02020603050405020304" pitchFamily="18" charset="0"/>
              </a:rPr>
              <a:t>The Public Distribution System faces severe criticism on several grounds.</a:t>
            </a:r>
          </a:p>
          <a:p>
            <a:pPr algn="just"/>
            <a:endParaRPr lang="en-US" altLang="en-US" sz="2300" dirty="0" smtClean="0">
              <a:latin typeface="Times New Roman" panose="02020603050405020304" pitchFamily="18" charset="0"/>
              <a:cs typeface="Times New Roman" panose="02020603050405020304" pitchFamily="18" charset="0"/>
            </a:endParaRPr>
          </a:p>
          <a:p>
            <a:pPr algn="just"/>
            <a:r>
              <a:rPr lang="en-US" altLang="en-US" sz="2300" dirty="0" smtClean="0">
                <a:latin typeface="Times New Roman" panose="02020603050405020304" pitchFamily="18" charset="0"/>
                <a:cs typeface="Times New Roman" panose="02020603050405020304" pitchFamily="18" charset="0"/>
              </a:rPr>
              <a:t>The operational responsibilities including allocation within the State, identification of eligible families, issue of Ration Cards and supervision of the functioning of Fair Price Shops (FPSs) etc.,</a:t>
            </a:r>
          </a:p>
          <a:p>
            <a:pPr algn="just"/>
            <a:endParaRPr lang="en-US" altLang="en-US" sz="2400" dirty="0" smtClean="0">
              <a:latin typeface="Times New Roman" panose="02020603050405020304" pitchFamily="18" charset="0"/>
              <a:cs typeface="Times New Roman" panose="02020603050405020304" pitchFamily="18" charset="0"/>
            </a:endParaRPr>
          </a:p>
          <a:p>
            <a:pPr algn="just"/>
            <a:endParaRPr lang="en-IN" alt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518615" y="1048461"/>
            <a:ext cx="11163869" cy="503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pPr>
            <a:r>
              <a:rPr lang="en-US" altLang="en-US" sz="2200" dirty="0">
                <a:latin typeface="Times New Roman" panose="02020603050405020304" pitchFamily="18" charset="0"/>
                <a:cs typeface="Times New Roman" panose="02020603050405020304" pitchFamily="18" charset="0"/>
              </a:rPr>
              <a:t>With all businesses needing to implement social distancing and new security measures due to the COVID-19 </a:t>
            </a:r>
            <a:r>
              <a:rPr lang="en-US" altLang="en-US" sz="2200" dirty="0" smtClean="0">
                <a:latin typeface="Times New Roman" panose="02020603050405020304" pitchFamily="18" charset="0"/>
                <a:cs typeface="Times New Roman" panose="02020603050405020304" pitchFamily="18" charset="0"/>
              </a:rPr>
              <a:t>crisis. </a:t>
            </a:r>
            <a:r>
              <a:rPr lang="en-IN" altLang="en-US" sz="2200" dirty="0" smtClean="0">
                <a:latin typeface="Times New Roman" panose="02020603050405020304" pitchFamily="18" charset="0"/>
                <a:cs typeface="Times New Roman" panose="02020603050405020304" pitchFamily="18" charset="0"/>
              </a:rPr>
              <a:t>One </a:t>
            </a:r>
            <a:r>
              <a:rPr lang="en-IN" altLang="en-US" sz="2200" dirty="0">
                <a:latin typeface="Times New Roman" panose="02020603050405020304" pitchFamily="18" charset="0"/>
                <a:cs typeface="Times New Roman" panose="02020603050405020304" pitchFamily="18" charset="0"/>
              </a:rPr>
              <a:t>of the solutions to keep social distancing while providing services is using a virtual queue management system. </a:t>
            </a:r>
          </a:p>
          <a:p>
            <a:pPr algn="just">
              <a:spcBef>
                <a:spcPts val="700"/>
              </a:spcBef>
              <a:buClr>
                <a:srgbClr val="DD8047"/>
              </a:buClr>
              <a:buSzPct val="60000"/>
            </a:pPr>
            <a:endParaRPr lang="en-IN" altLang="en-US" sz="2200" dirty="0">
              <a:latin typeface="Times New Roman" panose="02020603050405020304" pitchFamily="18" charset="0"/>
              <a:cs typeface="Times New Roman" panose="02020603050405020304" pitchFamily="18" charset="0"/>
            </a:endParaRPr>
          </a:p>
          <a:p>
            <a:pPr algn="just">
              <a:spcBef>
                <a:spcPts val="700"/>
              </a:spcBef>
              <a:buClr>
                <a:schemeClr val="tx1"/>
              </a:buClr>
            </a:pPr>
            <a:r>
              <a:rPr lang="en-IN" altLang="en-US" sz="2200" dirty="0" smtClean="0">
                <a:latin typeface="Times New Roman" panose="02020603050405020304" pitchFamily="18" charset="0"/>
                <a:cs typeface="Times New Roman" panose="02020603050405020304" pitchFamily="18" charset="0"/>
              </a:rPr>
              <a:t>In this project the queuing </a:t>
            </a:r>
            <a:r>
              <a:rPr lang="en-IN" altLang="en-US" sz="2200" dirty="0">
                <a:latin typeface="Times New Roman" panose="02020603050405020304" pitchFamily="18" charset="0"/>
                <a:cs typeface="Times New Roman" panose="02020603050405020304" pitchFamily="18" charset="0"/>
              </a:rPr>
              <a:t>system is changed to </a:t>
            </a:r>
            <a:r>
              <a:rPr lang="en-IN" altLang="en-US" sz="2200" dirty="0" smtClean="0">
                <a:latin typeface="Times New Roman" panose="02020603050405020304" pitchFamily="18" charset="0"/>
                <a:cs typeface="Times New Roman" panose="02020603050405020304" pitchFamily="18" charset="0"/>
              </a:rPr>
              <a:t>disperse slot </a:t>
            </a:r>
            <a:r>
              <a:rPr lang="en-IN" altLang="en-US" sz="2200" dirty="0">
                <a:latin typeface="Times New Roman" panose="02020603050405020304" pitchFamily="18" charset="0"/>
                <a:cs typeface="Times New Roman" panose="02020603050405020304" pitchFamily="18" charset="0"/>
              </a:rPr>
              <a:t>allocation on specific time using Deep Q Learning</a:t>
            </a:r>
          </a:p>
          <a:p>
            <a:pPr algn="just">
              <a:spcBef>
                <a:spcPts val="700"/>
              </a:spcBef>
              <a:buClr>
                <a:srgbClr val="DD8047"/>
              </a:buClr>
              <a:buSzPct val="60000"/>
            </a:pPr>
            <a:endParaRPr lang="en-IN" altLang="en-US" sz="2200" dirty="0">
              <a:latin typeface="Times New Roman" panose="02020603050405020304" pitchFamily="18" charset="0"/>
              <a:cs typeface="Times New Roman" panose="02020603050405020304" pitchFamily="18" charset="0"/>
            </a:endParaRPr>
          </a:p>
          <a:p>
            <a:pPr algn="just">
              <a:spcBef>
                <a:spcPts val="700"/>
              </a:spcBef>
              <a:buClr>
                <a:schemeClr val="tx1"/>
              </a:buClr>
            </a:pPr>
            <a:r>
              <a:rPr lang="en-IN" altLang="en-US" sz="2200" dirty="0">
                <a:latin typeface="Times New Roman" panose="02020603050405020304" pitchFamily="18" charset="0"/>
                <a:cs typeface="Times New Roman" panose="02020603050405020304" pitchFamily="18" charset="0"/>
              </a:rPr>
              <a:t>SMS notification is sent to customer giving prior dates for the collection of products on stipulated time for every card holder, saves time by logging online and views product details.</a:t>
            </a:r>
          </a:p>
          <a:p>
            <a:pPr algn="just">
              <a:spcBef>
                <a:spcPts val="700"/>
              </a:spcBef>
              <a:buClr>
                <a:schemeClr val="tx1"/>
              </a:buClr>
            </a:pPr>
            <a:endParaRPr lang="en-IN" altLang="en-US" sz="2200" dirty="0">
              <a:latin typeface="Times New Roman" panose="02020603050405020304" pitchFamily="18" charset="0"/>
              <a:cs typeface="Times New Roman" panose="02020603050405020304" pitchFamily="18" charset="0"/>
            </a:endParaRPr>
          </a:p>
          <a:p>
            <a:pPr algn="just">
              <a:spcBef>
                <a:spcPts val="700"/>
              </a:spcBef>
              <a:buClr>
                <a:schemeClr val="tx1"/>
              </a:buClr>
            </a:pPr>
            <a:r>
              <a:rPr lang="en-IN" altLang="en-US" sz="2200" dirty="0">
                <a:latin typeface="Times New Roman" panose="02020603050405020304" pitchFamily="18" charset="0"/>
                <a:cs typeface="Times New Roman" panose="02020603050405020304" pitchFamily="18" charset="0"/>
              </a:rPr>
              <a:t>If the card holder missed the first slot allocation, gives another chance to get the products by providing re-slot allocation for the next purchase of products, in case not able to deliver products on first slot. </a:t>
            </a:r>
          </a:p>
        </p:txBody>
      </p:sp>
      <p:sp>
        <p:nvSpPr>
          <p:cNvPr id="21507" name="TextBox 1"/>
          <p:cNvSpPr txBox="1">
            <a:spLocks noChangeArrowheads="1"/>
          </p:cNvSpPr>
          <p:nvPr/>
        </p:nvSpPr>
        <p:spPr bwMode="auto">
          <a:xfrm>
            <a:off x="518615" y="0"/>
            <a:ext cx="11163869"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IN" altLang="en-US" sz="4000" b="1" dirty="0">
                <a:latin typeface="Times New Roman" panose="02020603050405020304" pitchFamily="18" charset="0"/>
                <a:cs typeface="Times New Roman" panose="02020603050405020304" pitchFamily="18" charset="0"/>
              </a:rPr>
              <a:t>Abstract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5"/>
          <p:cNvSpPr>
            <a:spLocks noGrp="1"/>
          </p:cNvSpPr>
          <p:nvPr>
            <p:ph type="title"/>
          </p:nvPr>
        </p:nvSpPr>
        <p:spPr>
          <a:xfrm>
            <a:off x="609600" y="0"/>
            <a:ext cx="10972800" cy="536575"/>
          </a:xfrm>
        </p:spPr>
        <p:txBody>
          <a:bodyPr/>
          <a:lstStyle/>
          <a:p>
            <a:pPr eaLnBrk="1" hangingPunct="1"/>
            <a:r>
              <a:rPr lang="en-US" altLang="en-US" sz="3600" b="1" smtClean="0">
                <a:latin typeface="Times New Roman" panose="02020603050405020304" pitchFamily="18" charset="0"/>
                <a:cs typeface="Times New Roman" panose="02020603050405020304" pitchFamily="18" charset="0"/>
              </a:rPr>
              <a:t>Existing System</a:t>
            </a:r>
            <a:endParaRPr lang="en-IN" altLang="en-US" sz="4000" b="1" smtClean="0">
              <a:latin typeface="Times New Roman" panose="02020603050405020304" pitchFamily="18" charset="0"/>
              <a:cs typeface="Times New Roman" panose="02020603050405020304" pitchFamily="18" charset="0"/>
            </a:endParaRPr>
          </a:p>
        </p:txBody>
      </p:sp>
      <p:sp>
        <p:nvSpPr>
          <p:cNvPr id="18435" name="Content Placeholder 6"/>
          <p:cNvSpPr>
            <a:spLocks noGrp="1"/>
          </p:cNvSpPr>
          <p:nvPr>
            <p:ph idx="1"/>
          </p:nvPr>
        </p:nvSpPr>
        <p:spPr>
          <a:xfrm>
            <a:off x="609600" y="536575"/>
            <a:ext cx="10950054" cy="5768691"/>
          </a:xfrm>
        </p:spPr>
        <p:txBody>
          <a:bodyPr/>
          <a:lstStyle/>
          <a:p>
            <a:pPr marL="0" indent="0" algn="just" eaLnBrk="1" fontAlgn="auto" hangingPunct="1">
              <a:spcBef>
                <a:spcPts val="0"/>
              </a:spcBef>
              <a:spcAft>
                <a:spcPts val="0"/>
              </a:spcAft>
              <a:buNone/>
              <a:defRPr/>
            </a:pPr>
            <a:r>
              <a:rPr lang="en-IN" sz="2400" dirty="0">
                <a:latin typeface="Times New Roman" panose="02020603050405020304" pitchFamily="18" charset="0"/>
                <a:ea typeface="Calibri" panose="020F0502020204030204" pitchFamily="34" charset="0"/>
              </a:rPr>
              <a:t>The Civil Supplies Department has issued coupons to the beneficiaries, mentioning the time slot for them to avail food grains, commodities and relief fund. </a:t>
            </a:r>
          </a:p>
          <a:p>
            <a:pPr marL="0" indent="0" algn="just" eaLnBrk="1" fontAlgn="auto" hangingPunct="1">
              <a:spcBef>
                <a:spcPts val="0"/>
              </a:spcBef>
              <a:spcAft>
                <a:spcPts val="0"/>
              </a:spcAft>
              <a:buNone/>
              <a:defRPr/>
            </a:pPr>
            <a:endParaRPr lang="en-US" sz="2400" dirty="0" smtClean="0">
              <a:latin typeface="Times New Roman" panose="02020603050405020304" pitchFamily="18" charset="0"/>
            </a:endParaRPr>
          </a:p>
          <a:p>
            <a:pPr marL="0" indent="0" algn="just" eaLnBrk="1" fontAlgn="auto" hangingPunct="1">
              <a:spcBef>
                <a:spcPts val="0"/>
              </a:spcBef>
              <a:spcAft>
                <a:spcPts val="0"/>
              </a:spcAft>
              <a:buNone/>
              <a:defRPr/>
            </a:pPr>
            <a:r>
              <a:rPr lang="en-US" sz="2400" dirty="0" smtClean="0">
                <a:latin typeface="Times New Roman" panose="02020603050405020304" pitchFamily="18" charset="0"/>
              </a:rPr>
              <a:t>Virtual </a:t>
            </a:r>
            <a:r>
              <a:rPr lang="en-US" sz="2400" dirty="0">
                <a:latin typeface="Times New Roman" panose="02020603050405020304" pitchFamily="18" charset="0"/>
              </a:rPr>
              <a:t>Queue System in remote manner-Queuing solutions are specially designed to manage queues outside your store virtually, thereby ensuring social distancing. </a:t>
            </a:r>
            <a:endParaRPr lang="en-US" sz="2400" dirty="0" smtClean="0">
              <a:latin typeface="Times New Roman" panose="02020603050405020304" pitchFamily="18" charset="0"/>
            </a:endParaRPr>
          </a:p>
          <a:p>
            <a:pPr marL="0" indent="0" algn="just" eaLnBrk="1" fontAlgn="auto" hangingPunct="1">
              <a:spcBef>
                <a:spcPts val="0"/>
              </a:spcBef>
              <a:spcAft>
                <a:spcPts val="0"/>
              </a:spcAft>
              <a:buNone/>
              <a:defRPr/>
            </a:pPr>
            <a:endParaRPr lang="en-US" sz="2400" b="1" dirty="0">
              <a:latin typeface="Times New Roman" panose="02020603050405020304" pitchFamily="18" charset="0"/>
              <a:cs typeface="Times New Roman" panose="02020603050405020304" pitchFamily="18" charset="0"/>
            </a:endParaRPr>
          </a:p>
          <a:p>
            <a:pPr marL="0" indent="0" algn="just" eaLnBrk="1" fontAlgn="auto" hangingPunct="1">
              <a:spcBef>
                <a:spcPts val="0"/>
              </a:spcBef>
              <a:spcAft>
                <a:spcPts val="0"/>
              </a:spcAft>
              <a:buNone/>
              <a:defRPr/>
            </a:pPr>
            <a:r>
              <a:rPr lang="en-US" sz="2400" b="1" dirty="0" smtClean="0">
                <a:latin typeface="Times New Roman" panose="02020603050405020304" pitchFamily="18" charset="0"/>
                <a:cs typeface="Times New Roman" panose="02020603050405020304" pitchFamily="18" charset="0"/>
              </a:rPr>
              <a:t>Drawback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algn="just" eaLnBrk="1" fontAlgn="auto" hangingPunct="1">
              <a:lnSpc>
                <a:spcPct val="150000"/>
              </a:lnSpc>
              <a:spcBef>
                <a:spcPts val="0"/>
              </a:spcBef>
              <a:spcAft>
                <a:spcPts val="0"/>
              </a:spcAft>
              <a:defRPr/>
            </a:pPr>
            <a:r>
              <a:rPr lang="en-IN" sz="2400" dirty="0" smtClean="0">
                <a:latin typeface="Times New Roman" panose="02020603050405020304" pitchFamily="18" charset="0"/>
                <a:ea typeface="Calibri" panose="020F0502020204030204" pitchFamily="34" charset="0"/>
              </a:rPr>
              <a:t>But </a:t>
            </a:r>
            <a:r>
              <a:rPr lang="en-IN" sz="2400" dirty="0">
                <a:latin typeface="Times New Roman" panose="02020603050405020304" pitchFamily="18" charset="0"/>
                <a:ea typeface="Calibri" panose="020F0502020204030204" pitchFamily="34" charset="0"/>
              </a:rPr>
              <a:t>this method needs manual resources and prolonged time</a:t>
            </a:r>
            <a:r>
              <a:rPr lang="en-IN" sz="2400" dirty="0" smtClean="0">
                <a:latin typeface="Times New Roman" panose="02020603050405020304" pitchFamily="18" charset="0"/>
                <a:ea typeface="Calibri" panose="020F0502020204030204" pitchFamily="34" charset="0"/>
              </a:rPr>
              <a:t>.</a:t>
            </a:r>
            <a:endParaRPr lang="en-US" sz="2400" b="1" dirty="0" smtClean="0">
              <a:latin typeface="Times New Roman" panose="02020603050405020304" pitchFamily="18" charset="0"/>
              <a:cs typeface="Times New Roman" panose="02020603050405020304" pitchFamily="18" charset="0"/>
            </a:endParaRPr>
          </a:p>
          <a:p>
            <a:pPr algn="just" eaLnBrk="1" fontAlgn="auto" hangingPunct="1">
              <a:lnSpc>
                <a:spcPct val="150000"/>
              </a:lnSpc>
              <a:spcBef>
                <a:spcPts val="0"/>
              </a:spcBef>
              <a:spcAft>
                <a:spcPts val="0"/>
              </a:spcAft>
              <a:defRPr/>
            </a:pPr>
            <a:r>
              <a:rPr lang="en-US" sz="2400" dirty="0" smtClean="0">
                <a:latin typeface="Times New Roman" panose="02020603050405020304" pitchFamily="18" charset="0"/>
                <a:cs typeface="Times New Roman" panose="02020603050405020304" pitchFamily="18" charset="0"/>
              </a:rPr>
              <a:t>Have </a:t>
            </a:r>
            <a:r>
              <a:rPr lang="en-US" sz="2400" dirty="0">
                <a:latin typeface="Times New Roman" panose="02020603050405020304" pitchFamily="18" charset="0"/>
                <a:cs typeface="Times New Roman" panose="02020603050405020304" pitchFamily="18" charset="0"/>
              </a:rPr>
              <a:t>to check the process continuously.</a:t>
            </a:r>
          </a:p>
          <a:p>
            <a:pPr algn="just" eaLnBrk="1" fontAlgn="auto" hangingPunct="1">
              <a:lnSpc>
                <a:spcPct val="150000"/>
              </a:lnSpc>
              <a:spcBef>
                <a:spcPts val="0"/>
              </a:spcBef>
              <a:spcAft>
                <a:spcPts val="0"/>
              </a:spcAft>
              <a:defRPr/>
            </a:pPr>
            <a:r>
              <a:rPr lang="en-US" sz="2400" dirty="0" smtClean="0">
                <a:latin typeface="Times New Roman" panose="02020603050405020304" pitchFamily="18" charset="0"/>
              </a:rPr>
              <a:t>Booking </a:t>
            </a:r>
            <a:r>
              <a:rPr lang="en-US" sz="2400" dirty="0">
                <a:latin typeface="Times New Roman" panose="02020603050405020304" pitchFamily="18" charset="0"/>
              </a:rPr>
              <a:t>an appointment on a web page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5"/>
          <p:cNvSpPr>
            <a:spLocks noGrp="1"/>
          </p:cNvSpPr>
          <p:nvPr>
            <p:ph type="title"/>
          </p:nvPr>
        </p:nvSpPr>
        <p:spPr>
          <a:xfrm>
            <a:off x="609599" y="0"/>
            <a:ext cx="10972801" cy="573206"/>
          </a:xfrm>
        </p:spPr>
        <p:txBody>
          <a:bodyPr/>
          <a:lstStyle/>
          <a:p>
            <a:pPr eaLnBrk="1" hangingPunct="1"/>
            <a:r>
              <a:rPr lang="en-US" altLang="en-US" sz="4000" b="1" dirty="0" smtClean="0">
                <a:latin typeface="Times New Roman" panose="02020603050405020304" pitchFamily="18" charset="0"/>
                <a:cs typeface="Times New Roman" panose="02020603050405020304" pitchFamily="18" charset="0"/>
              </a:rPr>
              <a:t>Existing System</a:t>
            </a:r>
            <a:endParaRPr lang="en-IN" altLang="en-US" sz="4000" b="1" dirty="0" smtClean="0">
              <a:latin typeface="Times New Roman" panose="02020603050405020304" pitchFamily="18" charset="0"/>
              <a:cs typeface="Times New Roman" panose="02020603050405020304" pitchFamily="18" charset="0"/>
            </a:endParaRPr>
          </a:p>
        </p:txBody>
      </p:sp>
      <p:sp>
        <p:nvSpPr>
          <p:cNvPr id="23555" name="Content Placeholder 6"/>
          <p:cNvSpPr>
            <a:spLocks noGrp="1"/>
          </p:cNvSpPr>
          <p:nvPr>
            <p:ph idx="1"/>
          </p:nvPr>
        </p:nvSpPr>
        <p:spPr>
          <a:xfrm>
            <a:off x="609599" y="914400"/>
            <a:ext cx="10972801" cy="5390866"/>
          </a:xfrm>
        </p:spPr>
        <p:txBody>
          <a:bodyPr/>
          <a:lstStyle/>
          <a:p>
            <a:pPr algn="just" eaLnBrk="1" hangingPunct="1">
              <a:spcBef>
                <a:spcPct val="0"/>
              </a:spcBef>
            </a:pPr>
            <a:r>
              <a:rPr lang="en-US" altLang="en-US" sz="2100" b="1" dirty="0" smtClean="0">
                <a:solidFill>
                  <a:srgbClr val="000000"/>
                </a:solidFill>
                <a:latin typeface="Times New Roman" panose="02020603050405020304" pitchFamily="18" charset="0"/>
                <a:cs typeface="Calibri" panose="020F0502020204030204" pitchFamily="34" charset="0"/>
              </a:rPr>
              <a:t>Standard Linear Queues: </a:t>
            </a:r>
            <a:r>
              <a:rPr lang="en-US" altLang="en-US" sz="2100" dirty="0" smtClean="0">
                <a:solidFill>
                  <a:srgbClr val="000000"/>
                </a:solidFill>
                <a:latin typeface="Times New Roman" panose="02020603050405020304" pitchFamily="18" charset="0"/>
                <a:cs typeface="Calibri" panose="020F0502020204030204" pitchFamily="34" charset="0"/>
              </a:rPr>
              <a:t>This form of queuing represents the normal or standard queue system where each service desk or cashier has a separate line.</a:t>
            </a:r>
          </a:p>
          <a:p>
            <a:pPr algn="just" eaLnBrk="1" hangingPunct="1">
              <a:spcBef>
                <a:spcPct val="0"/>
              </a:spcBef>
            </a:pPr>
            <a:endParaRPr lang="en-US" altLang="en-US" sz="2100" dirty="0" smtClean="0">
              <a:solidFill>
                <a:srgbClr val="000000"/>
              </a:solidFill>
              <a:latin typeface="Times New Roman" panose="02020603050405020304" pitchFamily="18" charset="0"/>
              <a:cs typeface="Calibri" panose="020F0502020204030204" pitchFamily="34" charset="0"/>
            </a:endParaRPr>
          </a:p>
          <a:p>
            <a:pPr algn="just" eaLnBrk="1" hangingPunct="1">
              <a:spcBef>
                <a:spcPct val="0"/>
              </a:spcBef>
            </a:pPr>
            <a:r>
              <a:rPr lang="en-US" altLang="en-US" sz="2100" b="1" dirty="0" smtClean="0">
                <a:solidFill>
                  <a:srgbClr val="000000"/>
                </a:solidFill>
                <a:latin typeface="Times New Roman" panose="02020603050405020304" pitchFamily="18" charset="0"/>
                <a:cs typeface="Calibri" panose="020F0502020204030204" pitchFamily="34" charset="0"/>
              </a:rPr>
              <a:t>Single Line Queues: </a:t>
            </a:r>
            <a:r>
              <a:rPr lang="en-US" altLang="en-US" sz="2100" dirty="0" smtClean="0">
                <a:solidFill>
                  <a:srgbClr val="000000"/>
                </a:solidFill>
                <a:latin typeface="Times New Roman" panose="02020603050405020304" pitchFamily="18" charset="0"/>
                <a:cs typeface="Calibri" panose="020F0502020204030204" pitchFamily="34" charset="0"/>
              </a:rPr>
              <a:t>Also referred to as a Call Forward System, a single line groups customers and then feeds them to multiple cashiers or service areas. Often, Individual service stations are allocated to different service personnel part of one long counter or desk.</a:t>
            </a:r>
          </a:p>
          <a:p>
            <a:pPr algn="just" eaLnBrk="1" hangingPunct="1">
              <a:spcBef>
                <a:spcPct val="0"/>
              </a:spcBef>
            </a:pPr>
            <a:endParaRPr lang="en-US" altLang="en-US" sz="2100" dirty="0" smtClean="0">
              <a:solidFill>
                <a:srgbClr val="000000"/>
              </a:solidFill>
              <a:latin typeface="Times New Roman" panose="02020603050405020304" pitchFamily="18" charset="0"/>
              <a:cs typeface="Calibri" panose="020F0502020204030204" pitchFamily="34" charset="0"/>
            </a:endParaRPr>
          </a:p>
          <a:p>
            <a:pPr algn="just" eaLnBrk="1" hangingPunct="1">
              <a:spcBef>
                <a:spcPct val="0"/>
              </a:spcBef>
            </a:pPr>
            <a:r>
              <a:rPr lang="en-US" altLang="en-US" sz="2100" b="1" dirty="0" smtClean="0">
                <a:solidFill>
                  <a:srgbClr val="000000"/>
                </a:solidFill>
                <a:latin typeface="Times New Roman" panose="02020603050405020304" pitchFamily="18" charset="0"/>
                <a:cs typeface="Calibri" panose="020F0502020204030204" pitchFamily="34" charset="0"/>
              </a:rPr>
              <a:t>Dispersed or “Digital” Queues: </a:t>
            </a:r>
            <a:r>
              <a:rPr lang="en-US" altLang="en-US" sz="2100" dirty="0" smtClean="0">
                <a:solidFill>
                  <a:srgbClr val="000000"/>
                </a:solidFill>
                <a:latin typeface="Times New Roman" panose="02020603050405020304" pitchFamily="18" charset="0"/>
                <a:cs typeface="Calibri" panose="020F0502020204030204" pitchFamily="34" charset="0"/>
              </a:rPr>
              <a:t>This type of queue management disperses waiting lines by offering a ticketing management system.</a:t>
            </a:r>
          </a:p>
          <a:p>
            <a:pPr algn="just" eaLnBrk="1" hangingPunct="1">
              <a:spcBef>
                <a:spcPct val="0"/>
              </a:spcBef>
            </a:pPr>
            <a:endParaRPr lang="en-US" altLang="en-US" sz="2100" dirty="0" smtClean="0">
              <a:solidFill>
                <a:srgbClr val="000000"/>
              </a:solidFill>
              <a:latin typeface="Times New Roman" panose="02020603050405020304" pitchFamily="18" charset="0"/>
              <a:cs typeface="Calibri" panose="020F0502020204030204" pitchFamily="34" charset="0"/>
            </a:endParaRPr>
          </a:p>
          <a:p>
            <a:pPr algn="just" eaLnBrk="1" hangingPunct="1">
              <a:spcBef>
                <a:spcPct val="0"/>
              </a:spcBef>
            </a:pPr>
            <a:r>
              <a:rPr lang="en-US" altLang="en-US" sz="2100" b="1" dirty="0" smtClean="0">
                <a:solidFill>
                  <a:srgbClr val="000000"/>
                </a:solidFill>
                <a:latin typeface="Times New Roman" panose="02020603050405020304" pitchFamily="18" charset="0"/>
              </a:rPr>
              <a:t>First Come, First Served (FCFS): </a:t>
            </a:r>
            <a:r>
              <a:rPr lang="en-US" altLang="en-US" sz="2100" dirty="0" smtClean="0">
                <a:solidFill>
                  <a:srgbClr val="000000"/>
                </a:solidFill>
                <a:latin typeface="Times New Roman" panose="02020603050405020304" pitchFamily="18" charset="0"/>
              </a:rPr>
              <a:t>this mode is commonly applied real-world situations, such as tellers in a bank.</a:t>
            </a:r>
          </a:p>
          <a:p>
            <a:pPr marL="0" indent="0" algn="just" eaLnBrk="1" hangingPunct="1">
              <a:spcBef>
                <a:spcPct val="0"/>
              </a:spcBef>
              <a:buNone/>
            </a:pPr>
            <a:endParaRPr lang="en-US" altLang="en-US" sz="2100" dirty="0" smtClean="0">
              <a:solidFill>
                <a:srgbClr val="000000"/>
              </a:solidFill>
              <a:latin typeface="Times New Roman" panose="02020603050405020304" pitchFamily="18" charset="0"/>
            </a:endParaRPr>
          </a:p>
          <a:p>
            <a:pPr algn="just" eaLnBrk="1" hangingPunct="1">
              <a:spcBef>
                <a:spcPct val="0"/>
              </a:spcBef>
            </a:pPr>
            <a:r>
              <a:rPr lang="en-US" altLang="en-US" sz="2100" b="1" dirty="0" smtClean="0">
                <a:solidFill>
                  <a:srgbClr val="000000"/>
                </a:solidFill>
                <a:latin typeface="Times New Roman" panose="02020603050405020304" pitchFamily="18" charset="0"/>
              </a:rPr>
              <a:t>Priority Discipline (PD): </a:t>
            </a:r>
            <a:r>
              <a:rPr lang="en-US" altLang="en-US" sz="2100" dirty="0" smtClean="0">
                <a:solidFill>
                  <a:srgbClr val="000000"/>
                </a:solidFill>
                <a:latin typeface="Times New Roman" panose="02020603050405020304" pitchFamily="18" charset="0"/>
              </a:rPr>
              <a:t>Under this discipline, customers are classified into categories, then each category is given different priorities</a:t>
            </a:r>
            <a:r>
              <a:rPr lang="en-US" altLang="en-US" sz="2400" dirty="0" smtClean="0">
                <a:solidFill>
                  <a:srgbClr val="000000"/>
                </a:solidFill>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5"/>
          <p:cNvSpPr>
            <a:spLocks noGrp="1"/>
          </p:cNvSpPr>
          <p:nvPr>
            <p:ph type="title"/>
          </p:nvPr>
        </p:nvSpPr>
        <p:spPr>
          <a:xfrm>
            <a:off x="609599" y="0"/>
            <a:ext cx="11072885" cy="528638"/>
          </a:xfrm>
        </p:spPr>
        <p:txBody>
          <a:bodyPr/>
          <a:lstStyle/>
          <a:p>
            <a:pPr eaLnBrk="1" hangingPunct="1"/>
            <a:r>
              <a:rPr lang="en-US" altLang="en-US" sz="4000" b="1" dirty="0" smtClean="0">
                <a:latin typeface="Times New Roman" panose="02020603050405020304" pitchFamily="18" charset="0"/>
                <a:cs typeface="Times New Roman" panose="02020603050405020304" pitchFamily="18" charset="0"/>
              </a:rPr>
              <a:t>Disadvantages</a:t>
            </a:r>
            <a:endParaRPr lang="en-IN" altLang="en-US" sz="4000" b="1" dirty="0" smtClean="0">
              <a:latin typeface="Times New Roman" panose="02020603050405020304" pitchFamily="18" charset="0"/>
              <a:cs typeface="Times New Roman" panose="02020603050405020304" pitchFamily="18" charset="0"/>
            </a:endParaRPr>
          </a:p>
        </p:txBody>
      </p:sp>
      <p:sp>
        <p:nvSpPr>
          <p:cNvPr id="24579" name="Content Placeholder 6"/>
          <p:cNvSpPr>
            <a:spLocks noGrp="1"/>
          </p:cNvSpPr>
          <p:nvPr>
            <p:ph idx="1"/>
          </p:nvPr>
        </p:nvSpPr>
        <p:spPr>
          <a:xfrm>
            <a:off x="609599" y="900752"/>
            <a:ext cx="11072885" cy="5404514"/>
          </a:xfrm>
        </p:spPr>
        <p:txBody>
          <a:bodyPr/>
          <a:lstStyle/>
          <a:p>
            <a:pPr algn="just"/>
            <a:r>
              <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rPr>
              <a:t>Existing techniques are full of complications and queues tend to have long waiting hours.</a:t>
            </a:r>
          </a:p>
          <a:p>
            <a:pPr algn="just"/>
            <a:endPar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rPr>
              <a:t>Waiting in lines is very inefficient, customers have to be in line in order to be served even if the line may have more than a hundred customers ahead.</a:t>
            </a:r>
          </a:p>
          <a:p>
            <a:pPr algn="just"/>
            <a:endPar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rPr>
              <a:t>Regional Disparities</a:t>
            </a:r>
          </a:p>
          <a:p>
            <a:pPr algn="just"/>
            <a:endPar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rPr>
              <a:t>PDS dealers are sometimes found resorting to malpractices like diverting the grains to open market to get better margin</a:t>
            </a:r>
          </a:p>
          <a:p>
            <a:pPr algn="just"/>
            <a:endPar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rPr>
              <a:t>The irregular opening of the shops</a:t>
            </a:r>
          </a:p>
          <a:p>
            <a:pPr algn="just"/>
            <a:endPar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itle 5"/>
          <p:cNvSpPr>
            <a:spLocks noGrp="1"/>
          </p:cNvSpPr>
          <p:nvPr>
            <p:ph type="title"/>
          </p:nvPr>
        </p:nvSpPr>
        <p:spPr>
          <a:xfrm>
            <a:off x="574674" y="0"/>
            <a:ext cx="11121457" cy="706437"/>
          </a:xfrm>
        </p:spPr>
        <p:txBody>
          <a:bodyPr/>
          <a:lstStyle/>
          <a:p>
            <a:pPr eaLnBrk="1" hangingPunct="1"/>
            <a:r>
              <a:rPr lang="en-US" altLang="en-US" sz="4000" b="1" dirty="0" smtClean="0">
                <a:latin typeface="Times New Roman" panose="02020603050405020304" pitchFamily="18" charset="0"/>
                <a:cs typeface="Times New Roman" panose="02020603050405020304" pitchFamily="18" charset="0"/>
              </a:rPr>
              <a:t>Proposed System</a:t>
            </a:r>
            <a:endParaRPr lang="en-IN" altLang="en-US" sz="4000" b="1" dirty="0" smtClean="0">
              <a:latin typeface="Times New Roman" panose="02020603050405020304" pitchFamily="18" charset="0"/>
              <a:cs typeface="Times New Roman" panose="02020603050405020304" pitchFamily="18" charset="0"/>
            </a:endParaRPr>
          </a:p>
        </p:txBody>
      </p:sp>
      <p:sp>
        <p:nvSpPr>
          <p:cNvPr id="25603" name="Content Placeholder 6"/>
          <p:cNvSpPr>
            <a:spLocks noGrp="1"/>
          </p:cNvSpPr>
          <p:nvPr>
            <p:ph idx="1"/>
          </p:nvPr>
        </p:nvSpPr>
        <p:spPr>
          <a:xfrm>
            <a:off x="574674" y="887104"/>
            <a:ext cx="11107809" cy="5418162"/>
          </a:xfrm>
        </p:spPr>
        <p:txBody>
          <a:bodyPr/>
          <a:lstStyle/>
          <a:p>
            <a:pPr marL="0" indent="0" algn="just">
              <a:spcBef>
                <a:spcPts val="0"/>
              </a:spcBef>
              <a:spcAft>
                <a:spcPts val="0"/>
              </a:spcAft>
              <a:buNone/>
            </a:pP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The proposed project to modernize the Public Distribution System (PDS) in India by implementing a virtual queuing system through the Q-Learning algorithm is a forward-thinking approach to address the challenges faced by Fair Price Shops</a:t>
            </a:r>
            <a:r>
              <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rPr>
              <a:t>.</a:t>
            </a:r>
          </a:p>
          <a:p>
            <a:pPr marL="0" indent="0" algn="just">
              <a:spcBef>
                <a:spcPts val="0"/>
              </a:spcBef>
              <a:spcAft>
                <a:spcPts val="0"/>
              </a:spcAft>
              <a:buNone/>
            </a:pPr>
            <a:endPar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0"/>
              </a:spcBef>
              <a:spcAft>
                <a:spcPts val="0"/>
              </a:spcAft>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rPr>
              <a:t>Virtual Queuing System: </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The implementation of a virtual queuing system using Q-Learning algorithm is a significant step towards reducing the physical queues at Fair Price Shops. This approach leverages technology to streamline the distribution process.</a:t>
            </a:r>
          </a:p>
          <a:p>
            <a:pPr algn="just">
              <a:spcBef>
                <a:spcPts val="0"/>
              </a:spcBef>
              <a:spcAft>
                <a:spcPts val="0"/>
              </a:spcAft>
            </a:pPr>
            <a:endParaRPr lang="en-US" alt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0"/>
              </a:spcBef>
              <a:spcAft>
                <a:spcPts val="0"/>
              </a:spcAft>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rPr>
              <a:t>Slot Allocations through SMS Notifications: </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Ration cardholders would receive SMS notifications specifying the date and time for product collection. This helps in organizing and optimizing the distribution process, allowing beneficiaries to plan their visits accordingly and eliminating the need for daily visits.</a:t>
            </a:r>
            <a:endParaRPr lang="en-IN" alt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endParaRPr lang="en-IN" alt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endParaRPr lang="en-IN" alt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endParaRPr lang="en-IN" alt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endParaRPr lang="en-US" altLang="en-US" sz="2400"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696464"/>
      </a:dk2>
      <a:lt2>
        <a:srgbClr val="E9E5DC"/>
      </a:lt2>
      <a:accent1>
        <a:srgbClr val="9B2D1F"/>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2103</TotalTime>
  <Words>2097</Words>
  <Application>Microsoft Office PowerPoint</Application>
  <PresentationFormat>Widescreen</PresentationFormat>
  <Paragraphs>477</Paragraphs>
  <Slides>35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宋体</vt:lpstr>
      <vt:lpstr>Arial</vt:lpstr>
      <vt:lpstr>Calibri</vt:lpstr>
      <vt:lpstr>Calibri Light</vt:lpstr>
      <vt:lpstr>Century Gothic</vt:lpstr>
      <vt:lpstr>Times</vt:lpstr>
      <vt:lpstr>Times New Roman</vt:lpstr>
      <vt:lpstr>Wingdings 3</vt:lpstr>
      <vt:lpstr>Office Theme</vt:lpstr>
      <vt:lpstr>1_Office Theme</vt:lpstr>
      <vt:lpstr>Disperse Slot Intimation System for Civil Supplies Department</vt:lpstr>
      <vt:lpstr>Problem Statement</vt:lpstr>
      <vt:lpstr>Objective</vt:lpstr>
      <vt:lpstr>Introduction</vt:lpstr>
      <vt:lpstr>PowerPoint Presentation</vt:lpstr>
      <vt:lpstr>Existing System</vt:lpstr>
      <vt:lpstr>Existing System</vt:lpstr>
      <vt:lpstr>Disadvantages</vt:lpstr>
      <vt:lpstr>Proposed System</vt:lpstr>
      <vt:lpstr>Advantages</vt:lpstr>
      <vt:lpstr>System Architecture</vt:lpstr>
      <vt:lpstr>System Requirements</vt:lpstr>
      <vt:lpstr>Modules List</vt:lpstr>
      <vt:lpstr>Modules Description</vt:lpstr>
      <vt:lpstr>2. Disperse Slot Generator and Forecasting</vt:lpstr>
      <vt:lpstr>3. Access Control Module</vt:lpstr>
      <vt:lpstr>4. Ration Shop Admin</vt:lpstr>
      <vt:lpstr>5. Consumer</vt:lpstr>
      <vt:lpstr>6. Automatic Notification System</vt:lpstr>
      <vt:lpstr>Table Design</vt:lpstr>
      <vt:lpstr>Table Design</vt:lpstr>
      <vt:lpstr>Table Design</vt:lpstr>
      <vt:lpstr>Table Design</vt:lpstr>
      <vt:lpstr>Table Design</vt:lpstr>
      <vt:lpstr>PowerPoint Presentation</vt:lpstr>
      <vt:lpstr>PowerPoint Presentation</vt:lpstr>
      <vt:lpstr>PowerPoint Presentation</vt:lpstr>
      <vt:lpstr>PowerPoint Presentation</vt:lpstr>
      <vt:lpstr>Physical Design</vt:lpstr>
      <vt:lpstr>Development</vt:lpstr>
      <vt:lpstr>Development</vt:lpstr>
      <vt:lpstr>Development</vt:lpstr>
      <vt:lpstr>Development</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HODCSE SNSCT</dc:creator>
  <cp:lastModifiedBy>Microsoft account</cp:lastModifiedBy>
  <cp:revision>196</cp:revision>
  <dcterms:created xsi:type="dcterms:W3CDTF">2020-04-28T14:45:11Z</dcterms:created>
  <dcterms:modified xsi:type="dcterms:W3CDTF">2024-04-16T02:39:55Z</dcterms:modified>
</cp:coreProperties>
</file>