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60" r:id="rId6"/>
    <p:sldId id="257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FFB6F3-A282-4ACD-B371-9196A874DA9E}" v="328" dt="2022-09-19T03:55:16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EC19-E8A9-640B-983D-0F3DB4F2B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D7E8D-6D19-909F-FC11-99CC79650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EA67C-D8D6-AE2B-C96D-075789EA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DC6C-9DE5-4910-817E-626C0C3200B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0CAF8-C105-16E7-8A52-D1F05AEA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575A-5927-B617-E066-B3BF1680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15D7-CC81-4723-BE66-9AEDA9286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0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91A4-7F9B-BF7C-AE18-247AFA8C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CED07-9C9F-F0C4-DB46-8EEC74D0B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E6DA5-E810-B4EC-8B50-9B0EA826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DC6C-9DE5-4910-817E-626C0C3200B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DB063-BA4F-1F99-1565-54B872B1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B58AA-4F6A-51AF-E060-D2719BC4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15D7-CC81-4723-BE66-9AEDA9286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6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281D4-0051-78C5-81C4-2C483AE0F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A2F7C-B7D2-700B-9F5D-8A60153C4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F684F-EFC0-F373-FF1B-5D76BB65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DC6C-9DE5-4910-817E-626C0C3200B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FF2E8-803C-5ECA-BDFE-D7395A1D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F19EB-F026-9EAA-D8F7-650C1474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15D7-CC81-4723-BE66-9AEDA9286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8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49E9-40FF-723E-98CC-218DA833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E70C0-FAD7-34D5-90D5-E6742E01A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9C0E2-D602-0B23-AF43-6D934897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DC6C-9DE5-4910-817E-626C0C3200B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1B041-D07C-8BCF-8E67-46C4E23F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1B3AE-3181-DCF8-79DC-47C3D2B0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15D7-CC81-4723-BE66-9AEDA9286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4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8466-6CA5-7724-01E4-F6C14F7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2E13C-D9FF-3B2E-4950-2E32BABE6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98C84-2CAE-226E-C2FE-585C3D27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DC6C-9DE5-4910-817E-626C0C3200B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D1D9A-5A77-2F56-0D96-A5C9DBE7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A29DB-094F-44F6-DE69-8B71A969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15D7-CC81-4723-BE66-9AEDA9286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3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C10A-074F-9476-D583-973FBB7F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EF548-51DF-8521-258F-8C17B2DB9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E1FEB-B58B-5286-DCEC-572D2805F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A5039-82FB-932F-EF9C-60636483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DC6C-9DE5-4910-817E-626C0C3200B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298DF-D6E7-290D-A69F-12D978D0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09C34-7C91-230F-62C0-631D2E1F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15D7-CC81-4723-BE66-9AEDA9286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95D9-1317-1897-4FE5-07B35767A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A89E8-3B8A-2536-BA35-74023A3F8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70D08-CF77-382B-D41D-0670D8665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1C89F-8CF1-5AEE-D5FB-322A02834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04727-3046-519A-A114-58D3CD871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554A5-2AA9-1B2F-41E2-FED4A1F7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DC6C-9DE5-4910-817E-626C0C3200B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81CEE-584A-A138-C517-BC7396BB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A2C76-2776-2BFC-C31A-E957DEC4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15D7-CC81-4723-BE66-9AEDA9286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1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2C80-37AE-E05C-B961-DCD001DD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1A45C-EA30-6250-4FC2-FA73EB3F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DC6C-9DE5-4910-817E-626C0C3200B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C74A4-8D26-BA9F-BAD6-9A4CC12B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B1590-03F7-6D29-DFD8-959D93CF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15D7-CC81-4723-BE66-9AEDA9286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2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F058D-DA50-4EA7-8837-6A8A5E4D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DC6C-9DE5-4910-817E-626C0C3200B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980C5-7D39-512B-819A-AE429EE1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2C58F-D9AB-F86C-F9E3-7FAD2B24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15D7-CC81-4723-BE66-9AEDA9286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E322-E1F8-2848-751D-2B861AF0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B757-CE5F-6601-6F80-243FE937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7C2BF-E3DF-02AE-024F-D16677AC8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869DA-DF2D-B96D-D3A3-0A6699CA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DC6C-9DE5-4910-817E-626C0C3200B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9556B-2A63-47A6-DF41-10E401AB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D8C56-5F1D-F624-EDBF-74C89B52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15D7-CC81-4723-BE66-9AEDA9286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9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0555-6396-FA70-E6E7-AC244075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35A64-84D5-097A-9A91-7F118C5AD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FC020-027C-0BB5-1FCB-DFDDD41C0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61599-8CA4-B7E8-BE22-B8F49990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DC6C-9DE5-4910-817E-626C0C3200B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FEC8D-1EA6-A090-06D8-AED69CC3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D673-6B33-1B2A-0A78-AF9583FE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15D7-CC81-4723-BE66-9AEDA9286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4C424-492E-318A-5FFB-FDC01BFC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978B7-76A1-7BC9-D05B-E679E3502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CF649-B6B2-26CF-4940-198107DF3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5DC6C-9DE5-4910-817E-626C0C3200B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6DD23-417A-BE99-F90D-15A13733E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D2F7D-9144-5F69-419E-120C7972A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C15D7-CC81-4723-BE66-9AEDA9286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20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setsearch.research.google.com/search?src=0&amp;query=dataset&amp;docid=L2cvMTFqOWI5dzQ5Ng%3D%3D&amp;filters=WyJbXCJ1cGRhdGVkX2RhdGVcIixbXCIxeVwiXV0iXQ%3D%3D&amp;property=dXBkYXRlZF9kYXR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7E2FC-95FA-6074-A92C-755BBFB9F9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2" r="22436" b="350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D989F-8C57-DDD0-7649-051F6046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Data Analytics to improve Road Safety </a:t>
            </a:r>
          </a:p>
        </p:txBody>
      </p:sp>
      <p:sp>
        <p:nvSpPr>
          <p:cNvPr id="42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2CE6F-8C85-80C6-F70B-6B4BF28975E0}"/>
              </a:ext>
            </a:extLst>
          </p:cNvPr>
          <p:cNvSpPr txBox="1"/>
          <p:nvPr/>
        </p:nvSpPr>
        <p:spPr>
          <a:xfrm>
            <a:off x="1251805" y="365820"/>
            <a:ext cx="1989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collected from Data.gov.uk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DF8F5C49-CDFA-A48F-7967-505D11DA0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07" y="109285"/>
            <a:ext cx="1943100" cy="26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1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C38EB-9828-9B92-3801-FF5A7AA0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600" dirty="0"/>
              <a:t>Which speed causes more Casualty?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16FAD-0551-CD89-EDA0-E73C8F43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Over speeding causes more casualties </a:t>
            </a:r>
          </a:p>
          <a:p>
            <a:r>
              <a:rPr lang="en-US" sz="1800" dirty="0"/>
              <a:t>It can cause drivers to lose control of their vehicles and decrease the effectiveness of safety mechanisms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1150381-EE9A-A84E-58FD-7CD55DAFD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235" y="2734056"/>
            <a:ext cx="7741921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3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D591C0E-DE3E-FA20-A015-CF4AB73E0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333" y="457200"/>
            <a:ext cx="880533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28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EC0E9-22CB-6A5E-D3A4-897856B3A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Who are most likely to encounter an accident?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EE76C-296B-87B9-50FB-FAF0F7782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 dirty="0"/>
              <a:t>Male drivers are more likely to end up in an accident </a:t>
            </a:r>
          </a:p>
          <a:p>
            <a:r>
              <a:rPr lang="en-US" sz="2200" dirty="0"/>
              <a:t>Drivers in the age group 26-37 are more likely to end up in an accident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D952E-518D-9E0E-2DA8-E8CA6133D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17" y="2569464"/>
            <a:ext cx="4755365" cy="3678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40CC88-17AE-7E55-177C-3D861D5FD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768499"/>
            <a:ext cx="5468112" cy="328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9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8A44-5FD3-FD33-6D19-EEDFB341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EE11-3862-A19F-2F33-7E1457026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learnt that most popular locations is where the accidents frequently occur, the government should take more preventive actions on these areas</a:t>
            </a:r>
          </a:p>
          <a:p>
            <a:r>
              <a:rPr lang="en-US" dirty="0"/>
              <a:t>Accidents commonly occur on Fridays and while driving at 30 kmph</a:t>
            </a:r>
          </a:p>
          <a:p>
            <a:r>
              <a:rPr lang="en-US" dirty="0"/>
              <a:t>Accidents that occur on speed limit above 50 kmph are the most fatal</a:t>
            </a:r>
          </a:p>
          <a:p>
            <a:r>
              <a:rPr lang="en-US" dirty="0"/>
              <a:t> Ford fiesta is the most common car involved in accidents, the government should check if it meets safety conditions</a:t>
            </a:r>
          </a:p>
          <a:p>
            <a:r>
              <a:rPr lang="en-US" dirty="0"/>
              <a:t>People at the age group of 26-37 are usually involved in accidents</a:t>
            </a:r>
          </a:p>
        </p:txBody>
      </p:sp>
    </p:spTree>
    <p:extLst>
      <p:ext uri="{BB962C8B-B14F-4D97-AF65-F5344CB8AC3E}">
        <p14:creationId xmlns:p14="http://schemas.microsoft.com/office/powerpoint/2010/main" val="323726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4BCA-67D6-EE01-99B2-D5F734F5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F348-E216-8249-D15C-5879341B9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the dataset information, please check out: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https://datasetsearch.research.google.com/search?src=0&amp;query=dataset&amp;docid=L2cvMTFqOWI5dzQ5Ng%3D%3D&amp;filters=WyJbXCJ1cGRhdGVkX2RhdGVcIixbXCIxeVwiXV0iXQ%3D%3D&amp;property=dXBkYXRlZF9kYXRl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651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3AE53F7-5ED2-5F47-EAB4-4FFD1B2F3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" t="9091" r="20995"/>
          <a:stretch/>
        </p:blipFill>
        <p:spPr>
          <a:xfrm>
            <a:off x="4930644" y="0"/>
            <a:ext cx="7339440" cy="652462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F336B-DEB3-3AEA-AF5E-CE633887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410456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Why Road Safety Analysis is Important?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0AB63-FE43-1FEA-0059-A295E94D9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762882" cy="2978658"/>
          </a:xfrm>
        </p:spPr>
        <p:txBody>
          <a:bodyPr anchor="t">
            <a:normAutofit/>
          </a:bodyPr>
          <a:lstStyle/>
          <a:p>
            <a:r>
              <a:rPr lang="en-US" sz="1400" dirty="0"/>
              <a:t>World Health Organization (WHO) reported approximately 1.3 million people die each year as a result of road accidents.</a:t>
            </a:r>
          </a:p>
          <a:p>
            <a:r>
              <a:rPr lang="en-US" sz="1400" dirty="0"/>
              <a:t>Between 20 million and 50 million people and more suffer non-fatal injuries or disabled</a:t>
            </a:r>
          </a:p>
          <a:p>
            <a:r>
              <a:rPr lang="en-US" sz="1400" dirty="0"/>
              <a:t>Road accidents is the leading killer of children and young people worldwide</a:t>
            </a:r>
          </a:p>
          <a:p>
            <a:r>
              <a:rPr lang="en-US" sz="1400" dirty="0"/>
              <a:t>We will look at what factors that cause road accidents and who are the most vulnerable? 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793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C6213E-B31E-DBC1-3AF8-AC0BD8011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427" y="266700"/>
            <a:ext cx="5690996" cy="594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C37FF4-C1D4-181F-7075-A63FCA140F0C}"/>
              </a:ext>
            </a:extLst>
          </p:cNvPr>
          <p:cNvSpPr txBox="1"/>
          <p:nvPr/>
        </p:nvSpPr>
        <p:spPr>
          <a:xfrm>
            <a:off x="6782535" y="1676400"/>
            <a:ext cx="457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 2020, despite the deaths caused by Covid-19, around 23000 people killed or seriously injured in Great Britain alone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Great Britain still witnessed around 3.3 million accidents in 2020 alone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10E27-AC2D-90F3-4663-B2F6666B1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39"/>
          <a:stretch/>
        </p:blipFill>
        <p:spPr>
          <a:xfrm>
            <a:off x="2102474" y="456986"/>
            <a:ext cx="9166448" cy="594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C882C3-D024-2A22-63BE-7DAC9DB52990}"/>
              </a:ext>
            </a:extLst>
          </p:cNvPr>
          <p:cNvSpPr txBox="1"/>
          <p:nvPr/>
        </p:nvSpPr>
        <p:spPr>
          <a:xfrm>
            <a:off x="90095" y="717613"/>
            <a:ext cx="20112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am sure Driving over the Iconic London Bridge is Beautiful!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also the location where most accidents happen in the 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2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29C571-8769-8A8F-3D32-6F7EED2F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Top 10 Places/Locations for road accidents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342BD-2B67-14B2-4767-F74BD746A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586" y="2050595"/>
            <a:ext cx="4042263" cy="2617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ACD964-C4FF-9768-CE14-F3AB3635B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71" y="2094713"/>
            <a:ext cx="4600354" cy="25761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65F06-4342-6B62-47DF-017F4DBCA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70346"/>
            <a:ext cx="9496427" cy="1385266"/>
          </a:xfrm>
        </p:spPr>
        <p:txBody>
          <a:bodyPr>
            <a:normAutofit/>
          </a:bodyPr>
          <a:lstStyle/>
          <a:p>
            <a:r>
              <a:rPr lang="en-US" sz="2000" dirty="0"/>
              <a:t>Most tourist destinations like London bridge, Piccadilly Circus witnessed more accidents</a:t>
            </a:r>
          </a:p>
          <a:p>
            <a:r>
              <a:rPr lang="en-US" sz="2000" dirty="0"/>
              <a:t>Birmingham, the second largest city of the United Kingdom. It lies in the geographic center witnessed the greatest number of accidents</a:t>
            </a:r>
          </a:p>
        </p:txBody>
      </p:sp>
    </p:spTree>
    <p:extLst>
      <p:ext uri="{BB962C8B-B14F-4D97-AF65-F5344CB8AC3E}">
        <p14:creationId xmlns:p14="http://schemas.microsoft.com/office/powerpoint/2010/main" val="179871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 Placeholder 19">
            <a:extLst>
              <a:ext uri="{FF2B5EF4-FFF2-40B4-BE49-F238E27FC236}">
                <a16:creationId xmlns:a16="http://schemas.microsoft.com/office/drawing/2014/main" id="{DEE641D5-9ED8-6278-AD17-4D06BB2E0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Fridays are the most common day of the week to have an accident</a:t>
            </a:r>
          </a:p>
          <a:p>
            <a:r>
              <a:rPr lang="en-US" sz="2200"/>
              <a:t>Sundays are the least common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BF8A40-1F26-3030-6DC8-EE6199DD1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55846"/>
            <a:ext cx="6903720" cy="4746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C01E95-01F8-A7A8-9ED0-5C946BF4B0AF}"/>
              </a:ext>
            </a:extLst>
          </p:cNvPr>
          <p:cNvSpPr txBox="1"/>
          <p:nvPr/>
        </p:nvSpPr>
        <p:spPr>
          <a:xfrm>
            <a:off x="643278" y="615271"/>
            <a:ext cx="3434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latin typeface="+mj-lt"/>
              </a:rPr>
              <a:t>Number of Accidents by the Day of the week</a:t>
            </a:r>
          </a:p>
        </p:txBody>
      </p:sp>
    </p:spTree>
    <p:extLst>
      <p:ext uri="{BB962C8B-B14F-4D97-AF65-F5344CB8AC3E}">
        <p14:creationId xmlns:p14="http://schemas.microsoft.com/office/powerpoint/2010/main" val="212073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CBA88-BEE9-EB03-2D81-91A7B395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dirty="0"/>
              <a:t>Number of accidents by Month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0FC9-D466-38E5-6209-C2D19A517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This dataset is from 2020, March and April, the road traffic was less due to COVID</a:t>
            </a:r>
          </a:p>
          <a:p>
            <a:r>
              <a:rPr lang="en-US" sz="2200" dirty="0"/>
              <a:t>Number of accidents were the greatest in January due to vacation season</a:t>
            </a: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DD8B2EF6-397C-7083-9857-6BDBA32B2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73106"/>
            <a:ext cx="6903720" cy="47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4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651E5-4B01-3D2A-E4B2-CCD4066E1C7D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Number of accidents by the hour</a:t>
            </a:r>
          </a:p>
        </p:txBody>
      </p:sp>
      <p:sp>
        <p:nvSpPr>
          <p:cNvPr id="5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C4F2D3-2EA2-02D0-DECD-5903B7ADB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/>
            <a:r>
              <a:rPr lang="en-US" sz="2200" dirty="0"/>
              <a:t>It can be observed that the riskiest hour on UK roads is from 3 PM till 6 PM</a:t>
            </a:r>
          </a:p>
          <a:p>
            <a:pPr marL="285750"/>
            <a:r>
              <a:rPr lang="en-US" sz="2200" dirty="0"/>
              <a:t>Around this time, one can also face more serious accidents. It is better to stay more vigilant.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8B5F17-09AA-C7A8-CD59-55FF59D2E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148" y="639520"/>
            <a:ext cx="7836076" cy="491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0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03CE5-CBC4-5165-046D-7E70AD5671C3}"/>
              </a:ext>
            </a:extLst>
          </p:cNvPr>
          <p:cNvSpPr txBox="1"/>
          <p:nvPr/>
        </p:nvSpPr>
        <p:spPr>
          <a:xfrm>
            <a:off x="630936" y="4440365"/>
            <a:ext cx="4245864" cy="1722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>
                <a:latin typeface="+mj-lt"/>
                <a:ea typeface="+mj-ea"/>
                <a:cs typeface="+mj-cs"/>
              </a:rPr>
              <a:t>Number of accidents by Speed Limit</a:t>
            </a:r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32209053-A189-B7AD-1941-C2EF6422B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6" y="621691"/>
            <a:ext cx="5471160" cy="3323729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C10A32D-242C-ADDE-EBA6-968CF14BC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649046"/>
            <a:ext cx="5471160" cy="3269018"/>
          </a:xfrm>
          <a:prstGeom prst="rect">
            <a:avLst/>
          </a:prstGeom>
        </p:spPr>
      </p:pic>
      <p:sp>
        <p:nvSpPr>
          <p:cNvPr id="70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28">
            <a:extLst>
              <a:ext uri="{FF2B5EF4-FFF2-40B4-BE49-F238E27FC236}">
                <a16:creationId xmlns:a16="http://schemas.microsoft.com/office/drawing/2014/main" id="{EA4299D8-A06C-0EB8-F593-4F888A027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9" y="4440365"/>
            <a:ext cx="6214871" cy="17226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Most number of accidents happen at 30 kmph and therefore resulted in slight injuries</a:t>
            </a:r>
          </a:p>
        </p:txBody>
      </p:sp>
    </p:spTree>
    <p:extLst>
      <p:ext uri="{BB962C8B-B14F-4D97-AF65-F5344CB8AC3E}">
        <p14:creationId xmlns:p14="http://schemas.microsoft.com/office/powerpoint/2010/main" val="116648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B3A3D2E64BB148BC7860AF0E3D9C67" ma:contentTypeVersion="8" ma:contentTypeDescription="Create a new document." ma:contentTypeScope="" ma:versionID="eaeec16e0be77e17796c78841a72d753">
  <xsd:schema xmlns:xsd="http://www.w3.org/2001/XMLSchema" xmlns:xs="http://www.w3.org/2001/XMLSchema" xmlns:p="http://schemas.microsoft.com/office/2006/metadata/properties" xmlns:ns3="cc6ae8fe-3585-42ea-9016-67bc95e259e2" targetNamespace="http://schemas.microsoft.com/office/2006/metadata/properties" ma:root="true" ma:fieldsID="b0dbec1b39b4008a392f111a5a1b31ae" ns3:_="">
    <xsd:import namespace="cc6ae8fe-3585-42ea-9016-67bc95e259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6ae8fe-3585-42ea-9016-67bc95e259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AE71D3-72E1-433F-A175-A20B402CC2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6ae8fe-3585-42ea-9016-67bc95e259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F14E90-3AD8-4EB3-94A9-F442673F70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77E806-2FBA-42C7-8597-70707E5C0699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cc6ae8fe-3585-42ea-9016-67bc95e259e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</TotalTime>
  <Words>508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Data Analytics to improve Road Safety </vt:lpstr>
      <vt:lpstr>Why Road Safety Analysis is Important?</vt:lpstr>
      <vt:lpstr>PowerPoint Presentation</vt:lpstr>
      <vt:lpstr>PowerPoint Presentation</vt:lpstr>
      <vt:lpstr>Top 10 Places/Locations for road accidents</vt:lpstr>
      <vt:lpstr>PowerPoint Presentation</vt:lpstr>
      <vt:lpstr>Number of accidents by Month</vt:lpstr>
      <vt:lpstr>PowerPoint Presentation</vt:lpstr>
      <vt:lpstr>PowerPoint Presentation</vt:lpstr>
      <vt:lpstr>Which speed causes more Casualty?</vt:lpstr>
      <vt:lpstr>PowerPoint Presentation</vt:lpstr>
      <vt:lpstr>Who are most likely to encounter an accident?</vt:lpstr>
      <vt:lpstr>What did we learn?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to improve Road Safety</dc:title>
  <dc:creator>Sankarasubramanian, Janani</dc:creator>
  <cp:lastModifiedBy>Sankarasubramanian, Janani</cp:lastModifiedBy>
  <cp:revision>2</cp:revision>
  <dcterms:created xsi:type="dcterms:W3CDTF">2022-09-18T18:17:10Z</dcterms:created>
  <dcterms:modified xsi:type="dcterms:W3CDTF">2022-09-19T03:55:21Z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0x010100B9B3A3D2E64BB148BC7860AF0E3D9C67</vt:lpwstr>
  </property>
</Properties>
</file>