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Fira Sans Extra Condensed" panose="020B0604020202020204" charset="0"/>
      <p:regular r:id="rId24"/>
      <p:bold r:id="rId25"/>
      <p:italic r:id="rId26"/>
      <p:boldItalic r:id="rId27"/>
    </p:embeddedFont>
    <p:embeddedFont>
      <p:font typeface="Fira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EA24C-36C0-45BA-8E99-5D009992949B}">
  <a:tblStyle styleId="{6AEEA24C-36C0-45BA-8E99-5D00999294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7053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51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038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3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50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600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710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386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62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31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16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6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1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41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fc877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2fc877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02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2fc87775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2fc87775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75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2fc8777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2fc8777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55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82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938250"/>
            <a:ext cx="3802200" cy="26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37700" y="3359150"/>
            <a:ext cx="2336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Extra Condensed"/>
              <a:buChar char="●"/>
              <a:defRPr sz="1800" b="0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89650" y="755875"/>
            <a:ext cx="5722200" cy="3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300">
                <a:latin typeface="Times New Roman"/>
                <a:ea typeface="Times New Roman"/>
                <a:cs typeface="Times New Roman"/>
                <a:sym typeface="Times New Roman"/>
              </a:rPr>
              <a:t>Detecting </a:t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300">
                <a:latin typeface="Times New Roman"/>
                <a:ea typeface="Times New Roman"/>
                <a:cs typeface="Times New Roman"/>
                <a:sym typeface="Times New Roman"/>
              </a:rPr>
              <a:t>Covid-19 From </a:t>
            </a:r>
            <a:br>
              <a:rPr lang="en" sz="5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5300">
                <a:latin typeface="Times New Roman"/>
                <a:ea typeface="Times New Roman"/>
                <a:cs typeface="Times New Roman"/>
                <a:sym typeface="Times New Roman"/>
              </a:rPr>
              <a:t>X-Rays</a:t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829300" y="4119950"/>
            <a:ext cx="27378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PRESENTED 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ON 08-03-2021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577" y="587577"/>
            <a:ext cx="3687849" cy="36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TECHNICAL STACK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976277" y="11586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{6AEEA24C-36C0-45BA-8E99-5D009992949B}</a:tableStyleId>
              </a:tblPr>
              <a:tblGrid>
                <a:gridCol w="2507550"/>
                <a:gridCol w="4683900"/>
              </a:tblGrid>
              <a:tr h="514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OPERATING SYSTEM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Windows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14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SOFTWARE PACKAGE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Pycharm Professional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14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DATABASE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SQLite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14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LANGUAGE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Python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14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BACKEND FRAMEWORK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Django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14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FRONTEND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Django Templates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14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LIBRARIES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Torch vision, Torch, Matplotlib, Numpy, Python Image Library (PIL)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PHASE 1 - TIMELINE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353588" y="130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{6AEEA24C-36C0-45BA-8E99-5D009992949B}</a:tableStyleId>
              </a:tblPr>
              <a:tblGrid>
                <a:gridCol w="2640975"/>
                <a:gridCol w="4058050"/>
                <a:gridCol w="1737800"/>
              </a:tblGrid>
              <a:tr h="7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GOALS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 DATE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135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Statement study &amp; analysis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statement was studied in depth, various possible solutions were analyzed.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optimized solution was proposed.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- 1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134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Collection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 from Kaggle / data science repositories.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- 5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4"/>
          <p:cNvGraphicFramePr/>
          <p:nvPr/>
        </p:nvGraphicFramePr>
        <p:xfrm>
          <a:off x="362300" y="42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{6AEEA24C-36C0-45BA-8E99-5D009992949B}</a:tableStyleId>
              </a:tblPr>
              <a:tblGrid>
                <a:gridCol w="2659650"/>
                <a:gridCol w="4034575"/>
                <a:gridCol w="1816000"/>
              </a:tblGrid>
              <a:tr h="62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GOALS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 DATE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140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Concept study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study was done on how to interpret data from x-rays manually and how the same can be done to detect covid-19.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X-rays of patients tested with  Covid positive and covid negative were used to test the understanding.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- 10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Domain Study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Various basic concepts of Machine Learning &amp; Deep learning were studied and analyzed.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algorithm was finalized for the project.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- 18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105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Preparation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set format was changed 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Images were segregated into folders.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- 25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5"/>
          <p:cNvGraphicFramePr/>
          <p:nvPr/>
        </p:nvGraphicFramePr>
        <p:xfrm>
          <a:off x="350635" y="6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{6AEEA24C-36C0-45BA-8E99-5D009992949B}</a:tableStyleId>
              </a:tblPr>
              <a:tblGrid>
                <a:gridCol w="2639900"/>
                <a:gridCol w="4004600"/>
                <a:gridCol w="1802500"/>
              </a:tblGrid>
              <a:tr h="67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GOALS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 DATE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117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Environment Setup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Necessary softwares were installed.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Packages and libraries were analyzed and finalized packages and libraries were installed.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- 30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- Image Preprocessing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preprocessing is implemented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 - 18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976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Publication Works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references were collected and organized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 - 21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PHASE 2 - TIMELINE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353588" y="106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{6AEEA24C-36C0-45BA-8E99-5D009992949B}</a:tableStyleId>
              </a:tblPr>
              <a:tblGrid>
                <a:gridCol w="2657825"/>
                <a:gridCol w="4083950"/>
                <a:gridCol w="1748900"/>
              </a:tblGrid>
              <a:tr h="79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GOALS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 DATE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86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Survey Paper Publication Works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Project related papers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were </a:t>
                      </a: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analyzed and survey paper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 </a:t>
                      </a: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prepared 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Jan 20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86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the dataset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set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</a:t>
                      </a: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trained using Machine learning algorithms to predict the results.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Feb 15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64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the model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</a:t>
                      </a: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tested for accuracy.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Feb 25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64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Paper Publication works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main paper on our proposed system was prepared.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 7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7"/>
          <p:cNvGraphicFramePr/>
          <p:nvPr/>
        </p:nvGraphicFramePr>
        <p:xfrm>
          <a:off x="301249" y="2410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{6AEEA24C-36C0-45BA-8E99-5D009992949B}</a:tableStyleId>
              </a:tblPr>
              <a:tblGrid>
                <a:gridCol w="2188525"/>
                <a:gridCol w="3362800"/>
                <a:gridCol w="1440075"/>
                <a:gridCol w="1440075"/>
              </a:tblGrid>
              <a:tr h="4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GOALS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ESTIMATED TIME OF COMPLETION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 HRS</a:t>
                      </a:r>
                      <a:endParaRPr sz="14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71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Submission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Further improvements on paper to be done after the guide review and the same should be submitted.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weeks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71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Django project set up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 environment should be set up.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week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6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 Implementation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Django Backend should be implemented for entire tested model.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weeks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4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 Implementation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interface should be implemented.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week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47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Entire application should be tested.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week 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62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Further improvements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 on the requirement.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457200" y="598141"/>
            <a:ext cx="8229600" cy="397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Naveeth Z A - 17BIT031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Shinta C - 17BIT033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Janani Sri - 17BIT056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Thirumal P C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 idx="4294967295"/>
          </p:nvPr>
        </p:nvSpPr>
        <p:spPr>
          <a:xfrm>
            <a:off x="585800" y="1238075"/>
            <a:ext cx="78438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</a:pPr>
            <a:r>
              <a:rPr lang="en" sz="5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TOPIC OF CONTENT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stack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6276538" y="1049849"/>
            <a:ext cx="1760204" cy="3139857"/>
            <a:chOff x="1422590" y="3774392"/>
            <a:chExt cx="453287" cy="816099"/>
          </a:xfrm>
        </p:grpSpPr>
        <p:sp>
          <p:nvSpPr>
            <p:cNvPr id="64" name="Google Shape;64;p14"/>
            <p:cNvSpPr/>
            <p:nvPr/>
          </p:nvSpPr>
          <p:spPr>
            <a:xfrm>
              <a:off x="1430115" y="4290677"/>
              <a:ext cx="445762" cy="299814"/>
            </a:xfrm>
            <a:custGeom>
              <a:avLst/>
              <a:gdLst/>
              <a:ahLst/>
              <a:cxnLst/>
              <a:rect l="l" t="t" r="r" b="b"/>
              <a:pathLst>
                <a:path w="16664" h="11208" extrusionOk="0">
                  <a:moveTo>
                    <a:pt x="6232" y="0"/>
                  </a:moveTo>
                  <a:cubicBezTo>
                    <a:pt x="6095" y="137"/>
                    <a:pt x="5913" y="251"/>
                    <a:pt x="5730" y="343"/>
                  </a:cubicBezTo>
                  <a:cubicBezTo>
                    <a:pt x="2398" y="1758"/>
                    <a:pt x="1" y="5615"/>
                    <a:pt x="1" y="8719"/>
                  </a:cubicBezTo>
                  <a:cubicBezTo>
                    <a:pt x="1" y="10089"/>
                    <a:pt x="3744" y="11207"/>
                    <a:pt x="8332" y="11207"/>
                  </a:cubicBezTo>
                  <a:cubicBezTo>
                    <a:pt x="12943" y="11207"/>
                    <a:pt x="16663" y="10089"/>
                    <a:pt x="16663" y="8719"/>
                  </a:cubicBezTo>
                  <a:cubicBezTo>
                    <a:pt x="16663" y="5615"/>
                    <a:pt x="14267" y="1758"/>
                    <a:pt x="10957" y="343"/>
                  </a:cubicBezTo>
                  <a:cubicBezTo>
                    <a:pt x="10752" y="251"/>
                    <a:pt x="10592" y="137"/>
                    <a:pt x="10455" y="0"/>
                  </a:cubicBezTo>
                  <a:cubicBezTo>
                    <a:pt x="10204" y="548"/>
                    <a:pt x="9336" y="959"/>
                    <a:pt x="8332" y="959"/>
                  </a:cubicBezTo>
                  <a:cubicBezTo>
                    <a:pt x="7328" y="959"/>
                    <a:pt x="6483" y="548"/>
                    <a:pt x="6232" y="0"/>
                  </a:cubicBez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422590" y="3863069"/>
              <a:ext cx="445762" cy="648367"/>
            </a:xfrm>
            <a:custGeom>
              <a:avLst/>
              <a:gdLst/>
              <a:ahLst/>
              <a:cxnLst/>
              <a:rect l="l" t="t" r="r" b="b"/>
              <a:pathLst>
                <a:path w="16664" h="24238" extrusionOk="0">
                  <a:moveTo>
                    <a:pt x="9600" y="0"/>
                  </a:moveTo>
                  <a:cubicBezTo>
                    <a:pt x="8718" y="0"/>
                    <a:pt x="7829" y="119"/>
                    <a:pt x="6940" y="134"/>
                  </a:cubicBezTo>
                  <a:cubicBezTo>
                    <a:pt x="5776" y="134"/>
                    <a:pt x="4749" y="271"/>
                    <a:pt x="3836" y="1093"/>
                  </a:cubicBezTo>
                  <a:cubicBezTo>
                    <a:pt x="2626" y="2211"/>
                    <a:pt x="2169" y="3991"/>
                    <a:pt x="2169" y="5589"/>
                  </a:cubicBezTo>
                  <a:cubicBezTo>
                    <a:pt x="2169" y="5749"/>
                    <a:pt x="2146" y="6525"/>
                    <a:pt x="2329" y="6616"/>
                  </a:cubicBezTo>
                  <a:cubicBezTo>
                    <a:pt x="2202" y="6560"/>
                    <a:pt x="2075" y="6521"/>
                    <a:pt x="1943" y="6521"/>
                  </a:cubicBezTo>
                  <a:cubicBezTo>
                    <a:pt x="1861" y="6521"/>
                    <a:pt x="1777" y="6536"/>
                    <a:pt x="1690" y="6571"/>
                  </a:cubicBezTo>
                  <a:cubicBezTo>
                    <a:pt x="1188" y="6799"/>
                    <a:pt x="1370" y="7552"/>
                    <a:pt x="1553" y="7917"/>
                  </a:cubicBezTo>
                  <a:cubicBezTo>
                    <a:pt x="1690" y="8283"/>
                    <a:pt x="1850" y="8602"/>
                    <a:pt x="1941" y="8990"/>
                  </a:cubicBezTo>
                  <a:cubicBezTo>
                    <a:pt x="2010" y="9264"/>
                    <a:pt x="2101" y="9515"/>
                    <a:pt x="2329" y="9652"/>
                  </a:cubicBezTo>
                  <a:cubicBezTo>
                    <a:pt x="2425" y="9712"/>
                    <a:pt x="2528" y="9741"/>
                    <a:pt x="2631" y="9741"/>
                  </a:cubicBezTo>
                  <a:cubicBezTo>
                    <a:pt x="2722" y="9741"/>
                    <a:pt x="2814" y="9718"/>
                    <a:pt x="2900" y="9675"/>
                  </a:cubicBezTo>
                  <a:cubicBezTo>
                    <a:pt x="3584" y="11866"/>
                    <a:pt x="4954" y="13761"/>
                    <a:pt x="6643" y="14537"/>
                  </a:cubicBezTo>
                  <a:cubicBezTo>
                    <a:pt x="6620" y="15130"/>
                    <a:pt x="6255" y="15632"/>
                    <a:pt x="5730" y="15861"/>
                  </a:cubicBezTo>
                  <a:cubicBezTo>
                    <a:pt x="2398" y="17276"/>
                    <a:pt x="1" y="21133"/>
                    <a:pt x="1" y="24237"/>
                  </a:cubicBezTo>
                  <a:lnTo>
                    <a:pt x="16663" y="24237"/>
                  </a:lnTo>
                  <a:cubicBezTo>
                    <a:pt x="16663" y="21133"/>
                    <a:pt x="14267" y="17276"/>
                    <a:pt x="10957" y="15861"/>
                  </a:cubicBezTo>
                  <a:cubicBezTo>
                    <a:pt x="10409" y="15632"/>
                    <a:pt x="10044" y="15130"/>
                    <a:pt x="10021" y="14537"/>
                  </a:cubicBezTo>
                  <a:cubicBezTo>
                    <a:pt x="11733" y="13761"/>
                    <a:pt x="13103" y="11866"/>
                    <a:pt x="13765" y="9675"/>
                  </a:cubicBezTo>
                  <a:cubicBezTo>
                    <a:pt x="13851" y="9718"/>
                    <a:pt x="13942" y="9741"/>
                    <a:pt x="14034" y="9741"/>
                  </a:cubicBezTo>
                  <a:cubicBezTo>
                    <a:pt x="14136" y="9741"/>
                    <a:pt x="14239" y="9712"/>
                    <a:pt x="14335" y="9652"/>
                  </a:cubicBezTo>
                  <a:cubicBezTo>
                    <a:pt x="14586" y="9515"/>
                    <a:pt x="14678" y="9264"/>
                    <a:pt x="14746" y="8990"/>
                  </a:cubicBezTo>
                  <a:cubicBezTo>
                    <a:pt x="14837" y="8602"/>
                    <a:pt x="14974" y="8283"/>
                    <a:pt x="15134" y="7917"/>
                  </a:cubicBezTo>
                  <a:cubicBezTo>
                    <a:pt x="15294" y="7552"/>
                    <a:pt x="15499" y="6799"/>
                    <a:pt x="14974" y="6571"/>
                  </a:cubicBezTo>
                  <a:cubicBezTo>
                    <a:pt x="14889" y="6535"/>
                    <a:pt x="14807" y="6520"/>
                    <a:pt x="14726" y="6520"/>
                  </a:cubicBezTo>
                  <a:cubicBezTo>
                    <a:pt x="14547" y="6520"/>
                    <a:pt x="14379" y="6597"/>
                    <a:pt x="14221" y="6708"/>
                  </a:cubicBezTo>
                  <a:cubicBezTo>
                    <a:pt x="14221" y="6662"/>
                    <a:pt x="14221" y="6616"/>
                    <a:pt x="14221" y="6571"/>
                  </a:cubicBezTo>
                  <a:cubicBezTo>
                    <a:pt x="14175" y="5110"/>
                    <a:pt x="14038" y="3558"/>
                    <a:pt x="13399" y="2234"/>
                  </a:cubicBezTo>
                  <a:cubicBezTo>
                    <a:pt x="12897" y="1184"/>
                    <a:pt x="12053" y="362"/>
                    <a:pt x="10889" y="111"/>
                  </a:cubicBezTo>
                  <a:cubicBezTo>
                    <a:pt x="10461" y="29"/>
                    <a:pt x="10031" y="0"/>
                    <a:pt x="9600" y="0"/>
                  </a:cubicBezTo>
                  <a:close/>
                </a:path>
              </a:pathLst>
            </a:custGeom>
            <a:solidFill>
              <a:srgbClr val="FEB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422590" y="4278177"/>
              <a:ext cx="445762" cy="299814"/>
            </a:xfrm>
            <a:custGeom>
              <a:avLst/>
              <a:gdLst/>
              <a:ahLst/>
              <a:cxnLst/>
              <a:rect l="l" t="t" r="r" b="b"/>
              <a:pathLst>
                <a:path w="16664" h="11208" extrusionOk="0">
                  <a:moveTo>
                    <a:pt x="6232" y="0"/>
                  </a:moveTo>
                  <a:cubicBezTo>
                    <a:pt x="6095" y="137"/>
                    <a:pt x="5913" y="251"/>
                    <a:pt x="5730" y="343"/>
                  </a:cubicBezTo>
                  <a:cubicBezTo>
                    <a:pt x="2398" y="1758"/>
                    <a:pt x="1" y="5615"/>
                    <a:pt x="1" y="8719"/>
                  </a:cubicBezTo>
                  <a:cubicBezTo>
                    <a:pt x="1" y="10089"/>
                    <a:pt x="3744" y="11207"/>
                    <a:pt x="8332" y="11207"/>
                  </a:cubicBezTo>
                  <a:cubicBezTo>
                    <a:pt x="12943" y="11207"/>
                    <a:pt x="16663" y="10089"/>
                    <a:pt x="16663" y="8719"/>
                  </a:cubicBezTo>
                  <a:cubicBezTo>
                    <a:pt x="16663" y="5615"/>
                    <a:pt x="14267" y="1758"/>
                    <a:pt x="10957" y="343"/>
                  </a:cubicBezTo>
                  <a:cubicBezTo>
                    <a:pt x="10752" y="251"/>
                    <a:pt x="10592" y="137"/>
                    <a:pt x="10455" y="0"/>
                  </a:cubicBezTo>
                  <a:cubicBezTo>
                    <a:pt x="10204" y="548"/>
                    <a:pt x="9336" y="959"/>
                    <a:pt x="8332" y="959"/>
                  </a:cubicBezTo>
                  <a:cubicBezTo>
                    <a:pt x="7328" y="959"/>
                    <a:pt x="6483" y="548"/>
                    <a:pt x="6232" y="0"/>
                  </a:cubicBezTo>
                  <a:close/>
                </a:path>
              </a:pathLst>
            </a:custGeom>
            <a:solidFill>
              <a:srgbClr val="721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440299" y="3774392"/>
              <a:ext cx="389587" cy="306100"/>
            </a:xfrm>
            <a:custGeom>
              <a:avLst/>
              <a:gdLst/>
              <a:ahLst/>
              <a:cxnLst/>
              <a:rect l="l" t="t" r="r" b="b"/>
              <a:pathLst>
                <a:path w="14564" h="11443" extrusionOk="0">
                  <a:moveTo>
                    <a:pt x="8428" y="1"/>
                  </a:moveTo>
                  <a:cubicBezTo>
                    <a:pt x="7774" y="1"/>
                    <a:pt x="7143" y="245"/>
                    <a:pt x="6575" y="573"/>
                  </a:cubicBezTo>
                  <a:cubicBezTo>
                    <a:pt x="5958" y="892"/>
                    <a:pt x="5433" y="1326"/>
                    <a:pt x="4863" y="1714"/>
                  </a:cubicBezTo>
                  <a:cubicBezTo>
                    <a:pt x="4581" y="1887"/>
                    <a:pt x="4279" y="2081"/>
                    <a:pt x="3957" y="2081"/>
                  </a:cubicBezTo>
                  <a:cubicBezTo>
                    <a:pt x="3939" y="2081"/>
                    <a:pt x="3922" y="2081"/>
                    <a:pt x="3904" y="2079"/>
                  </a:cubicBezTo>
                  <a:cubicBezTo>
                    <a:pt x="3562" y="2079"/>
                    <a:pt x="3219" y="1851"/>
                    <a:pt x="2877" y="1828"/>
                  </a:cubicBezTo>
                  <a:cubicBezTo>
                    <a:pt x="2806" y="1823"/>
                    <a:pt x="2737" y="1820"/>
                    <a:pt x="2670" y="1820"/>
                  </a:cubicBezTo>
                  <a:cubicBezTo>
                    <a:pt x="1393" y="1820"/>
                    <a:pt x="764" y="2828"/>
                    <a:pt x="960" y="4042"/>
                  </a:cubicBezTo>
                  <a:cubicBezTo>
                    <a:pt x="1096" y="4887"/>
                    <a:pt x="1325" y="5138"/>
                    <a:pt x="823" y="5891"/>
                  </a:cubicBezTo>
                  <a:cubicBezTo>
                    <a:pt x="571" y="6211"/>
                    <a:pt x="343" y="6416"/>
                    <a:pt x="252" y="6850"/>
                  </a:cubicBezTo>
                  <a:cubicBezTo>
                    <a:pt x="1" y="7877"/>
                    <a:pt x="1074" y="9771"/>
                    <a:pt x="1188" y="9840"/>
                  </a:cubicBezTo>
                  <a:cubicBezTo>
                    <a:pt x="1188" y="9840"/>
                    <a:pt x="1202" y="9839"/>
                    <a:pt x="1226" y="9839"/>
                  </a:cubicBezTo>
                  <a:cubicBezTo>
                    <a:pt x="1296" y="9839"/>
                    <a:pt x="1450" y="9851"/>
                    <a:pt x="1553" y="9954"/>
                  </a:cubicBezTo>
                  <a:cubicBezTo>
                    <a:pt x="1827" y="10228"/>
                    <a:pt x="1736" y="10685"/>
                    <a:pt x="1736" y="11027"/>
                  </a:cubicBezTo>
                  <a:cubicBezTo>
                    <a:pt x="1736" y="11095"/>
                    <a:pt x="1758" y="11164"/>
                    <a:pt x="1781" y="11232"/>
                  </a:cubicBezTo>
                  <a:cubicBezTo>
                    <a:pt x="1823" y="11377"/>
                    <a:pt x="1925" y="11443"/>
                    <a:pt x="2029" y="11443"/>
                  </a:cubicBezTo>
                  <a:cubicBezTo>
                    <a:pt x="2154" y="11443"/>
                    <a:pt x="2281" y="11349"/>
                    <a:pt x="2306" y="11187"/>
                  </a:cubicBezTo>
                  <a:cubicBezTo>
                    <a:pt x="2329" y="11095"/>
                    <a:pt x="2329" y="10981"/>
                    <a:pt x="2306" y="10890"/>
                  </a:cubicBezTo>
                  <a:cubicBezTo>
                    <a:pt x="2261" y="10274"/>
                    <a:pt x="2032" y="9452"/>
                    <a:pt x="2352" y="8858"/>
                  </a:cubicBezTo>
                  <a:cubicBezTo>
                    <a:pt x="2489" y="8607"/>
                    <a:pt x="2740" y="8402"/>
                    <a:pt x="2922" y="8151"/>
                  </a:cubicBezTo>
                  <a:cubicBezTo>
                    <a:pt x="3174" y="7809"/>
                    <a:pt x="3265" y="7420"/>
                    <a:pt x="3288" y="6987"/>
                  </a:cubicBezTo>
                  <a:cubicBezTo>
                    <a:pt x="3288" y="6713"/>
                    <a:pt x="3196" y="6371"/>
                    <a:pt x="3379" y="6142"/>
                  </a:cubicBezTo>
                  <a:cubicBezTo>
                    <a:pt x="3617" y="5840"/>
                    <a:pt x="3924" y="5740"/>
                    <a:pt x="4253" y="5740"/>
                  </a:cubicBezTo>
                  <a:cubicBezTo>
                    <a:pt x="4744" y="5740"/>
                    <a:pt x="5283" y="5964"/>
                    <a:pt x="5707" y="6074"/>
                  </a:cubicBezTo>
                  <a:cubicBezTo>
                    <a:pt x="6114" y="6172"/>
                    <a:pt x="6530" y="6219"/>
                    <a:pt x="6949" y="6219"/>
                  </a:cubicBezTo>
                  <a:cubicBezTo>
                    <a:pt x="7211" y="6219"/>
                    <a:pt x="7475" y="6200"/>
                    <a:pt x="7739" y="6165"/>
                  </a:cubicBezTo>
                  <a:cubicBezTo>
                    <a:pt x="8378" y="6051"/>
                    <a:pt x="8994" y="5800"/>
                    <a:pt x="9656" y="5709"/>
                  </a:cubicBezTo>
                  <a:cubicBezTo>
                    <a:pt x="9815" y="5685"/>
                    <a:pt x="9976" y="5674"/>
                    <a:pt x="10137" y="5674"/>
                  </a:cubicBezTo>
                  <a:cubicBezTo>
                    <a:pt x="10598" y="5674"/>
                    <a:pt x="11059" y="5768"/>
                    <a:pt x="11482" y="5937"/>
                  </a:cubicBezTo>
                  <a:cubicBezTo>
                    <a:pt x="11802" y="6051"/>
                    <a:pt x="11870" y="6279"/>
                    <a:pt x="11847" y="6599"/>
                  </a:cubicBezTo>
                  <a:cubicBezTo>
                    <a:pt x="11824" y="7124"/>
                    <a:pt x="11802" y="7809"/>
                    <a:pt x="12121" y="8242"/>
                  </a:cubicBezTo>
                  <a:cubicBezTo>
                    <a:pt x="12235" y="8402"/>
                    <a:pt x="12395" y="8539"/>
                    <a:pt x="12532" y="8699"/>
                  </a:cubicBezTo>
                  <a:cubicBezTo>
                    <a:pt x="13057" y="9361"/>
                    <a:pt x="12966" y="10182"/>
                    <a:pt x="13103" y="10958"/>
                  </a:cubicBezTo>
                  <a:cubicBezTo>
                    <a:pt x="13103" y="11050"/>
                    <a:pt x="13125" y="11232"/>
                    <a:pt x="13240" y="11278"/>
                  </a:cubicBezTo>
                  <a:cubicBezTo>
                    <a:pt x="13256" y="11286"/>
                    <a:pt x="13274" y="11290"/>
                    <a:pt x="13291" y="11290"/>
                  </a:cubicBezTo>
                  <a:cubicBezTo>
                    <a:pt x="13369" y="11290"/>
                    <a:pt x="13445" y="11216"/>
                    <a:pt x="13445" y="11141"/>
                  </a:cubicBezTo>
                  <a:cubicBezTo>
                    <a:pt x="13491" y="10890"/>
                    <a:pt x="13468" y="10639"/>
                    <a:pt x="13582" y="10411"/>
                  </a:cubicBezTo>
                  <a:cubicBezTo>
                    <a:pt x="13810" y="9886"/>
                    <a:pt x="14267" y="9863"/>
                    <a:pt x="14267" y="9863"/>
                  </a:cubicBezTo>
                  <a:cubicBezTo>
                    <a:pt x="14404" y="9771"/>
                    <a:pt x="14472" y="9064"/>
                    <a:pt x="14495" y="8904"/>
                  </a:cubicBezTo>
                  <a:cubicBezTo>
                    <a:pt x="14563" y="8516"/>
                    <a:pt x="14563" y="8128"/>
                    <a:pt x="14541" y="7740"/>
                  </a:cubicBezTo>
                  <a:cubicBezTo>
                    <a:pt x="14541" y="7649"/>
                    <a:pt x="14518" y="7580"/>
                    <a:pt x="14518" y="7489"/>
                  </a:cubicBezTo>
                  <a:cubicBezTo>
                    <a:pt x="14358" y="6393"/>
                    <a:pt x="13810" y="5412"/>
                    <a:pt x="13970" y="4293"/>
                  </a:cubicBezTo>
                  <a:cubicBezTo>
                    <a:pt x="14038" y="3768"/>
                    <a:pt x="14130" y="3175"/>
                    <a:pt x="13765" y="2718"/>
                  </a:cubicBezTo>
                  <a:cubicBezTo>
                    <a:pt x="13513" y="2399"/>
                    <a:pt x="13080" y="2262"/>
                    <a:pt x="12669" y="2194"/>
                  </a:cubicBezTo>
                  <a:cubicBezTo>
                    <a:pt x="11847" y="2079"/>
                    <a:pt x="11277" y="2079"/>
                    <a:pt x="10729" y="1372"/>
                  </a:cubicBezTo>
                  <a:cubicBezTo>
                    <a:pt x="10683" y="1189"/>
                    <a:pt x="10592" y="1052"/>
                    <a:pt x="10478" y="915"/>
                  </a:cubicBezTo>
                  <a:cubicBezTo>
                    <a:pt x="9884" y="413"/>
                    <a:pt x="9336" y="25"/>
                    <a:pt x="8515" y="2"/>
                  </a:cubicBezTo>
                  <a:cubicBezTo>
                    <a:pt x="8486" y="1"/>
                    <a:pt x="8457" y="1"/>
                    <a:pt x="84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500139" y="4077605"/>
              <a:ext cx="291281" cy="167027"/>
            </a:xfrm>
            <a:custGeom>
              <a:avLst/>
              <a:gdLst/>
              <a:ahLst/>
              <a:cxnLst/>
              <a:rect l="l" t="t" r="r" b="b"/>
              <a:pathLst>
                <a:path w="10889" h="6244" extrusionOk="0">
                  <a:moveTo>
                    <a:pt x="10301" y="0"/>
                  </a:moveTo>
                  <a:cubicBezTo>
                    <a:pt x="10191" y="0"/>
                    <a:pt x="10072" y="14"/>
                    <a:pt x="9953" y="34"/>
                  </a:cubicBezTo>
                  <a:cubicBezTo>
                    <a:pt x="9633" y="126"/>
                    <a:pt x="9291" y="240"/>
                    <a:pt x="9131" y="285"/>
                  </a:cubicBezTo>
                  <a:cubicBezTo>
                    <a:pt x="8286" y="536"/>
                    <a:pt x="7442" y="719"/>
                    <a:pt x="6574" y="810"/>
                  </a:cubicBezTo>
                  <a:cubicBezTo>
                    <a:pt x="6316" y="830"/>
                    <a:pt x="6057" y="839"/>
                    <a:pt x="5799" y="839"/>
                  </a:cubicBezTo>
                  <a:cubicBezTo>
                    <a:pt x="4254" y="839"/>
                    <a:pt x="2709" y="523"/>
                    <a:pt x="1165" y="308"/>
                  </a:cubicBezTo>
                  <a:cubicBezTo>
                    <a:pt x="1052" y="292"/>
                    <a:pt x="939" y="276"/>
                    <a:pt x="818" y="276"/>
                  </a:cubicBezTo>
                  <a:cubicBezTo>
                    <a:pt x="768" y="276"/>
                    <a:pt x="716" y="279"/>
                    <a:pt x="663" y="285"/>
                  </a:cubicBezTo>
                  <a:cubicBezTo>
                    <a:pt x="229" y="331"/>
                    <a:pt x="1" y="559"/>
                    <a:pt x="46" y="993"/>
                  </a:cubicBezTo>
                  <a:cubicBezTo>
                    <a:pt x="69" y="1312"/>
                    <a:pt x="206" y="1609"/>
                    <a:pt x="297" y="1906"/>
                  </a:cubicBezTo>
                  <a:cubicBezTo>
                    <a:pt x="480" y="2477"/>
                    <a:pt x="731" y="3024"/>
                    <a:pt x="1051" y="3527"/>
                  </a:cubicBezTo>
                  <a:cubicBezTo>
                    <a:pt x="1667" y="4531"/>
                    <a:pt x="2512" y="5444"/>
                    <a:pt x="3607" y="5900"/>
                  </a:cubicBezTo>
                  <a:cubicBezTo>
                    <a:pt x="3881" y="6037"/>
                    <a:pt x="4178" y="6129"/>
                    <a:pt x="4474" y="6174"/>
                  </a:cubicBezTo>
                  <a:cubicBezTo>
                    <a:pt x="4738" y="6221"/>
                    <a:pt x="5004" y="6244"/>
                    <a:pt x="5269" y="6244"/>
                  </a:cubicBezTo>
                  <a:cubicBezTo>
                    <a:pt x="6039" y="6244"/>
                    <a:pt x="6802" y="6051"/>
                    <a:pt x="7465" y="5695"/>
                  </a:cubicBezTo>
                  <a:cubicBezTo>
                    <a:pt x="8423" y="5170"/>
                    <a:pt x="9177" y="4348"/>
                    <a:pt x="9747" y="3435"/>
                  </a:cubicBezTo>
                  <a:cubicBezTo>
                    <a:pt x="10021" y="2956"/>
                    <a:pt x="10272" y="2477"/>
                    <a:pt x="10455" y="1952"/>
                  </a:cubicBezTo>
                  <a:cubicBezTo>
                    <a:pt x="10660" y="1472"/>
                    <a:pt x="10888" y="902"/>
                    <a:pt x="10820" y="377"/>
                  </a:cubicBezTo>
                  <a:cubicBezTo>
                    <a:pt x="10788" y="85"/>
                    <a:pt x="10571" y="0"/>
                    <a:pt x="103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777965" y="4063240"/>
              <a:ext cx="22604" cy="25065"/>
            </a:xfrm>
            <a:custGeom>
              <a:avLst/>
              <a:gdLst/>
              <a:ahLst/>
              <a:cxnLst/>
              <a:rect l="l" t="t" r="r" b="b"/>
              <a:pathLst>
                <a:path w="845" h="937" fill="none" extrusionOk="0">
                  <a:moveTo>
                    <a:pt x="0" y="936"/>
                  </a:moveTo>
                  <a:cubicBezTo>
                    <a:pt x="0" y="936"/>
                    <a:pt x="662" y="548"/>
                    <a:pt x="845" y="1"/>
                  </a:cubicBezTo>
                </a:path>
              </a:pathLst>
            </a:custGeom>
            <a:noFill/>
            <a:ln w="9700" cap="rnd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776735" y="4118800"/>
              <a:ext cx="17120" cy="9202"/>
            </a:xfrm>
            <a:custGeom>
              <a:avLst/>
              <a:gdLst/>
              <a:ahLst/>
              <a:cxnLst/>
              <a:rect l="l" t="t" r="r" b="b"/>
              <a:pathLst>
                <a:path w="640" h="344" fill="none" extrusionOk="0">
                  <a:moveTo>
                    <a:pt x="1" y="1"/>
                  </a:moveTo>
                  <a:cubicBezTo>
                    <a:pt x="1" y="1"/>
                    <a:pt x="343" y="343"/>
                    <a:pt x="640" y="161"/>
                  </a:cubicBezTo>
                </a:path>
              </a:pathLst>
            </a:custGeom>
            <a:noFill/>
            <a:ln w="9700" cap="rnd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486710" y="4063240"/>
              <a:ext cx="22631" cy="25065"/>
            </a:xfrm>
            <a:custGeom>
              <a:avLst/>
              <a:gdLst/>
              <a:ahLst/>
              <a:cxnLst/>
              <a:rect l="l" t="t" r="r" b="b"/>
              <a:pathLst>
                <a:path w="846" h="937" fill="none" extrusionOk="0">
                  <a:moveTo>
                    <a:pt x="845" y="936"/>
                  </a:moveTo>
                  <a:cubicBezTo>
                    <a:pt x="845" y="936"/>
                    <a:pt x="183" y="548"/>
                    <a:pt x="1" y="1"/>
                  </a:cubicBezTo>
                </a:path>
              </a:pathLst>
            </a:custGeom>
            <a:noFill/>
            <a:ln w="9700" cap="rnd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493425" y="4118800"/>
              <a:ext cx="17120" cy="9202"/>
            </a:xfrm>
            <a:custGeom>
              <a:avLst/>
              <a:gdLst/>
              <a:ahLst/>
              <a:cxnLst/>
              <a:rect l="l" t="t" r="r" b="b"/>
              <a:pathLst>
                <a:path w="640" h="344" fill="none" extrusionOk="0">
                  <a:moveTo>
                    <a:pt x="640" y="1"/>
                  </a:moveTo>
                  <a:cubicBezTo>
                    <a:pt x="640" y="1"/>
                    <a:pt x="320" y="343"/>
                    <a:pt x="1" y="161"/>
                  </a:cubicBezTo>
                </a:path>
              </a:pathLst>
            </a:custGeom>
            <a:noFill/>
            <a:ln w="9700" cap="rnd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fully automatic framework to detect COVID-19 using chest x-ray.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model that uses Machine learning  to detect coronavirus disease 2019 (COVID-19) and distinguish it from normal and community acquired pneumonia affected x-rays.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800" y="2494376"/>
            <a:ext cx="5089925" cy="2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COVID-19 is posed as very infectious and deadly pneumonia type disease until recent time. </a:t>
            </a:r>
            <a:endParaRPr sz="140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Novel coronavirus or SARS-COV-2 strain is responsible for COVID-19 and it has already shown the deadly nature of respiratory disease by threatening the health of millions of lives across the globe. </a:t>
            </a:r>
            <a:endParaRPr sz="140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Clinical study reveals that a COVID-19 infected person may experience dry cough, muscle pain, headache, fever, sore throat and mild to moderate respiratory illness. </a:t>
            </a:r>
            <a:endParaRPr sz="140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 the same time, it affects the lungs badly with virus infection. So, the lung can be a prominent internal organ to diagnose the gravity of COVID-19 infection using X-Ray and CT scan images of chest. </a:t>
            </a:r>
            <a:endParaRPr sz="140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Despite having lengthy testing time, RT-PCR is a proven testing methodology to detect coronavirus infection. </a:t>
            </a:r>
            <a:endParaRPr sz="140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Sometimes, it might give more false positive and false negative results than the desired rates.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assist the traditional RT-PCR methodology for accurate clinical diagnosis, COVID-19 screening can be adopted with X-Ray and CT scan images of lung of an individual.</a:t>
            </a:r>
            <a:endParaRPr sz="160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image based diagnosis will bring radical change in detecting coronavirus infection in human body with ease and having zero or near to zero false positives and false negatives rates. </a:t>
            </a:r>
            <a:endParaRPr sz="160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provides useful analysis to study a large amount of chest x-ray images that can critically impact on screening of Covid-19.</a:t>
            </a:r>
            <a:endParaRPr sz="160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641" y="1373325"/>
            <a:ext cx="4764725" cy="31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Architecture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29375"/>
            <a:ext cx="8686800" cy="378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Accuracies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325" y="1210675"/>
            <a:ext cx="4779350" cy="36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07524" y="124441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{6AEEA24C-36C0-45BA-8E99-5D009992949B}</a:tableStyleId>
              </a:tblPr>
              <a:tblGrid>
                <a:gridCol w="2014425"/>
                <a:gridCol w="1760050"/>
                <a:gridCol w="1794425"/>
                <a:gridCol w="1711925"/>
              </a:tblGrid>
              <a:tr h="39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STUDY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NO OF SAMPLES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TECHNIQUES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ACCURACY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</a:tr>
              <a:tr h="39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Farooq et al.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2813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COVID - ResNet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96.23 %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9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Ali et al.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ResNet50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98 %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9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Minaee et al.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5100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Deep - Covid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9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Wang et al.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13975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CNN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93.3 %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9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Kumar et al.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50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RestNet50 + SVM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95.38 %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5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Apostolopoulos et al.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1427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VGG19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98.75 %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9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Oh et al.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502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ResNet18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88.9 %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vi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805A"/>
      </a:accent1>
      <a:accent2>
        <a:srgbClr val="B80D57"/>
      </a:accent2>
      <a:accent3>
        <a:srgbClr val="FFC95C"/>
      </a:accent3>
      <a:accent4>
        <a:srgbClr val="721B65"/>
      </a:accent4>
      <a:accent5>
        <a:srgbClr val="F85A5A"/>
      </a:accent5>
      <a:accent6>
        <a:srgbClr val="FEBE9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On-screen Show (16:9)</PresentationFormat>
  <Paragraphs>169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Fira Sans Extra Condensed Medium</vt:lpstr>
      <vt:lpstr>Times New Roman</vt:lpstr>
      <vt:lpstr>Noto Sans Symbols</vt:lpstr>
      <vt:lpstr>Fira Sans Extra Condensed</vt:lpstr>
      <vt:lpstr>Fira Sans</vt:lpstr>
      <vt:lpstr>Arial</vt:lpstr>
      <vt:lpstr>Covid Infographics by Slidesgo</vt:lpstr>
      <vt:lpstr>Detecting  Covid-19 From  X-Rays</vt:lpstr>
      <vt:lpstr>TOPIC OF CONTENT</vt:lpstr>
      <vt:lpstr>OBJECTIVE</vt:lpstr>
      <vt:lpstr>PROBLEM STATEMENT</vt:lpstr>
      <vt:lpstr>SOLUTION</vt:lpstr>
      <vt:lpstr>Block Diagram</vt:lpstr>
      <vt:lpstr>Alexnet Architecture</vt:lpstr>
      <vt:lpstr>Training and Testing Accuracies</vt:lpstr>
      <vt:lpstr>LITERATURE SURVEY</vt:lpstr>
      <vt:lpstr>TECHNICAL STACK</vt:lpstr>
      <vt:lpstr>PHASE 1 - TIMELINE</vt:lpstr>
      <vt:lpstr>PowerPoint Presentation</vt:lpstr>
      <vt:lpstr>PowerPoint Presentation</vt:lpstr>
      <vt:lpstr>PHASE 2 - TIMELINE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 Covid-19 From  X-Rays</dc:title>
  <cp:lastModifiedBy>Admin</cp:lastModifiedBy>
  <cp:revision>2</cp:revision>
  <dcterms:modified xsi:type="dcterms:W3CDTF">2021-03-08T03:22:09Z</dcterms:modified>
</cp:coreProperties>
</file>