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80" r:id="rId15"/>
    <p:sldId id="270" r:id="rId16"/>
    <p:sldId id="271" r:id="rId17"/>
    <p:sldId id="278" r:id="rId18"/>
    <p:sldId id="272" r:id="rId19"/>
    <p:sldId id="273" r:id="rId20"/>
    <p:sldId id="274" r:id="rId21"/>
    <p:sldId id="275" r:id="rId22"/>
    <p:sldId id="276" r:id="rId23"/>
    <p:sldId id="277"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4/9/2024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4/9/2024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4/9/2024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B303-484D-F566-D59F-899EECDAD6BC}"/>
              </a:ext>
            </a:extLst>
          </p:cNvPr>
          <p:cNvSpPr>
            <a:spLocks noGrp="1"/>
          </p:cNvSpPr>
          <p:nvPr>
            <p:ph type="title"/>
          </p:nvPr>
        </p:nvSpPr>
        <p:spPr>
          <a:xfrm>
            <a:off x="-200489" y="474674"/>
            <a:ext cx="9383382" cy="1203966"/>
          </a:xfrm>
        </p:spPr>
        <p:txBody>
          <a:bodyPr>
            <a:normAutofit/>
          </a:bodyPr>
          <a:lstStyle/>
          <a:p>
            <a:r>
              <a:rPr lang="en-US" i="1" u="sng" dirty="0">
                <a:solidFill>
                  <a:srgbClr val="FFC000"/>
                </a:solidFill>
              </a:rPr>
              <a:t>BUILDING BUS RESERVATION </a:t>
            </a:r>
            <a:br>
              <a:rPr lang="en-US" i="1" u="sng" dirty="0">
                <a:solidFill>
                  <a:srgbClr val="FFC000"/>
                </a:solidFill>
              </a:rPr>
            </a:br>
            <a:r>
              <a:rPr lang="en-US" i="1" u="sng" dirty="0">
                <a:solidFill>
                  <a:srgbClr val="FFC000"/>
                </a:solidFill>
              </a:rPr>
              <a:t>SYSTEM.     </a:t>
            </a:r>
            <a:r>
              <a:rPr lang="en-US" i="1" u="sng" dirty="0">
                <a:solidFill>
                  <a:schemeClr val="accent3"/>
                </a:solidFill>
              </a:rPr>
              <a:t>                   </a:t>
            </a:r>
          </a:p>
        </p:txBody>
      </p:sp>
      <p:sp>
        <p:nvSpPr>
          <p:cNvPr id="3" name="Subtitle 2">
            <a:extLst>
              <a:ext uri="{FF2B5EF4-FFF2-40B4-BE49-F238E27FC236}">
                <a16:creationId xmlns:a16="http://schemas.microsoft.com/office/drawing/2014/main" id="{FDC4AC27-CFA2-F3D9-8291-713B7C88A4ED}"/>
              </a:ext>
            </a:extLst>
          </p:cNvPr>
          <p:cNvSpPr>
            <a:spLocks noGrp="1"/>
          </p:cNvSpPr>
          <p:nvPr>
            <p:ph sz="half" idx="4294967295"/>
          </p:nvPr>
        </p:nvSpPr>
        <p:spPr>
          <a:xfrm>
            <a:off x="2077054" y="5612706"/>
            <a:ext cx="10455605" cy="1541240"/>
          </a:xfrm>
        </p:spPr>
        <p:txBody>
          <a:bodyPr>
            <a:normAutofit/>
          </a:bodyPr>
          <a:lstStyle/>
          <a:p>
            <a:pPr marL="0" indent="0">
              <a:buNone/>
            </a:pPr>
            <a:r>
              <a:rPr lang="en-US" b="1" dirty="0"/>
              <a:t>Student </a:t>
            </a:r>
            <a:r>
              <a:rPr lang="en-US" b="1" dirty="0" err="1"/>
              <a:t>Name:S.Janani</a:t>
            </a:r>
            <a:r>
              <a:rPr lang="en-US" b="1" dirty="0"/>
              <a:t>.                                      College Name: AMSEC</a:t>
            </a:r>
          </a:p>
          <a:p>
            <a:pPr marL="0" indent="0">
              <a:buNone/>
            </a:pPr>
            <a:r>
              <a:rPr lang="en-US" b="1" dirty="0"/>
              <a:t>Student ID: 620221104009.                                 College Code: 6202</a:t>
            </a:r>
          </a:p>
          <a:p>
            <a:pPr marL="0" indent="0">
              <a:buNone/>
            </a:pPr>
            <a:endParaRPr lang="en-US" b="1" dirty="0"/>
          </a:p>
        </p:txBody>
      </p:sp>
      <p:pic>
        <p:nvPicPr>
          <p:cNvPr id="8" name="Content Placeholder 7">
            <a:extLst>
              <a:ext uri="{FF2B5EF4-FFF2-40B4-BE49-F238E27FC236}">
                <a16:creationId xmlns:a16="http://schemas.microsoft.com/office/drawing/2014/main" id="{C257FC58-9B3D-E815-602C-9C39A438C4AA}"/>
              </a:ext>
            </a:extLst>
          </p:cNvPr>
          <p:cNvPicPr>
            <a:picLocks noGrp="1" noChangeAspect="1"/>
          </p:cNvPicPr>
          <p:nvPr>
            <p:ph sz="half" idx="4294967295"/>
          </p:nvPr>
        </p:nvPicPr>
        <p:blipFill>
          <a:blip r:embed="rId2"/>
          <a:stretch>
            <a:fillRect/>
          </a:stretch>
        </p:blipFill>
        <p:spPr>
          <a:xfrm>
            <a:off x="2428101" y="1678640"/>
            <a:ext cx="7002770" cy="3500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20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6E582B-181C-7828-C9FD-D75B5A2AA65A}"/>
              </a:ext>
            </a:extLst>
          </p:cNvPr>
          <p:cNvSpPr txBox="1"/>
          <p:nvPr/>
        </p:nvSpPr>
        <p:spPr>
          <a:xfrm>
            <a:off x="1138518" y="474345"/>
            <a:ext cx="8175812" cy="5909310"/>
          </a:xfrm>
          <a:prstGeom prst="rect">
            <a:avLst/>
          </a:prstGeom>
          <a:noFill/>
        </p:spPr>
        <p:txBody>
          <a:bodyPr wrap="square" rtlCol="0">
            <a:spAutoFit/>
          </a:bodyPr>
          <a:lstStyle/>
          <a:p>
            <a:pPr algn="l"/>
            <a:r>
              <a:rPr lang="en-US" dirty="0"/>
              <a:t>He pointed out that the method and technology used in the new transport </a:t>
            </a:r>
          </a:p>
          <a:p>
            <a:pPr algn="l"/>
            <a:r>
              <a:rPr lang="en-US" dirty="0"/>
              <a:t>
system could also be applied to other workplaces. A user who wants to use transport must apply for a booking </a:t>
            </a:r>
          </a:p>
          <a:p>
            <a:pPr algn="l"/>
            <a:r>
              <a:rPr lang="en-US" dirty="0"/>
              <a:t>
of transport before boarding. Similarly, after considering the type of plan adopted by </a:t>
            </a:r>
            <a:r>
              <a:rPr lang="en-US" dirty="0" err="1"/>
              <a:t>Badariah</a:t>
            </a:r>
            <a:r>
              <a:rPr lang="en-US" dirty="0"/>
              <a:t>, the project will </a:t>
            </a:r>
          </a:p>
          <a:p>
            <a:pPr algn="l"/>
            <a:r>
              <a:rPr lang="en-US" dirty="0"/>
              <a:t>
be built with the same purpose of introducing customers to Imo Transport Company and the opportunity to </a:t>
            </a:r>
          </a:p>
          <a:p>
            <a:pPr algn="l"/>
            <a:r>
              <a:rPr lang="en-US" dirty="0"/>
              <a:t>
make reservations in their homes or offices without having to face the challenges of the calculation line before </a:t>
            </a:r>
          </a:p>
          <a:p>
            <a:pPr algn="l"/>
            <a:r>
              <a:rPr lang="en-US" dirty="0"/>
              <a:t>
taking any trip. This project will also enlighten potential buyers and users of the system with the need to </a:t>
            </a:r>
          </a:p>
          <a:p>
            <a:pPr algn="l"/>
            <a:r>
              <a:rPr lang="en-US" dirty="0"/>
              <a:t>
protect the system as it shows many advantages over the old system by providing easy-to-use Graphic User </a:t>
            </a:r>
          </a:p>
          <a:p>
            <a:pPr algn="l"/>
            <a:r>
              <a:rPr lang="en-US" dirty="0"/>
              <a:t>
interface (GUI), pre-board access, etc.</a:t>
            </a:r>
          </a:p>
        </p:txBody>
      </p:sp>
    </p:spTree>
    <p:extLst>
      <p:ext uri="{BB962C8B-B14F-4D97-AF65-F5344CB8AC3E}">
        <p14:creationId xmlns:p14="http://schemas.microsoft.com/office/powerpoint/2010/main" val="301466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7522-C2ED-D10E-E8D6-DFCF2F6AD280}"/>
              </a:ext>
            </a:extLst>
          </p:cNvPr>
          <p:cNvSpPr>
            <a:spLocks noGrp="1"/>
          </p:cNvSpPr>
          <p:nvPr>
            <p:ph type="title"/>
          </p:nvPr>
        </p:nvSpPr>
        <p:spPr>
          <a:xfrm>
            <a:off x="-2946309" y="574974"/>
            <a:ext cx="7958331" cy="1077229"/>
          </a:xfrm>
        </p:spPr>
        <p:txBody>
          <a:bodyPr/>
          <a:lstStyle/>
          <a:p>
            <a:r>
              <a:rPr lang="en-US" dirty="0">
                <a:solidFill>
                  <a:srgbClr val="00B0F0"/>
                </a:solidFill>
              </a:rPr>
              <a:t>METHODOLOGY</a:t>
            </a:r>
          </a:p>
        </p:txBody>
      </p:sp>
      <p:sp>
        <p:nvSpPr>
          <p:cNvPr id="3" name="TextBox 2">
            <a:extLst>
              <a:ext uri="{FF2B5EF4-FFF2-40B4-BE49-F238E27FC236}">
                <a16:creationId xmlns:a16="http://schemas.microsoft.com/office/drawing/2014/main" id="{FB18F6AC-C72E-BC0A-67E9-A0E524F00319}"/>
              </a:ext>
            </a:extLst>
          </p:cNvPr>
          <p:cNvSpPr txBox="1"/>
          <p:nvPr/>
        </p:nvSpPr>
        <p:spPr>
          <a:xfrm>
            <a:off x="3119718" y="2519082"/>
            <a:ext cx="2420470" cy="1380565"/>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4BCC145E-83E9-7FF7-E5D6-1CE8BADCBA20}"/>
              </a:ext>
            </a:extLst>
          </p:cNvPr>
          <p:cNvSpPr txBox="1"/>
          <p:nvPr/>
        </p:nvSpPr>
        <p:spPr>
          <a:xfrm>
            <a:off x="2783541" y="2384612"/>
            <a:ext cx="3092823" cy="2357718"/>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C8AA2AED-F4F2-5491-1A9A-CF15FE234FB9}"/>
              </a:ext>
            </a:extLst>
          </p:cNvPr>
          <p:cNvSpPr txBox="1"/>
          <p:nvPr/>
        </p:nvSpPr>
        <p:spPr>
          <a:xfrm flipV="1">
            <a:off x="3119717" y="574974"/>
            <a:ext cx="2420471" cy="1944108"/>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B1AE974C-BA33-34EA-3655-0A85E483073B}"/>
              </a:ext>
            </a:extLst>
          </p:cNvPr>
          <p:cNvSpPr txBox="1"/>
          <p:nvPr/>
        </p:nvSpPr>
        <p:spPr>
          <a:xfrm>
            <a:off x="3711388" y="2519082"/>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9945E31D-D72E-5E48-1583-2B40B90CC4CF}"/>
              </a:ext>
            </a:extLst>
          </p:cNvPr>
          <p:cNvSpPr txBox="1"/>
          <p:nvPr/>
        </p:nvSpPr>
        <p:spPr>
          <a:xfrm flipV="1">
            <a:off x="3119716" y="2061882"/>
            <a:ext cx="2420472" cy="4572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265CF2AA-9213-87EB-F0C2-F3F9135B58C2}"/>
              </a:ext>
            </a:extLst>
          </p:cNvPr>
          <p:cNvSpPr txBox="1"/>
          <p:nvPr/>
        </p:nvSpPr>
        <p:spPr>
          <a:xfrm>
            <a:off x="3711388" y="2519082"/>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C7B6F431-30C1-1912-0FA5-3EC5D98F61B8}"/>
              </a:ext>
            </a:extLst>
          </p:cNvPr>
          <p:cNvSpPr txBox="1"/>
          <p:nvPr/>
        </p:nvSpPr>
        <p:spPr>
          <a:xfrm>
            <a:off x="3711388" y="2519082"/>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361AF52C-33EB-588A-6E2A-E64282A12B66}"/>
              </a:ext>
            </a:extLst>
          </p:cNvPr>
          <p:cNvSpPr txBox="1"/>
          <p:nvPr/>
        </p:nvSpPr>
        <p:spPr>
          <a:xfrm>
            <a:off x="1129553" y="1449612"/>
            <a:ext cx="4231341" cy="369332"/>
          </a:xfrm>
          <a:prstGeom prst="rect">
            <a:avLst/>
          </a:prstGeom>
          <a:noFill/>
        </p:spPr>
        <p:txBody>
          <a:bodyPr wrap="square" rtlCol="0">
            <a:spAutoFit/>
          </a:bodyPr>
          <a:lstStyle/>
          <a:p>
            <a:pPr algn="l"/>
            <a:r>
              <a:rPr lang="en-US" dirty="0">
                <a:solidFill>
                  <a:srgbClr val="C00000"/>
                </a:solidFill>
              </a:rPr>
              <a:t>Research Methodology</a:t>
            </a:r>
          </a:p>
        </p:txBody>
      </p:sp>
      <p:sp>
        <p:nvSpPr>
          <p:cNvPr id="11" name="TextBox 10">
            <a:extLst>
              <a:ext uri="{FF2B5EF4-FFF2-40B4-BE49-F238E27FC236}">
                <a16:creationId xmlns:a16="http://schemas.microsoft.com/office/drawing/2014/main" id="{AE3B1B15-65C6-6943-611F-DFFB3BDB482C}"/>
              </a:ext>
            </a:extLst>
          </p:cNvPr>
          <p:cNvSpPr txBox="1"/>
          <p:nvPr/>
        </p:nvSpPr>
        <p:spPr>
          <a:xfrm>
            <a:off x="1180084" y="2199545"/>
            <a:ext cx="6701118" cy="2585323"/>
          </a:xfrm>
          <a:prstGeom prst="rect">
            <a:avLst/>
          </a:prstGeom>
          <a:noFill/>
        </p:spPr>
        <p:txBody>
          <a:bodyPr wrap="square" rtlCol="0">
            <a:spAutoFit/>
          </a:bodyPr>
          <a:lstStyle/>
          <a:p>
            <a:pPr algn="l"/>
            <a:r>
              <a:rPr lang="en-US" dirty="0"/>
              <a:t>The research project data collection system is known as the research method. Data can be collected or </a:t>
            </a:r>
          </a:p>
          <a:p>
            <a:pPr algn="l"/>
            <a:r>
              <a:rPr lang="en-US" dirty="0"/>
              <a:t>
conducted a theoretical or practical study for example management research can be considered strategies and </a:t>
            </a:r>
          </a:p>
          <a:p>
            <a:pPr algn="l"/>
            <a:r>
              <a:rPr lang="en-US" dirty="0"/>
              <a:t>methodology for the implementation and management of change. </a:t>
            </a:r>
          </a:p>
          <a:p>
            <a:pPr algn="l"/>
            <a:endParaRPr lang="en-US" dirty="0"/>
          </a:p>
          <a:p>
            <a:pPr algn="l"/>
            <a:r>
              <a:rPr lang="en-US" dirty="0"/>
              <a:t>The information used in this study was done orally.</a:t>
            </a:r>
          </a:p>
        </p:txBody>
      </p:sp>
      <p:sp>
        <p:nvSpPr>
          <p:cNvPr id="12" name="TextBox 11">
            <a:extLst>
              <a:ext uri="{FF2B5EF4-FFF2-40B4-BE49-F238E27FC236}">
                <a16:creationId xmlns:a16="http://schemas.microsoft.com/office/drawing/2014/main" id="{166A4245-21BC-22A7-C4F8-EA9A2E5CBEFE}"/>
              </a:ext>
            </a:extLst>
          </p:cNvPr>
          <p:cNvSpPr txBox="1"/>
          <p:nvPr/>
        </p:nvSpPr>
        <p:spPr>
          <a:xfrm flipV="1">
            <a:off x="3711388" y="1652203"/>
            <a:ext cx="7566212" cy="866879"/>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F1565001-87E3-BB08-1B70-A6681A971A38}"/>
              </a:ext>
            </a:extLst>
          </p:cNvPr>
          <p:cNvSpPr txBox="1"/>
          <p:nvPr/>
        </p:nvSpPr>
        <p:spPr>
          <a:xfrm>
            <a:off x="3711388" y="2519082"/>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DC9C4E56-5D7B-7B27-B546-7B143FCE56DD}"/>
              </a:ext>
            </a:extLst>
          </p:cNvPr>
          <p:cNvSpPr txBox="1"/>
          <p:nvPr/>
        </p:nvSpPr>
        <p:spPr>
          <a:xfrm>
            <a:off x="3711388" y="251908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02483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26D33-0DDB-A4F8-E545-AC0A0356B577}"/>
              </a:ext>
            </a:extLst>
          </p:cNvPr>
          <p:cNvSpPr txBox="1"/>
          <p:nvPr/>
        </p:nvSpPr>
        <p:spPr>
          <a:xfrm rot="10800000" flipV="1">
            <a:off x="1048870" y="180533"/>
            <a:ext cx="6078071" cy="369332"/>
          </a:xfrm>
          <a:prstGeom prst="rect">
            <a:avLst/>
          </a:prstGeom>
          <a:noFill/>
        </p:spPr>
        <p:txBody>
          <a:bodyPr wrap="square" rtlCol="0">
            <a:spAutoFit/>
          </a:bodyPr>
          <a:lstStyle/>
          <a:p>
            <a:pPr algn="l"/>
            <a:r>
              <a:rPr lang="en-US" dirty="0">
                <a:solidFill>
                  <a:srgbClr val="C00000"/>
                </a:solidFill>
              </a:rPr>
              <a:t>Choice of methodology</a:t>
            </a:r>
          </a:p>
        </p:txBody>
      </p:sp>
      <p:sp>
        <p:nvSpPr>
          <p:cNvPr id="4" name="TextBox 3">
            <a:extLst>
              <a:ext uri="{FF2B5EF4-FFF2-40B4-BE49-F238E27FC236}">
                <a16:creationId xmlns:a16="http://schemas.microsoft.com/office/drawing/2014/main" id="{A6C8BEBB-3696-E01D-9B7B-D01DEA17CC32}"/>
              </a:ext>
            </a:extLst>
          </p:cNvPr>
          <p:cNvSpPr txBox="1"/>
          <p:nvPr/>
        </p:nvSpPr>
        <p:spPr>
          <a:xfrm>
            <a:off x="1237129" y="977154"/>
            <a:ext cx="5773272" cy="4247317"/>
          </a:xfrm>
          <a:prstGeom prst="rect">
            <a:avLst/>
          </a:prstGeom>
          <a:noFill/>
        </p:spPr>
        <p:txBody>
          <a:bodyPr wrap="square" rtlCol="0">
            <a:spAutoFit/>
          </a:bodyPr>
          <a:lstStyle/>
          <a:p>
            <a:pPr algn="l"/>
            <a:r>
              <a:rPr lang="en-US" dirty="0"/>
              <a:t>For any project to be completed, it must go through stages called Development Life Cycles. </a:t>
            </a:r>
          </a:p>
          <a:p>
            <a:pPr algn="l"/>
            <a:endParaRPr lang="en-US" dirty="0"/>
          </a:p>
          <a:p>
            <a:pPr algn="l"/>
            <a:r>
              <a:rPr lang="en-US" dirty="0"/>
              <a:t>System Development Life Cycle (SDLC) is a process of understanding how the Information System (IS) can support business needs, design a system, build and deliver it to users.</a:t>
            </a:r>
          </a:p>
          <a:p>
            <a:pPr algn="l"/>
            <a:endParaRPr lang="en-US" dirty="0"/>
          </a:p>
          <a:p>
            <a:pPr algn="l"/>
            <a:r>
              <a:rPr lang="en-US" dirty="0"/>
              <a:t> The SDLC identifies four phases: </a:t>
            </a:r>
          </a:p>
          <a:p>
            <a:pPr algn="l"/>
            <a:endParaRPr lang="en-US" dirty="0"/>
          </a:p>
          <a:p>
            <a:pPr algn="l"/>
            <a:r>
              <a:rPr lang="en-US" dirty="0"/>
              <a:t>Planning, Analysis, Construction and Implementation In order to develop this project, the approach will be used by </a:t>
            </a:r>
            <a:r>
              <a:rPr lang="en-US"/>
              <a:t>the System </a:t>
            </a:r>
            <a:r>
              <a:rPr lang="en-US" dirty="0"/>
              <a:t>Structured Analysis and Design Methodology</a:t>
            </a:r>
            <a:r>
              <a:rPr lang="en-US"/>
              <a:t>. </a:t>
            </a:r>
          </a:p>
          <a:p>
            <a:pPr algn="l"/>
            <a:endParaRPr lang="en-US" dirty="0"/>
          </a:p>
        </p:txBody>
      </p:sp>
    </p:spTree>
    <p:extLst>
      <p:ext uri="{BB962C8B-B14F-4D97-AF65-F5344CB8AC3E}">
        <p14:creationId xmlns:p14="http://schemas.microsoft.com/office/powerpoint/2010/main" val="134576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9605-AB43-92D8-F484-D9A224883E2D}"/>
              </a:ext>
            </a:extLst>
          </p:cNvPr>
          <p:cNvSpPr>
            <a:spLocks noGrp="1"/>
          </p:cNvSpPr>
          <p:nvPr>
            <p:ph type="title"/>
          </p:nvPr>
        </p:nvSpPr>
        <p:spPr>
          <a:xfrm>
            <a:off x="-1476099" y="808056"/>
            <a:ext cx="7958331" cy="1077229"/>
          </a:xfrm>
        </p:spPr>
        <p:txBody>
          <a:bodyPr/>
          <a:lstStyle/>
          <a:p>
            <a:r>
              <a:rPr lang="en-US" dirty="0">
                <a:solidFill>
                  <a:srgbClr val="00B0F0"/>
                </a:solidFill>
              </a:rPr>
              <a:t>Project Overview </a:t>
            </a:r>
          </a:p>
        </p:txBody>
      </p:sp>
      <p:sp>
        <p:nvSpPr>
          <p:cNvPr id="3" name="Subtitle 2">
            <a:extLst>
              <a:ext uri="{FF2B5EF4-FFF2-40B4-BE49-F238E27FC236}">
                <a16:creationId xmlns:a16="http://schemas.microsoft.com/office/drawing/2014/main" id="{CE49CA6A-6345-D41E-983C-3FCA83D7D333}"/>
              </a:ext>
            </a:extLst>
          </p:cNvPr>
          <p:cNvSpPr>
            <a:spLocks noGrp="1"/>
          </p:cNvSpPr>
          <p:nvPr>
            <p:ph idx="1"/>
          </p:nvPr>
        </p:nvSpPr>
        <p:spPr>
          <a:xfrm>
            <a:off x="1882586" y="2285999"/>
            <a:ext cx="7414563" cy="3558989"/>
          </a:xfrm>
        </p:spPr>
        <p:txBody>
          <a:bodyPr>
            <a:noAutofit/>
          </a:bodyPr>
          <a:lstStyle/>
          <a:p>
            <a:r>
              <a:rPr lang="en-US" dirty="0"/>
              <a:t>Description of the bus reservation system, its main features, and functionalities.</a:t>
            </a:r>
          </a:p>
          <a:p>
            <a:r>
              <a:rPr lang="en-US" dirty="0"/>
              <a:t>Overview of how the system will benefit both passengers and bus operators.</a:t>
            </a:r>
          </a:p>
          <a:p>
            <a:r>
              <a:rPr lang="en-US" dirty="0"/>
              <a:t>Discuss how the system facilitates the booking process for passengers, manages bus schedules and availability for operators, and provides administrative tools for system management</a:t>
            </a:r>
          </a:p>
          <a:p>
            <a:r>
              <a:rPr lang="en-US" dirty="0"/>
              <a:t>Explain how the system improves efficiency, convenience, and accuracy compared to traditional booking methods.</a:t>
            </a:r>
          </a:p>
          <a:p>
            <a:pPr marL="0" indent="0">
              <a:buNone/>
            </a:pPr>
            <a:endParaRPr lang="en-US" dirty="0"/>
          </a:p>
        </p:txBody>
      </p:sp>
    </p:spTree>
    <p:extLst>
      <p:ext uri="{BB962C8B-B14F-4D97-AF65-F5344CB8AC3E}">
        <p14:creationId xmlns:p14="http://schemas.microsoft.com/office/powerpoint/2010/main" val="385706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38DF-0E5A-A786-A877-01146893A0B6}"/>
              </a:ext>
            </a:extLst>
          </p:cNvPr>
          <p:cNvSpPr>
            <a:spLocks noGrp="1"/>
          </p:cNvSpPr>
          <p:nvPr>
            <p:ph type="title"/>
          </p:nvPr>
        </p:nvSpPr>
        <p:spPr>
          <a:xfrm>
            <a:off x="-2910450" y="843915"/>
            <a:ext cx="7958331" cy="1077229"/>
          </a:xfrm>
        </p:spPr>
        <p:txBody>
          <a:bodyPr/>
          <a:lstStyle/>
          <a:p>
            <a:r>
              <a:rPr lang="en-US" dirty="0">
                <a:solidFill>
                  <a:srgbClr val="00B0F0"/>
                </a:solidFill>
              </a:rPr>
              <a:t>Project Overview </a:t>
            </a:r>
          </a:p>
        </p:txBody>
      </p:sp>
      <p:pic>
        <p:nvPicPr>
          <p:cNvPr id="4" name="Content Placeholder 3">
            <a:extLst>
              <a:ext uri="{FF2B5EF4-FFF2-40B4-BE49-F238E27FC236}">
                <a16:creationId xmlns:a16="http://schemas.microsoft.com/office/drawing/2014/main" id="{7DF33783-E7FD-2826-7E4D-D3C7DF155978}"/>
              </a:ext>
            </a:extLst>
          </p:cNvPr>
          <p:cNvPicPr>
            <a:picLocks noGrp="1" noChangeAspect="1"/>
          </p:cNvPicPr>
          <p:nvPr>
            <p:ph idx="1"/>
          </p:nvPr>
        </p:nvPicPr>
        <p:blipFill>
          <a:blip r:embed="rId2"/>
          <a:stretch>
            <a:fillRect/>
          </a:stretch>
        </p:blipFill>
        <p:spPr>
          <a:xfrm>
            <a:off x="1528568" y="1701800"/>
            <a:ext cx="7958331" cy="4800599"/>
          </a:xfrm>
        </p:spPr>
      </p:pic>
    </p:spTree>
    <p:extLst>
      <p:ext uri="{BB962C8B-B14F-4D97-AF65-F5344CB8AC3E}">
        <p14:creationId xmlns:p14="http://schemas.microsoft.com/office/powerpoint/2010/main" val="1159974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4D70-D1C8-7065-C6BD-AFFBEE1878E5}"/>
              </a:ext>
            </a:extLst>
          </p:cNvPr>
          <p:cNvSpPr>
            <a:spLocks noGrp="1"/>
          </p:cNvSpPr>
          <p:nvPr>
            <p:ph type="title"/>
          </p:nvPr>
        </p:nvSpPr>
        <p:spPr>
          <a:xfrm>
            <a:off x="-2013981" y="808056"/>
            <a:ext cx="7958331" cy="1077229"/>
          </a:xfrm>
        </p:spPr>
        <p:txBody>
          <a:bodyPr/>
          <a:lstStyle/>
          <a:p>
            <a:r>
              <a:rPr lang="en-US" dirty="0">
                <a:solidFill>
                  <a:srgbClr val="00B0F0"/>
                </a:solidFill>
              </a:rPr>
              <a:t>Technology View</a:t>
            </a:r>
          </a:p>
        </p:txBody>
      </p:sp>
      <p:sp>
        <p:nvSpPr>
          <p:cNvPr id="3" name="Content Placeholder 2">
            <a:extLst>
              <a:ext uri="{FF2B5EF4-FFF2-40B4-BE49-F238E27FC236}">
                <a16:creationId xmlns:a16="http://schemas.microsoft.com/office/drawing/2014/main" id="{963A9F60-F89B-799C-DCE0-1D7F60D01163}"/>
              </a:ext>
            </a:extLst>
          </p:cNvPr>
          <p:cNvSpPr>
            <a:spLocks noGrp="1"/>
          </p:cNvSpPr>
          <p:nvPr>
            <p:ph idx="1"/>
          </p:nvPr>
        </p:nvSpPr>
        <p:spPr/>
        <p:txBody>
          <a:bodyPr/>
          <a:lstStyle/>
          <a:p>
            <a:r>
              <a:rPr lang="en-US" dirty="0"/>
              <a:t>Provide an overview of the technology stack used in developing the bus reservation system.</a:t>
            </a:r>
          </a:p>
          <a:p>
            <a:r>
              <a:rPr lang="en-US" dirty="0"/>
              <a:t>Discuss the programming languages, frameworks, databases, and other technologies employed in building the system.</a:t>
            </a:r>
          </a:p>
          <a:p>
            <a:r>
              <a:rPr lang="en-US" dirty="0"/>
              <a:t>Explain the architectural design of the system, including the front-end user interface and back-end server components.</a:t>
            </a:r>
          </a:p>
          <a:p>
            <a:r>
              <a:rPr lang="en-US" dirty="0"/>
              <a:t>Mention any third-party APIs or services integrated into the system, such as payment gateways or mapping services.</a:t>
            </a:r>
          </a:p>
        </p:txBody>
      </p:sp>
    </p:spTree>
    <p:extLst>
      <p:ext uri="{BB962C8B-B14F-4D97-AF65-F5344CB8AC3E}">
        <p14:creationId xmlns:p14="http://schemas.microsoft.com/office/powerpoint/2010/main" val="1321850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F6F0-DD4D-6B99-2CD2-BFBEDCD5B531}"/>
              </a:ext>
            </a:extLst>
          </p:cNvPr>
          <p:cNvSpPr>
            <a:spLocks noGrp="1"/>
          </p:cNvSpPr>
          <p:nvPr>
            <p:ph type="title"/>
          </p:nvPr>
        </p:nvSpPr>
        <p:spPr>
          <a:xfrm>
            <a:off x="-1862331" y="808056"/>
            <a:ext cx="7958331" cy="1077229"/>
          </a:xfrm>
        </p:spPr>
        <p:txBody>
          <a:bodyPr/>
          <a:lstStyle/>
          <a:p>
            <a:r>
              <a:rPr lang="en-US" dirty="0">
                <a:solidFill>
                  <a:srgbClr val="00B0F0"/>
                </a:solidFill>
              </a:rPr>
              <a:t>Technology view </a:t>
            </a:r>
          </a:p>
        </p:txBody>
      </p:sp>
      <p:sp>
        <p:nvSpPr>
          <p:cNvPr id="3" name="Content Placeholder 2">
            <a:extLst>
              <a:ext uri="{FF2B5EF4-FFF2-40B4-BE49-F238E27FC236}">
                <a16:creationId xmlns:a16="http://schemas.microsoft.com/office/drawing/2014/main" id="{F0498BA6-F18A-67DD-0E6B-192E9FB373A2}"/>
              </a:ext>
            </a:extLst>
          </p:cNvPr>
          <p:cNvSpPr>
            <a:spLocks noGrp="1"/>
          </p:cNvSpPr>
          <p:nvPr>
            <p:ph idx="1"/>
          </p:nvPr>
        </p:nvSpPr>
        <p:spPr>
          <a:xfrm>
            <a:off x="1661975" y="1524000"/>
            <a:ext cx="7661319" cy="4769224"/>
          </a:xfrm>
        </p:spPr>
        <p:txBody>
          <a:bodyPr>
            <a:normAutofit fontScale="92500"/>
          </a:bodyPr>
          <a:lstStyle/>
          <a:p>
            <a:r>
              <a:rPr lang="en-US" dirty="0"/>
              <a:t>Technology stack diagram showcasing the various technologies used in the development of the bus reservation system. </a:t>
            </a:r>
          </a:p>
          <a:p>
            <a:r>
              <a:rPr lang="en-US" dirty="0"/>
              <a:t>This could include front-end frameworks (e.g., </a:t>
            </a:r>
            <a:r>
              <a:rPr lang="en-US" dirty="0" err="1"/>
              <a:t>React.js</a:t>
            </a:r>
            <a:r>
              <a:rPr lang="en-US" dirty="0"/>
              <a:t>), back-end frameworks (e.g., </a:t>
            </a:r>
            <a:r>
              <a:rPr lang="en-US" dirty="0" err="1"/>
              <a:t>Node.js</a:t>
            </a:r>
            <a:r>
              <a:rPr lang="en-US" dirty="0"/>
              <a:t>), databases (e.g., MongoDB), and any third-party APIs or services integrated into the system.</a:t>
            </a:r>
          </a:p>
          <a:p>
            <a:r>
              <a:rPr lang="en-US" dirty="0"/>
              <a:t>Provide an overview of the technology stack used in developing the bus reservation system.</a:t>
            </a:r>
          </a:p>
          <a:p>
            <a:r>
              <a:rPr lang="en-US" dirty="0"/>
              <a:t>Discuss the programming languages, frameworks, databases, and other technologies employed in building the system.</a:t>
            </a:r>
          </a:p>
          <a:p>
            <a:r>
              <a:rPr lang="en-US" dirty="0"/>
              <a:t>Explain the architectural design of the system, including the front-end user interface and back-end server components.</a:t>
            </a:r>
          </a:p>
        </p:txBody>
      </p:sp>
    </p:spTree>
    <p:extLst>
      <p:ext uri="{BB962C8B-B14F-4D97-AF65-F5344CB8AC3E}">
        <p14:creationId xmlns:p14="http://schemas.microsoft.com/office/powerpoint/2010/main" val="333898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BCB4-3854-2F0E-C0DD-4A2BD1FFEF46}"/>
              </a:ext>
            </a:extLst>
          </p:cNvPr>
          <p:cNvSpPr>
            <a:spLocks noGrp="1"/>
          </p:cNvSpPr>
          <p:nvPr>
            <p:ph type="title"/>
          </p:nvPr>
        </p:nvSpPr>
        <p:spPr>
          <a:xfrm>
            <a:off x="2120508" y="1132315"/>
            <a:ext cx="7950984" cy="875779"/>
          </a:xfrm>
        </p:spPr>
        <p:txBody>
          <a:bodyPr>
            <a:normAutofit fontScale="90000"/>
          </a:bodyPr>
          <a:lstStyle/>
          <a:p>
            <a:r>
              <a:rPr lang="en-US" dirty="0">
                <a:solidFill>
                  <a:srgbClr val="00B0F0"/>
                </a:solidFill>
              </a:rPr>
              <a:t>Frontend</a:t>
            </a:r>
            <a:r>
              <a:rPr lang="en-US" dirty="0"/>
              <a:t>.                                     </a:t>
            </a:r>
            <a:r>
              <a:rPr lang="en-US" dirty="0">
                <a:solidFill>
                  <a:srgbClr val="00B0F0"/>
                </a:solidFill>
              </a:rPr>
              <a:t>Backend</a:t>
            </a:r>
            <a:r>
              <a:rPr lang="en-US" dirty="0"/>
              <a:t>.                                         .            </a:t>
            </a:r>
          </a:p>
        </p:txBody>
      </p:sp>
      <p:pic>
        <p:nvPicPr>
          <p:cNvPr id="5" name="Content Placeholder 4">
            <a:extLst>
              <a:ext uri="{FF2B5EF4-FFF2-40B4-BE49-F238E27FC236}">
                <a16:creationId xmlns:a16="http://schemas.microsoft.com/office/drawing/2014/main" id="{372025A6-545C-F052-D3A1-DF7CE9EAE0A1}"/>
              </a:ext>
            </a:extLst>
          </p:cNvPr>
          <p:cNvPicPr>
            <a:picLocks noGrp="1" noChangeAspect="1"/>
          </p:cNvPicPr>
          <p:nvPr>
            <p:ph sz="half" idx="1"/>
          </p:nvPr>
        </p:nvPicPr>
        <p:blipFill>
          <a:blip r:embed="rId2"/>
          <a:stretch>
            <a:fillRect/>
          </a:stretch>
        </p:blipFill>
        <p:spPr>
          <a:xfrm>
            <a:off x="1780335" y="2187861"/>
            <a:ext cx="4925266" cy="3463639"/>
          </a:xfrm>
        </p:spPr>
      </p:pic>
      <p:pic>
        <p:nvPicPr>
          <p:cNvPr id="6" name="Content Placeholder 5">
            <a:extLst>
              <a:ext uri="{FF2B5EF4-FFF2-40B4-BE49-F238E27FC236}">
                <a16:creationId xmlns:a16="http://schemas.microsoft.com/office/drawing/2014/main" id="{C4B7C753-047A-6D14-5E2E-25F22C7B8FAC}"/>
              </a:ext>
            </a:extLst>
          </p:cNvPr>
          <p:cNvPicPr>
            <a:picLocks noGrp="1" noChangeAspect="1"/>
          </p:cNvPicPr>
          <p:nvPr>
            <p:ph sz="half" idx="2"/>
          </p:nvPr>
        </p:nvPicPr>
        <p:blipFill>
          <a:blip r:embed="rId3"/>
          <a:stretch>
            <a:fillRect/>
          </a:stretch>
        </p:blipFill>
        <p:spPr>
          <a:xfrm>
            <a:off x="7082118" y="2319208"/>
            <a:ext cx="3765177" cy="3332292"/>
          </a:xfrm>
        </p:spPr>
      </p:pic>
    </p:spTree>
    <p:extLst>
      <p:ext uri="{BB962C8B-B14F-4D97-AF65-F5344CB8AC3E}">
        <p14:creationId xmlns:p14="http://schemas.microsoft.com/office/powerpoint/2010/main" val="21448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76E1FD-BB9E-9C24-9592-132DF5543DB1}"/>
              </a:ext>
            </a:extLst>
          </p:cNvPr>
          <p:cNvPicPr>
            <a:picLocks noChangeAspect="1"/>
          </p:cNvPicPr>
          <p:nvPr/>
        </p:nvPicPr>
        <p:blipFill>
          <a:blip r:embed="rId2"/>
          <a:stretch>
            <a:fillRect/>
          </a:stretch>
        </p:blipFill>
        <p:spPr>
          <a:xfrm>
            <a:off x="5727606" y="310473"/>
            <a:ext cx="5362575" cy="5181600"/>
          </a:xfrm>
          <a:prstGeom prst="rect">
            <a:avLst/>
          </a:prstGeom>
        </p:spPr>
      </p:pic>
      <p:sp>
        <p:nvSpPr>
          <p:cNvPr id="5" name="TextBox 4">
            <a:extLst>
              <a:ext uri="{FF2B5EF4-FFF2-40B4-BE49-F238E27FC236}">
                <a16:creationId xmlns:a16="http://schemas.microsoft.com/office/drawing/2014/main" id="{8912BD2A-0751-9A86-7121-FFE9FFE8A9C7}"/>
              </a:ext>
            </a:extLst>
          </p:cNvPr>
          <p:cNvSpPr txBox="1"/>
          <p:nvPr/>
        </p:nvSpPr>
        <p:spPr>
          <a:xfrm flipH="1" flipV="1">
            <a:off x="1667435" y="2162272"/>
            <a:ext cx="3445452" cy="267163"/>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2821A30C-811B-75CE-EDA8-DBB4E1BD46DC}"/>
              </a:ext>
            </a:extLst>
          </p:cNvPr>
          <p:cNvSpPr txBox="1"/>
          <p:nvPr/>
        </p:nvSpPr>
        <p:spPr>
          <a:xfrm>
            <a:off x="1379895" y="160020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D4DC9DC4-4E20-7AF2-9B04-3244F5B3D8FF}"/>
              </a:ext>
            </a:extLst>
          </p:cNvPr>
          <p:cNvSpPr txBox="1"/>
          <p:nvPr/>
        </p:nvSpPr>
        <p:spPr>
          <a:xfrm>
            <a:off x="1173953" y="2533622"/>
            <a:ext cx="2152199" cy="369332"/>
          </a:xfrm>
          <a:prstGeom prst="rect">
            <a:avLst/>
          </a:prstGeom>
          <a:noFill/>
        </p:spPr>
        <p:txBody>
          <a:bodyPr wrap="square" rtlCol="0">
            <a:spAutoFit/>
          </a:bodyPr>
          <a:lstStyle/>
          <a:p>
            <a:pPr algn="l"/>
            <a:r>
              <a:rPr lang="en-US" dirty="0">
                <a:solidFill>
                  <a:srgbClr val="00B0F0"/>
                </a:solidFill>
              </a:rPr>
              <a:t>Technology view :</a:t>
            </a:r>
          </a:p>
        </p:txBody>
      </p:sp>
      <p:sp>
        <p:nvSpPr>
          <p:cNvPr id="11" name="Arrow: Right 10">
            <a:extLst>
              <a:ext uri="{FF2B5EF4-FFF2-40B4-BE49-F238E27FC236}">
                <a16:creationId xmlns:a16="http://schemas.microsoft.com/office/drawing/2014/main" id="{6387D7F0-75B9-68D0-15A5-BBFB00DA0374}"/>
              </a:ext>
            </a:extLst>
          </p:cNvPr>
          <p:cNvSpPr/>
          <p:nvPr/>
        </p:nvSpPr>
        <p:spPr>
          <a:xfrm>
            <a:off x="3633512" y="2429435"/>
            <a:ext cx="2152199" cy="484632"/>
          </a:xfrm>
          <a:prstGeom prst="rightArrow">
            <a:avLst>
              <a:gd name="adj1" fmla="val 50000"/>
              <a:gd name="adj2" fmla="val 1783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Tree>
    <p:extLst>
      <p:ext uri="{BB962C8B-B14F-4D97-AF65-F5344CB8AC3E}">
        <p14:creationId xmlns:p14="http://schemas.microsoft.com/office/powerpoint/2010/main" val="91899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ED32-D3C1-B860-3010-34EA7D6AAB29}"/>
              </a:ext>
            </a:extLst>
          </p:cNvPr>
          <p:cNvSpPr>
            <a:spLocks noGrp="1"/>
          </p:cNvSpPr>
          <p:nvPr>
            <p:ph type="title"/>
          </p:nvPr>
        </p:nvSpPr>
        <p:spPr>
          <a:xfrm>
            <a:off x="-1286462" y="808056"/>
            <a:ext cx="7958331" cy="1077229"/>
          </a:xfrm>
        </p:spPr>
        <p:txBody>
          <a:bodyPr/>
          <a:lstStyle/>
          <a:p>
            <a:r>
              <a:rPr lang="en-US" dirty="0">
                <a:solidFill>
                  <a:srgbClr val="00B0F0"/>
                </a:solidFill>
              </a:rPr>
              <a:t>Modeling And results </a:t>
            </a:r>
          </a:p>
        </p:txBody>
      </p:sp>
      <p:sp>
        <p:nvSpPr>
          <p:cNvPr id="3" name="Content Placeholder 2">
            <a:extLst>
              <a:ext uri="{FF2B5EF4-FFF2-40B4-BE49-F238E27FC236}">
                <a16:creationId xmlns:a16="http://schemas.microsoft.com/office/drawing/2014/main" id="{D5342937-BB23-11D9-DF75-34E91E117A63}"/>
              </a:ext>
            </a:extLst>
          </p:cNvPr>
          <p:cNvSpPr>
            <a:spLocks noGrp="1"/>
          </p:cNvSpPr>
          <p:nvPr>
            <p:ph idx="1"/>
          </p:nvPr>
        </p:nvSpPr>
        <p:spPr>
          <a:xfrm>
            <a:off x="1518541" y="1444666"/>
            <a:ext cx="7796540" cy="3968668"/>
          </a:xfrm>
        </p:spPr>
        <p:txBody>
          <a:bodyPr>
            <a:noAutofit/>
          </a:bodyPr>
          <a:lstStyle/>
          <a:p>
            <a:r>
              <a:rPr lang="en-US" sz="1200" dirty="0"/>
              <a:t>Describe the data modeling approach used in designing the database schema for the bus reservation system.</a:t>
            </a:r>
          </a:p>
          <a:p>
            <a:r>
              <a:rPr lang="en-US" sz="1200" dirty="0"/>
              <a:t>Present any performance metrics, testing results, or benchmarks achieved during the development and testing phases.</a:t>
            </a:r>
          </a:p>
          <a:p>
            <a:r>
              <a:rPr lang="en-US" sz="1200" dirty="0"/>
              <a:t>Discuss any challenges encountered during modeling or implementation and how they were addressed.</a:t>
            </a:r>
          </a:p>
          <a:p>
            <a:r>
              <a:rPr lang="en-US" sz="1200" dirty="0">
                <a:solidFill>
                  <a:srgbClr val="92D050"/>
                </a:solidFill>
              </a:rPr>
              <a:t>Inputs &amp; Output Designs</a:t>
            </a:r>
            <a:r>
              <a:rPr lang="en-US" sz="1200" dirty="0"/>
              <a:t>
Design to insert a link between the information system and the user. It contains advanced specifications and 
data processing procedures and those steps are required to incorporate transaction data into a usable data 
processing form while designing the process involves designing the required results in the form of reports to be provided to users according to needs. Below are some screenshots with the input and output designs of the proposed. system..</a:t>
            </a:r>
          </a:p>
        </p:txBody>
      </p:sp>
      <p:sp>
        <p:nvSpPr>
          <p:cNvPr id="4" name="TextBox 3">
            <a:extLst>
              <a:ext uri="{FF2B5EF4-FFF2-40B4-BE49-F238E27FC236}">
                <a16:creationId xmlns:a16="http://schemas.microsoft.com/office/drawing/2014/main" id="{7FCE5BD5-085D-E5DC-7BD6-69CCC509D35C}"/>
              </a:ext>
            </a:extLst>
          </p:cNvPr>
          <p:cNvSpPr txBox="1"/>
          <p:nvPr/>
        </p:nvSpPr>
        <p:spPr>
          <a:xfrm>
            <a:off x="8641976" y="1573306"/>
            <a:ext cx="8910918" cy="1855694"/>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22560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C1C08-2EE9-69D2-9FBF-D9963AA9EBAE}"/>
              </a:ext>
            </a:extLst>
          </p:cNvPr>
          <p:cNvSpPr>
            <a:spLocks noGrp="1"/>
          </p:cNvSpPr>
          <p:nvPr>
            <p:ph type="title"/>
          </p:nvPr>
        </p:nvSpPr>
        <p:spPr>
          <a:xfrm>
            <a:off x="143435" y="447350"/>
            <a:ext cx="3316940" cy="1846729"/>
          </a:xfrm>
        </p:spPr>
        <p:txBody>
          <a:bodyPr/>
          <a:lstStyle/>
          <a:p>
            <a:r>
              <a:rPr lang="en-US" dirty="0">
                <a:solidFill>
                  <a:srgbClr val="00B0F0"/>
                </a:solidFill>
              </a:rPr>
              <a:t>Abstract </a:t>
            </a:r>
          </a:p>
        </p:txBody>
      </p:sp>
      <p:sp>
        <p:nvSpPr>
          <p:cNvPr id="5" name="TextBox 4">
            <a:extLst>
              <a:ext uri="{FF2B5EF4-FFF2-40B4-BE49-F238E27FC236}">
                <a16:creationId xmlns:a16="http://schemas.microsoft.com/office/drawing/2014/main" id="{4F53F9F2-DD0C-8706-6558-6C49A3307B25}"/>
              </a:ext>
            </a:extLst>
          </p:cNvPr>
          <p:cNvSpPr txBox="1"/>
          <p:nvPr/>
        </p:nvSpPr>
        <p:spPr>
          <a:xfrm rot="10800000" flipV="1">
            <a:off x="1255059" y="1370716"/>
            <a:ext cx="6831106" cy="646331"/>
          </a:xfrm>
          <a:prstGeom prst="rect">
            <a:avLst/>
          </a:prstGeom>
          <a:noFill/>
        </p:spPr>
        <p:txBody>
          <a:bodyPr wrap="square" rtlCol="0">
            <a:spAutoFit/>
          </a:bodyPr>
          <a:lstStyle/>
          <a:p>
            <a:pPr algn="l"/>
            <a:r>
              <a:rPr lang="en-US" dirty="0"/>
              <a:t>Brief overview of the bus reservation system, its purpose, and its benefits.</a:t>
            </a:r>
          </a:p>
        </p:txBody>
      </p:sp>
      <p:sp>
        <p:nvSpPr>
          <p:cNvPr id="6" name="TextBox 5">
            <a:extLst>
              <a:ext uri="{FF2B5EF4-FFF2-40B4-BE49-F238E27FC236}">
                <a16:creationId xmlns:a16="http://schemas.microsoft.com/office/drawing/2014/main" id="{192155F2-7581-CFAE-75CA-93003B27E384}"/>
              </a:ext>
            </a:extLst>
          </p:cNvPr>
          <p:cNvSpPr txBox="1"/>
          <p:nvPr/>
        </p:nvSpPr>
        <p:spPr>
          <a:xfrm>
            <a:off x="1255059" y="2345185"/>
            <a:ext cx="7745507" cy="646331"/>
          </a:xfrm>
          <a:prstGeom prst="rect">
            <a:avLst/>
          </a:prstGeom>
          <a:noFill/>
        </p:spPr>
        <p:txBody>
          <a:bodyPr wrap="square" rtlCol="0">
            <a:spAutoFit/>
          </a:bodyPr>
          <a:lstStyle/>
          <a:p>
            <a:pPr algn="l"/>
            <a:r>
              <a:rPr lang="en-US" dirty="0"/>
              <a:t>The abstract should provide a concise summary of the bus reservation system, highlighting its purpose, key features, and benefits.</a:t>
            </a:r>
          </a:p>
        </p:txBody>
      </p:sp>
      <p:sp>
        <p:nvSpPr>
          <p:cNvPr id="7" name="TextBox 6">
            <a:extLst>
              <a:ext uri="{FF2B5EF4-FFF2-40B4-BE49-F238E27FC236}">
                <a16:creationId xmlns:a16="http://schemas.microsoft.com/office/drawing/2014/main" id="{5F04D1F5-3079-0C52-86A7-4B86A4DCE7E3}"/>
              </a:ext>
            </a:extLst>
          </p:cNvPr>
          <p:cNvSpPr txBox="1"/>
          <p:nvPr/>
        </p:nvSpPr>
        <p:spPr>
          <a:xfrm>
            <a:off x="3693460" y="2519082"/>
            <a:ext cx="3316940" cy="188259"/>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63EC63EA-8C87-D6C6-E99D-DACE5CD4FDD4}"/>
              </a:ext>
            </a:extLst>
          </p:cNvPr>
          <p:cNvSpPr txBox="1"/>
          <p:nvPr/>
        </p:nvSpPr>
        <p:spPr>
          <a:xfrm rot="10800000" flipV="1">
            <a:off x="1169100" y="3557947"/>
            <a:ext cx="6831106" cy="646331"/>
          </a:xfrm>
          <a:prstGeom prst="rect">
            <a:avLst/>
          </a:prstGeom>
          <a:noFill/>
        </p:spPr>
        <p:txBody>
          <a:bodyPr wrap="square" rtlCol="0">
            <a:spAutoFit/>
          </a:bodyPr>
          <a:lstStyle/>
          <a:p>
            <a:pPr algn="l"/>
            <a:r>
              <a:rPr lang="en-US" dirty="0"/>
              <a:t> It should give readers a clear understanding of what the project aims to achieve and why it’s important.</a:t>
            </a:r>
          </a:p>
        </p:txBody>
      </p:sp>
    </p:spTree>
    <p:extLst>
      <p:ext uri="{BB962C8B-B14F-4D97-AF65-F5344CB8AC3E}">
        <p14:creationId xmlns:p14="http://schemas.microsoft.com/office/powerpoint/2010/main" val="2557995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D8CD-7000-AA24-714C-4BC392050460}"/>
              </a:ext>
            </a:extLst>
          </p:cNvPr>
          <p:cNvSpPr>
            <a:spLocks noGrp="1"/>
          </p:cNvSpPr>
          <p:nvPr>
            <p:ph type="title"/>
          </p:nvPr>
        </p:nvSpPr>
        <p:spPr>
          <a:xfrm>
            <a:off x="-1996051" y="808056"/>
            <a:ext cx="7958331" cy="1077229"/>
          </a:xfrm>
        </p:spPr>
        <p:txBody>
          <a:bodyPr/>
          <a:lstStyle/>
          <a:p>
            <a:r>
              <a:rPr lang="en-US" dirty="0">
                <a:solidFill>
                  <a:srgbClr val="00B0F0"/>
                </a:solidFill>
              </a:rPr>
              <a:t>Screen Shot </a:t>
            </a:r>
          </a:p>
        </p:txBody>
      </p:sp>
      <p:pic>
        <p:nvPicPr>
          <p:cNvPr id="4" name="Content Placeholder 3">
            <a:extLst>
              <a:ext uri="{FF2B5EF4-FFF2-40B4-BE49-F238E27FC236}">
                <a16:creationId xmlns:a16="http://schemas.microsoft.com/office/drawing/2014/main" id="{27153FDF-A197-5C26-B867-67301EF11E31}"/>
              </a:ext>
            </a:extLst>
          </p:cNvPr>
          <p:cNvPicPr>
            <a:picLocks noGrp="1" noChangeAspect="1"/>
          </p:cNvPicPr>
          <p:nvPr>
            <p:ph idx="1"/>
          </p:nvPr>
        </p:nvPicPr>
        <p:blipFill>
          <a:blip r:embed="rId2"/>
          <a:stretch>
            <a:fillRect/>
          </a:stretch>
        </p:blipFill>
        <p:spPr>
          <a:xfrm>
            <a:off x="1766277" y="2052638"/>
            <a:ext cx="8972061" cy="3997325"/>
          </a:xfrm>
        </p:spPr>
      </p:pic>
    </p:spTree>
    <p:extLst>
      <p:ext uri="{BB962C8B-B14F-4D97-AF65-F5344CB8AC3E}">
        <p14:creationId xmlns:p14="http://schemas.microsoft.com/office/powerpoint/2010/main" val="1815110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78C096-01EB-6994-5A5A-D521B6B2D7B2}"/>
              </a:ext>
            </a:extLst>
          </p:cNvPr>
          <p:cNvPicPr>
            <a:picLocks noChangeAspect="1"/>
          </p:cNvPicPr>
          <p:nvPr/>
        </p:nvPicPr>
        <p:blipFill>
          <a:blip r:embed="rId2"/>
          <a:stretch>
            <a:fillRect/>
          </a:stretch>
        </p:blipFill>
        <p:spPr>
          <a:xfrm>
            <a:off x="1490870" y="1144115"/>
            <a:ext cx="8669130" cy="4569769"/>
          </a:xfrm>
          <a:prstGeom prst="rect">
            <a:avLst/>
          </a:prstGeom>
        </p:spPr>
      </p:pic>
    </p:spTree>
    <p:extLst>
      <p:ext uri="{BB962C8B-B14F-4D97-AF65-F5344CB8AC3E}">
        <p14:creationId xmlns:p14="http://schemas.microsoft.com/office/powerpoint/2010/main" val="3234225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9896-C45F-B760-FD48-DA1454F2F5EA}"/>
              </a:ext>
            </a:extLst>
          </p:cNvPr>
          <p:cNvSpPr>
            <a:spLocks noGrp="1"/>
          </p:cNvSpPr>
          <p:nvPr>
            <p:ph type="title"/>
          </p:nvPr>
        </p:nvSpPr>
        <p:spPr>
          <a:xfrm>
            <a:off x="-1655392" y="808056"/>
            <a:ext cx="7958331" cy="1244060"/>
          </a:xfrm>
        </p:spPr>
        <p:txBody>
          <a:bodyPr/>
          <a:lstStyle/>
          <a:p>
            <a:r>
              <a:rPr lang="en-US" dirty="0">
                <a:solidFill>
                  <a:srgbClr val="00B0F0"/>
                </a:solidFill>
              </a:rPr>
              <a:t>Future Enhancement </a:t>
            </a:r>
          </a:p>
        </p:txBody>
      </p:sp>
      <p:sp>
        <p:nvSpPr>
          <p:cNvPr id="3" name="Content Placeholder 2">
            <a:extLst>
              <a:ext uri="{FF2B5EF4-FFF2-40B4-BE49-F238E27FC236}">
                <a16:creationId xmlns:a16="http://schemas.microsoft.com/office/drawing/2014/main" id="{5C1D20A3-7DE4-77B3-B3C4-02F0E6CC4AF7}"/>
              </a:ext>
            </a:extLst>
          </p:cNvPr>
          <p:cNvSpPr>
            <a:spLocks noGrp="1"/>
          </p:cNvSpPr>
          <p:nvPr>
            <p:ph idx="1"/>
          </p:nvPr>
        </p:nvSpPr>
        <p:spPr/>
        <p:txBody>
          <a:bodyPr/>
          <a:lstStyle/>
          <a:p>
            <a:r>
              <a:rPr lang="en-US" dirty="0"/>
              <a:t>Outline potential future enhancements or additional features that could be Implemented to improve the bus reservation system.</a:t>
            </a:r>
          </a:p>
          <a:p>
            <a:r>
              <a:rPr lang="en-US" dirty="0"/>
              <a:t>Discuss ideas for incorporating new technologies, enhancing user experience, and expanding functionality based on user feedback and industry trends.</a:t>
            </a:r>
          </a:p>
          <a:p>
            <a:r>
              <a:rPr lang="en-US" dirty="0"/>
              <a:t>Prioritize future enhancements based on their potential impact and feasibility of implementation.</a:t>
            </a:r>
          </a:p>
        </p:txBody>
      </p:sp>
    </p:spTree>
    <p:extLst>
      <p:ext uri="{BB962C8B-B14F-4D97-AF65-F5344CB8AC3E}">
        <p14:creationId xmlns:p14="http://schemas.microsoft.com/office/powerpoint/2010/main" val="2096360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C03D-D6D9-9044-788E-71A48385FC85}"/>
              </a:ext>
            </a:extLst>
          </p:cNvPr>
          <p:cNvSpPr>
            <a:spLocks noGrp="1"/>
          </p:cNvSpPr>
          <p:nvPr>
            <p:ph type="title"/>
          </p:nvPr>
        </p:nvSpPr>
        <p:spPr>
          <a:xfrm>
            <a:off x="-2749086" y="1172110"/>
            <a:ext cx="7958331" cy="1077229"/>
          </a:xfrm>
        </p:spPr>
        <p:txBody>
          <a:bodyPr/>
          <a:lstStyle/>
          <a:p>
            <a:r>
              <a:rPr lang="en-US" dirty="0">
                <a:solidFill>
                  <a:srgbClr val="00B0F0"/>
                </a:solidFill>
              </a:rPr>
              <a:t>Conclusion</a:t>
            </a:r>
            <a:r>
              <a:rPr lang="en-US" dirty="0"/>
              <a:t> </a:t>
            </a:r>
          </a:p>
        </p:txBody>
      </p:sp>
      <p:sp>
        <p:nvSpPr>
          <p:cNvPr id="3" name="Content Placeholder 2">
            <a:extLst>
              <a:ext uri="{FF2B5EF4-FFF2-40B4-BE49-F238E27FC236}">
                <a16:creationId xmlns:a16="http://schemas.microsoft.com/office/drawing/2014/main" id="{F7DF1DEA-E9ED-1A68-3CE9-942406DC1B65}"/>
              </a:ext>
            </a:extLst>
          </p:cNvPr>
          <p:cNvSpPr>
            <a:spLocks noGrp="1"/>
          </p:cNvSpPr>
          <p:nvPr>
            <p:ph idx="1"/>
          </p:nvPr>
        </p:nvSpPr>
        <p:spPr>
          <a:xfrm>
            <a:off x="2773599" y="2052116"/>
            <a:ext cx="7796540" cy="3918378"/>
          </a:xfrm>
        </p:spPr>
        <p:txBody>
          <a:bodyPr/>
          <a:lstStyle/>
          <a:p>
            <a:r>
              <a:rPr lang="en-US" dirty="0"/>
              <a:t>It can be seen that computer applications are very important in every field of human endeavor.</a:t>
            </a:r>
          </a:p>
          <a:p>
            <a:r>
              <a:rPr lang="en-US" dirty="0"/>
              <a:t> Here with this new system all the information about the customer making a reservation can be obtained by clicking a button, 
removing some of the difficulties that come with the manual system.</a:t>
            </a:r>
          </a:p>
        </p:txBody>
      </p:sp>
    </p:spTree>
    <p:extLst>
      <p:ext uri="{BB962C8B-B14F-4D97-AF65-F5344CB8AC3E}">
        <p14:creationId xmlns:p14="http://schemas.microsoft.com/office/powerpoint/2010/main" val="1026109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5716-7084-C21C-1FD4-1FE26B437017}"/>
              </a:ext>
            </a:extLst>
          </p:cNvPr>
          <p:cNvSpPr>
            <a:spLocks noGrp="1"/>
          </p:cNvSpPr>
          <p:nvPr>
            <p:ph type="title"/>
          </p:nvPr>
        </p:nvSpPr>
        <p:spPr>
          <a:xfrm>
            <a:off x="1374680" y="2278267"/>
            <a:ext cx="8056192" cy="2840580"/>
          </a:xfrm>
        </p:spPr>
        <p:txBody>
          <a:bodyPr>
            <a:normAutofit/>
          </a:bodyPr>
          <a:lstStyle/>
          <a:p>
            <a:r>
              <a:rPr lang="en-US" sz="8800" b="1" i="1" dirty="0">
                <a:solidFill>
                  <a:srgbClr val="FFC000"/>
                </a:solidFill>
              </a:rPr>
              <a:t>THANK YOU</a:t>
            </a:r>
          </a:p>
        </p:txBody>
      </p:sp>
    </p:spTree>
    <p:extLst>
      <p:ext uri="{BB962C8B-B14F-4D97-AF65-F5344CB8AC3E}">
        <p14:creationId xmlns:p14="http://schemas.microsoft.com/office/powerpoint/2010/main" val="249175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69CB-27E3-8D89-C6E9-4619EE762244}"/>
              </a:ext>
            </a:extLst>
          </p:cNvPr>
          <p:cNvSpPr>
            <a:spLocks noGrp="1"/>
          </p:cNvSpPr>
          <p:nvPr>
            <p:ph type="title"/>
          </p:nvPr>
        </p:nvSpPr>
        <p:spPr>
          <a:xfrm>
            <a:off x="-2585141" y="786128"/>
            <a:ext cx="7958331" cy="1077229"/>
          </a:xfrm>
        </p:spPr>
        <p:txBody>
          <a:bodyPr/>
          <a:lstStyle/>
          <a:p>
            <a:r>
              <a:rPr lang="en-US" dirty="0">
                <a:solidFill>
                  <a:srgbClr val="00B0F0"/>
                </a:solidFill>
              </a:rPr>
              <a:t>Problem Statement:</a:t>
            </a:r>
          </a:p>
        </p:txBody>
      </p:sp>
      <p:sp>
        <p:nvSpPr>
          <p:cNvPr id="3" name="TextBox 2">
            <a:extLst>
              <a:ext uri="{FF2B5EF4-FFF2-40B4-BE49-F238E27FC236}">
                <a16:creationId xmlns:a16="http://schemas.microsoft.com/office/drawing/2014/main" id="{D1D07E49-A231-3D4F-279B-AEB4707B2B74}"/>
              </a:ext>
            </a:extLst>
          </p:cNvPr>
          <p:cNvSpPr txBox="1"/>
          <p:nvPr/>
        </p:nvSpPr>
        <p:spPr>
          <a:xfrm>
            <a:off x="1394024" y="1863357"/>
            <a:ext cx="8773024" cy="923330"/>
          </a:xfrm>
          <a:prstGeom prst="rect">
            <a:avLst/>
          </a:prstGeom>
          <a:noFill/>
        </p:spPr>
        <p:txBody>
          <a:bodyPr wrap="square" rtlCol="0">
            <a:spAutoFit/>
          </a:bodyPr>
          <a:lstStyle/>
          <a:p>
            <a:pPr algn="l"/>
            <a:r>
              <a:rPr lang="en-US" dirty="0"/>
              <a:t>Identify the challenges or issues faced in traditional bus booking systems that this project aims to address.</a:t>
            </a:r>
          </a:p>
          <a:p>
            <a:pPr algn="l"/>
            <a:endParaRPr lang="en-US" dirty="0"/>
          </a:p>
        </p:txBody>
      </p:sp>
      <p:sp>
        <p:nvSpPr>
          <p:cNvPr id="4" name="TextBox 3">
            <a:extLst>
              <a:ext uri="{FF2B5EF4-FFF2-40B4-BE49-F238E27FC236}">
                <a16:creationId xmlns:a16="http://schemas.microsoft.com/office/drawing/2014/main" id="{70A5E2A0-F806-A245-6EDE-778488CD4F0B}"/>
              </a:ext>
            </a:extLst>
          </p:cNvPr>
          <p:cNvSpPr txBox="1"/>
          <p:nvPr/>
        </p:nvSpPr>
        <p:spPr>
          <a:xfrm>
            <a:off x="1394024" y="2432755"/>
            <a:ext cx="9005035" cy="2862322"/>
          </a:xfrm>
          <a:prstGeom prst="rect">
            <a:avLst/>
          </a:prstGeom>
          <a:noFill/>
        </p:spPr>
        <p:txBody>
          <a:bodyPr wrap="square" rtlCol="0">
            <a:spAutoFit/>
          </a:bodyPr>
          <a:lstStyle/>
          <a:p>
            <a:pPr algn="l"/>
            <a:endParaRPr lang="en-US" dirty="0"/>
          </a:p>
          <a:p>
            <a:pPr algn="l"/>
            <a:endParaRPr lang="en-US" dirty="0"/>
          </a:p>
          <a:p>
            <a:pPr algn="l"/>
            <a:r>
              <a:rPr lang="en-US" dirty="0"/>
              <a:t>A diagram illustrating the shortcomings of traditional bus booking systems, such as long queues, manual ticketing processes, and limited accessibility, could help visualize the challenges faced by users and bus operators.</a:t>
            </a:r>
          </a:p>
          <a:p>
            <a:pPr algn="l"/>
            <a:endParaRPr lang="en-US" dirty="0"/>
          </a:p>
          <a:p>
            <a:pPr algn="l"/>
            <a:endParaRPr lang="en-US" dirty="0"/>
          </a:p>
          <a:p>
            <a:pPr algn="l"/>
            <a:r>
              <a:rPr lang="en-US" dirty="0"/>
              <a:t>Explain how these challenges impact both the users and the bus operators.</a:t>
            </a:r>
          </a:p>
          <a:p>
            <a:pPr algn="l"/>
            <a:endParaRPr lang="en-US" dirty="0"/>
          </a:p>
          <a:p>
            <a:pPr algn="l"/>
            <a:endParaRPr lang="en-US" dirty="0"/>
          </a:p>
        </p:txBody>
      </p:sp>
    </p:spTree>
    <p:extLst>
      <p:ext uri="{BB962C8B-B14F-4D97-AF65-F5344CB8AC3E}">
        <p14:creationId xmlns:p14="http://schemas.microsoft.com/office/powerpoint/2010/main" val="360705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C8A-614D-8CF1-D2B6-5C5B9EFEEBEF}"/>
              </a:ext>
            </a:extLst>
          </p:cNvPr>
          <p:cNvSpPr>
            <a:spLocks noGrp="1"/>
          </p:cNvSpPr>
          <p:nvPr>
            <p:ph type="title"/>
          </p:nvPr>
        </p:nvSpPr>
        <p:spPr>
          <a:xfrm>
            <a:off x="1715337" y="503255"/>
            <a:ext cx="7958331" cy="1077229"/>
          </a:xfrm>
        </p:spPr>
        <p:txBody>
          <a:bodyPr>
            <a:normAutofit fontScale="90000"/>
          </a:bodyPr>
          <a:lstStyle/>
          <a:p>
            <a:r>
              <a:rPr lang="en-US" b="1" dirty="0">
                <a:solidFill>
                  <a:srgbClr val="FFFF00"/>
                </a:solidFill>
              </a:rPr>
              <a:t>Bus booking System Activity Diagram </a:t>
            </a:r>
            <a:br>
              <a:rPr lang="en-US" b="1" dirty="0">
                <a:solidFill>
                  <a:srgbClr val="FFFF00"/>
                </a:solidFill>
              </a:rPr>
            </a:br>
            <a:endParaRPr lang="en-US" b="1" dirty="0">
              <a:solidFill>
                <a:srgbClr val="FFFF00"/>
              </a:solidFill>
            </a:endParaRPr>
          </a:p>
        </p:txBody>
      </p:sp>
      <p:pic>
        <p:nvPicPr>
          <p:cNvPr id="3" name="Picture 2">
            <a:extLst>
              <a:ext uri="{FF2B5EF4-FFF2-40B4-BE49-F238E27FC236}">
                <a16:creationId xmlns:a16="http://schemas.microsoft.com/office/drawing/2014/main" id="{EB935CEB-E8A2-EC7D-D23B-38C256742262}"/>
              </a:ext>
            </a:extLst>
          </p:cNvPr>
          <p:cNvPicPr>
            <a:picLocks noChangeAspect="1"/>
          </p:cNvPicPr>
          <p:nvPr/>
        </p:nvPicPr>
        <p:blipFill>
          <a:blip r:embed="rId2"/>
          <a:stretch>
            <a:fillRect/>
          </a:stretch>
        </p:blipFill>
        <p:spPr>
          <a:xfrm>
            <a:off x="1980334" y="1783977"/>
            <a:ext cx="4676218" cy="4570768"/>
          </a:xfrm>
          <a:prstGeom prst="rect">
            <a:avLst/>
          </a:prstGeom>
        </p:spPr>
      </p:pic>
      <p:sp>
        <p:nvSpPr>
          <p:cNvPr id="4" name="TextBox 3">
            <a:extLst>
              <a:ext uri="{FF2B5EF4-FFF2-40B4-BE49-F238E27FC236}">
                <a16:creationId xmlns:a16="http://schemas.microsoft.com/office/drawing/2014/main" id="{A035BE41-CC9A-08F9-591F-B3D3E044FF69}"/>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BCAC745D-B244-8747-EBD5-49E64B3AAE17}"/>
              </a:ext>
            </a:extLst>
          </p:cNvPr>
          <p:cNvSpPr txBox="1"/>
          <p:nvPr/>
        </p:nvSpPr>
        <p:spPr>
          <a:xfrm>
            <a:off x="7010400" y="3270550"/>
            <a:ext cx="4338918" cy="2585323"/>
          </a:xfrm>
          <a:prstGeom prst="rect">
            <a:avLst/>
          </a:prstGeom>
          <a:noFill/>
        </p:spPr>
        <p:txBody>
          <a:bodyPr wrap="square" rtlCol="0">
            <a:spAutoFit/>
          </a:bodyPr>
          <a:lstStyle/>
          <a:p>
            <a:pPr algn="l"/>
            <a:r>
              <a:rPr lang="en-US" dirty="0"/>
              <a:t>Planning</a:t>
            </a:r>
          </a:p>
          <a:p>
            <a:pPr algn="l"/>
            <a:endParaRPr lang="en-US" dirty="0"/>
          </a:p>
          <a:p>
            <a:pPr algn="l"/>
            <a:r>
              <a:rPr lang="en-US" dirty="0"/>
              <a:t>Analysis</a:t>
            </a:r>
          </a:p>
          <a:p>
            <a:pPr algn="l"/>
            <a:endParaRPr lang="en-US" dirty="0"/>
          </a:p>
          <a:p>
            <a:pPr algn="l"/>
            <a:r>
              <a:rPr lang="en-US" dirty="0"/>
              <a:t>Design</a:t>
            </a:r>
          </a:p>
          <a:p>
            <a:pPr algn="l"/>
            <a:endParaRPr lang="en-US" dirty="0"/>
          </a:p>
          <a:p>
            <a:pPr algn="l"/>
            <a:r>
              <a:rPr lang="en-US" dirty="0"/>
              <a:t>Implementation</a:t>
            </a:r>
          </a:p>
          <a:p>
            <a:pPr algn="l"/>
            <a:endParaRPr lang="en-US" dirty="0"/>
          </a:p>
          <a:p>
            <a:pPr algn="l"/>
            <a:r>
              <a:rPr lang="en-US" dirty="0"/>
              <a:t>System</a:t>
            </a:r>
          </a:p>
        </p:txBody>
      </p:sp>
    </p:spTree>
    <p:extLst>
      <p:ext uri="{BB962C8B-B14F-4D97-AF65-F5344CB8AC3E}">
        <p14:creationId xmlns:p14="http://schemas.microsoft.com/office/powerpoint/2010/main" val="163008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C5D5E-F189-E079-B5E6-0674A926EC3A}"/>
              </a:ext>
            </a:extLst>
          </p:cNvPr>
          <p:cNvSpPr txBox="1"/>
          <p:nvPr/>
        </p:nvSpPr>
        <p:spPr>
          <a:xfrm>
            <a:off x="1326777" y="600635"/>
            <a:ext cx="3065929" cy="369332"/>
          </a:xfrm>
          <a:prstGeom prst="rect">
            <a:avLst/>
          </a:prstGeom>
          <a:noFill/>
        </p:spPr>
        <p:txBody>
          <a:bodyPr wrap="square" rtlCol="0">
            <a:spAutoFit/>
          </a:bodyPr>
          <a:lstStyle/>
          <a:p>
            <a:pPr algn="l"/>
            <a:r>
              <a:rPr lang="en-US" dirty="0">
                <a:solidFill>
                  <a:srgbClr val="C00000"/>
                </a:solidFill>
              </a:rPr>
              <a:t>Objectives of study</a:t>
            </a:r>
          </a:p>
        </p:txBody>
      </p:sp>
      <p:sp>
        <p:nvSpPr>
          <p:cNvPr id="4" name="TextBox 3">
            <a:extLst>
              <a:ext uri="{FF2B5EF4-FFF2-40B4-BE49-F238E27FC236}">
                <a16:creationId xmlns:a16="http://schemas.microsoft.com/office/drawing/2014/main" id="{D31EB11F-53B9-91B2-524D-24D68CFE522A}"/>
              </a:ext>
            </a:extLst>
          </p:cNvPr>
          <p:cNvSpPr txBox="1"/>
          <p:nvPr/>
        </p:nvSpPr>
        <p:spPr>
          <a:xfrm rot="10800000" flipV="1">
            <a:off x="1284955" y="1397675"/>
            <a:ext cx="9371058" cy="2031325"/>
          </a:xfrm>
          <a:prstGeom prst="rect">
            <a:avLst/>
          </a:prstGeom>
          <a:noFill/>
        </p:spPr>
        <p:txBody>
          <a:bodyPr wrap="square" rtlCol="0">
            <a:spAutoFit/>
          </a:bodyPr>
          <a:lstStyle/>
          <a:p>
            <a:pPr algn="l"/>
            <a:r>
              <a:rPr lang="en-US" dirty="0"/>
              <a:t>The main purpose of this study is to implement flexible procedures for booking a bus ticket for any trip made </a:t>
            </a:r>
          </a:p>
          <a:p>
            <a:pPr algn="l"/>
            <a:r>
              <a:rPr lang="en-US" dirty="0"/>
              <a:t>
by Imo Transport Company (ITC). The system is said to be the default system and customers can choose their </a:t>
            </a:r>
          </a:p>
          <a:p>
            <a:pPr algn="l"/>
            <a:r>
              <a:rPr lang="en-US" dirty="0"/>
              <a:t>
own seats. Specifically, the objectives of this project will be to:</a:t>
            </a:r>
          </a:p>
        </p:txBody>
      </p:sp>
      <p:sp>
        <p:nvSpPr>
          <p:cNvPr id="5" name="TextBox 4">
            <a:extLst>
              <a:ext uri="{FF2B5EF4-FFF2-40B4-BE49-F238E27FC236}">
                <a16:creationId xmlns:a16="http://schemas.microsoft.com/office/drawing/2014/main" id="{A0B35FDD-204D-8EA5-2EB5-75B88652A5E1}"/>
              </a:ext>
            </a:extLst>
          </p:cNvPr>
          <p:cNvSpPr txBox="1"/>
          <p:nvPr/>
        </p:nvSpPr>
        <p:spPr>
          <a:xfrm>
            <a:off x="1535987" y="1891371"/>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FFA79575-A434-1BC6-C21C-E3096E9F3E0E}"/>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430943CD-7657-43D7-D324-11D4218F9821}"/>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31F7ED31-B70F-526B-16F3-E08303A17E7F}"/>
              </a:ext>
            </a:extLst>
          </p:cNvPr>
          <p:cNvSpPr txBox="1"/>
          <p:nvPr/>
        </p:nvSpPr>
        <p:spPr>
          <a:xfrm>
            <a:off x="5387788" y="2519081"/>
            <a:ext cx="1622612" cy="2169459"/>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E34F8E6D-8B88-B932-D328-FB00BA98882C}"/>
              </a:ext>
            </a:extLst>
          </p:cNvPr>
          <p:cNvSpPr txBox="1"/>
          <p:nvPr/>
        </p:nvSpPr>
        <p:spPr>
          <a:xfrm rot="5400000">
            <a:off x="4435489" y="706175"/>
            <a:ext cx="2400658" cy="8701726"/>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9A1FC179-3BC4-EC22-D0F4-17E708B6737D}"/>
              </a:ext>
            </a:extLst>
          </p:cNvPr>
          <p:cNvSpPr txBox="1"/>
          <p:nvPr/>
        </p:nvSpPr>
        <p:spPr>
          <a:xfrm rot="10800000" flipV="1">
            <a:off x="1326777" y="4019307"/>
            <a:ext cx="5844986" cy="2031325"/>
          </a:xfrm>
          <a:prstGeom prst="rect">
            <a:avLst/>
          </a:prstGeom>
          <a:noFill/>
        </p:spPr>
        <p:txBody>
          <a:bodyPr wrap="square" rtlCol="0">
            <a:spAutoFit/>
          </a:bodyPr>
          <a:lstStyle/>
          <a:p>
            <a:pPr algn="l"/>
            <a:r>
              <a:rPr lang="en-US" dirty="0" err="1"/>
              <a:t>i</a:t>
            </a:r>
            <a:r>
              <a:rPr lang="en-US" dirty="0"/>
              <a:t>) Provide a web-based bus booking service where a customer can Buy a bus ticket online without the need to line up counter to buy a bus ticket.</a:t>
            </a:r>
          </a:p>
          <a:p>
            <a:pPr algn="l"/>
            <a:endParaRPr lang="en-US" dirty="0"/>
          </a:p>
          <a:p>
            <a:pPr algn="l"/>
            <a:r>
              <a:rPr lang="en-US" dirty="0"/>
              <a:t>ii) Empowering customers to check availability and types of buses online. The customer can check the timing of the entire ITC bus by using system.</a:t>
            </a:r>
          </a:p>
        </p:txBody>
      </p:sp>
      <p:sp>
        <p:nvSpPr>
          <p:cNvPr id="11" name="TextBox 10">
            <a:extLst>
              <a:ext uri="{FF2B5EF4-FFF2-40B4-BE49-F238E27FC236}">
                <a16:creationId xmlns:a16="http://schemas.microsoft.com/office/drawing/2014/main" id="{6F3B4B54-6DFE-4477-15BC-E5CA6075F5DB}"/>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4434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25015-75E1-F53F-B04F-0F220D16D221}"/>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A51B2186-9873-5120-2C5E-0565E2260AE4}"/>
              </a:ext>
            </a:extLst>
          </p:cNvPr>
          <p:cNvSpPr txBox="1"/>
          <p:nvPr/>
        </p:nvSpPr>
        <p:spPr>
          <a:xfrm rot="10800000" flipV="1">
            <a:off x="1129552" y="1028343"/>
            <a:ext cx="9932896" cy="4801314"/>
          </a:xfrm>
          <a:prstGeom prst="rect">
            <a:avLst/>
          </a:prstGeom>
          <a:noFill/>
        </p:spPr>
        <p:txBody>
          <a:bodyPr wrap="square" rtlCol="0">
            <a:spAutoFit/>
          </a:bodyPr>
          <a:lstStyle/>
          <a:p>
            <a:pPr algn="l"/>
            <a:r>
              <a:rPr lang="en-US" dirty="0"/>
              <a:t>iii) Facilitating the payment of bus tickets by obtaining a bank pin after payment various designated banks.</a:t>
            </a:r>
          </a:p>
          <a:p>
            <a:pPr algn="l"/>
            <a:endParaRPr lang="en-US" dirty="0"/>
          </a:p>
          <a:p>
            <a:pPr algn="l"/>
            <a:r>
              <a:rPr lang="en-US" dirty="0"/>
              <a:t>iv) The ability of customers to cancel their booking.</a:t>
            </a:r>
          </a:p>
          <a:p>
            <a:pPr algn="l"/>
            <a:endParaRPr lang="en-US" dirty="0"/>
          </a:p>
          <a:p>
            <a:pPr algn="l"/>
            <a:r>
              <a:rPr lang="en-US" dirty="0"/>
              <a:t>v) User management rights in renewal and cancellation of payment, route and vehicle Records</a:t>
            </a:r>
          </a:p>
          <a:p>
            <a:pPr algn="l"/>
            <a:endParaRPr lang="en-US" dirty="0"/>
          </a:p>
          <a:p>
            <a:pPr algn="l"/>
            <a:r>
              <a:rPr lang="en-US" dirty="0">
                <a:solidFill>
                  <a:srgbClr val="C00000"/>
                </a:solidFill>
              </a:rPr>
              <a:t>Research Gaps</a:t>
            </a:r>
          </a:p>
          <a:p>
            <a:pPr algn="l"/>
            <a:endParaRPr lang="en-US" dirty="0">
              <a:solidFill>
                <a:srgbClr val="C00000"/>
              </a:solidFill>
            </a:endParaRPr>
          </a:p>
          <a:p>
            <a:pPr algn="l"/>
            <a:r>
              <a:rPr lang="en-US" dirty="0"/>
              <a:t>According to Kevin (2012) Web-based Bus Reservation and Ticketing System a standard web portal system that </a:t>
            </a:r>
          </a:p>
          <a:p>
            <a:pPr algn="l"/>
            <a:r>
              <a:rPr lang="en-US" dirty="0"/>
              <a:t>
assists bus customers to reserve a seat at a particular bus company at anytime and anywhere and there are a </a:t>
            </a:r>
          </a:p>
          <a:p>
            <a:pPr algn="l"/>
            <a:r>
              <a:rPr lang="en-US" dirty="0"/>
              <a:t>
variety of buses that meet customer  needs.</a:t>
            </a:r>
          </a:p>
          <a:p>
            <a:pPr algn="l"/>
            <a:r>
              <a:rPr lang="en-US" dirty="0"/>
              <a:t> </a:t>
            </a:r>
          </a:p>
        </p:txBody>
      </p:sp>
      <p:sp>
        <p:nvSpPr>
          <p:cNvPr id="4" name="TextBox 3">
            <a:extLst>
              <a:ext uri="{FF2B5EF4-FFF2-40B4-BE49-F238E27FC236}">
                <a16:creationId xmlns:a16="http://schemas.microsoft.com/office/drawing/2014/main" id="{1889B820-EC4A-B0BB-5BBB-F75FE6D71DB8}"/>
              </a:ext>
            </a:extLst>
          </p:cNvPr>
          <p:cNvSpPr txBox="1"/>
          <p:nvPr/>
        </p:nvSpPr>
        <p:spPr>
          <a:xfrm rot="12714407" flipH="1" flipV="1">
            <a:off x="7558782" y="2898720"/>
            <a:ext cx="1837482" cy="1402506"/>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19792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F50CFC-E818-E5B2-869F-B18995A3014C}"/>
              </a:ext>
            </a:extLst>
          </p:cNvPr>
          <p:cNvSpPr txBox="1"/>
          <p:nvPr/>
        </p:nvSpPr>
        <p:spPr>
          <a:xfrm rot="10800000" flipV="1">
            <a:off x="1057835" y="537883"/>
            <a:ext cx="9197788" cy="4524315"/>
          </a:xfrm>
          <a:prstGeom prst="rect">
            <a:avLst/>
          </a:prstGeom>
          <a:noFill/>
        </p:spPr>
        <p:txBody>
          <a:bodyPr wrap="square" rtlCol="0">
            <a:spAutoFit/>
          </a:bodyPr>
          <a:lstStyle/>
          <a:p>
            <a:pPr algn="l"/>
            <a:r>
              <a:rPr lang="en-US" dirty="0"/>
              <a:t>This project, on the part of the bus company, serves as a marketing </a:t>
            </a:r>
          </a:p>
          <a:p>
            <a:pPr algn="l"/>
            <a:r>
              <a:rPr lang="en-US" dirty="0"/>
              <a:t>
strategy and facilitates the proper processing and delivery of travel receipts. The project used software such as </a:t>
            </a:r>
          </a:p>
          <a:p>
            <a:pPr algn="l"/>
            <a:r>
              <a:rPr lang="en-US" dirty="0"/>
              <a:t>
Adobe Photoshop CS4 for image editing, Adobe Dreamweaver CS4 and Notepad ++ as a development tool, </a:t>
            </a:r>
          </a:p>
          <a:p>
            <a:pPr algn="l"/>
            <a:r>
              <a:rPr lang="en-US" dirty="0"/>
              <a:t>
MySQL database, Apache as a web server, </a:t>
            </a:r>
            <a:r>
              <a:rPr lang="en-US" dirty="0" err="1"/>
              <a:t>mpdf</a:t>
            </a:r>
            <a:r>
              <a:rPr lang="en-US" dirty="0"/>
              <a:t> for PDF making and PayPal Sandbox for payment. For advanced </a:t>
            </a:r>
          </a:p>
          <a:p>
            <a:pPr algn="l"/>
            <a:r>
              <a:rPr lang="en-US" dirty="0"/>
              <a:t>
results, it used jQuery, but </a:t>
            </a:r>
            <a:r>
              <a:rPr lang="en-US" dirty="0" err="1"/>
              <a:t>softwares</a:t>
            </a:r>
            <a:r>
              <a:rPr lang="en-US" dirty="0"/>
              <a:t> were adopted for this project, and in recent times have been improved. So, </a:t>
            </a:r>
          </a:p>
          <a:p>
            <a:pPr algn="l"/>
            <a:r>
              <a:rPr lang="en-US" dirty="0"/>
              <a:t>
Adobe Dreamweaver CS6, Adobe Photoshop CS6, MySQL v.5 are will be used for this project.</a:t>
            </a:r>
          </a:p>
        </p:txBody>
      </p:sp>
    </p:spTree>
    <p:extLst>
      <p:ext uri="{BB962C8B-B14F-4D97-AF65-F5344CB8AC3E}">
        <p14:creationId xmlns:p14="http://schemas.microsoft.com/office/powerpoint/2010/main" val="67853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9A974-6300-FB88-C1AB-42EF727372BD}"/>
              </a:ext>
            </a:extLst>
          </p:cNvPr>
          <p:cNvSpPr txBox="1"/>
          <p:nvPr/>
        </p:nvSpPr>
        <p:spPr>
          <a:xfrm>
            <a:off x="1120588" y="304800"/>
            <a:ext cx="9950824" cy="2031325"/>
          </a:xfrm>
          <a:prstGeom prst="rect">
            <a:avLst/>
          </a:prstGeom>
          <a:noFill/>
        </p:spPr>
        <p:txBody>
          <a:bodyPr wrap="square" rtlCol="0">
            <a:spAutoFit/>
          </a:bodyPr>
          <a:lstStyle/>
          <a:p>
            <a:pPr algn="l"/>
            <a:r>
              <a:rPr lang="en-US" dirty="0">
                <a:solidFill>
                  <a:srgbClr val="C00000"/>
                </a:solidFill>
              </a:rPr>
              <a:t>Study on Electronic Ticketing in Public Transport</a:t>
            </a:r>
          </a:p>
          <a:p>
            <a:pPr algn="l"/>
            <a:endParaRPr lang="en-US" dirty="0">
              <a:solidFill>
                <a:srgbClr val="C00000"/>
              </a:solidFill>
            </a:endParaRPr>
          </a:p>
          <a:p>
            <a:pPr algn="l"/>
            <a:r>
              <a:rPr lang="en-US" dirty="0"/>
              <a:t>The European Metropolitan Transport Authority (EMTA) </a:t>
            </a:r>
            <a:r>
              <a:rPr lang="en-US" dirty="0" err="1"/>
              <a:t>co-ordinator</a:t>
            </a:r>
            <a:r>
              <a:rPr lang="en-US" dirty="0"/>
              <a:t>, Mohamed </a:t>
            </a:r>
            <a:r>
              <a:rPr lang="en-US" dirty="0" err="1"/>
              <a:t>Mezghani</a:t>
            </a:r>
            <a:r>
              <a:rPr lang="en-US" dirty="0"/>
              <a:t> (2008) said EMTA </a:t>
            </a:r>
          </a:p>
          <a:p>
            <a:pPr algn="l"/>
            <a:r>
              <a:rPr lang="en-US" dirty="0"/>
              <a:t>
has established a working group that will work on the issue of electronic ticketing. </a:t>
            </a:r>
          </a:p>
          <a:p>
            <a:pPr algn="l"/>
            <a:endParaRPr lang="en-US" dirty="0">
              <a:solidFill>
                <a:srgbClr val="C00000"/>
              </a:solidFill>
            </a:endParaRPr>
          </a:p>
        </p:txBody>
      </p:sp>
      <p:sp>
        <p:nvSpPr>
          <p:cNvPr id="3" name="TextBox 2">
            <a:extLst>
              <a:ext uri="{FF2B5EF4-FFF2-40B4-BE49-F238E27FC236}">
                <a16:creationId xmlns:a16="http://schemas.microsoft.com/office/drawing/2014/main" id="{3F7D4887-5DB5-9056-236E-B0182C28A006}"/>
              </a:ext>
            </a:extLst>
          </p:cNvPr>
          <p:cNvSpPr txBox="1"/>
          <p:nvPr/>
        </p:nvSpPr>
        <p:spPr>
          <a:xfrm>
            <a:off x="1120588" y="2512037"/>
            <a:ext cx="9628093" cy="1754326"/>
          </a:xfrm>
          <a:prstGeom prst="rect">
            <a:avLst/>
          </a:prstGeom>
          <a:noFill/>
        </p:spPr>
        <p:txBody>
          <a:bodyPr wrap="square" rtlCol="0">
            <a:spAutoFit/>
          </a:bodyPr>
          <a:lstStyle/>
          <a:p>
            <a:pPr algn="l"/>
            <a:r>
              <a:rPr lang="en-US" dirty="0"/>
              <a:t>The group is mandated to generate information, exchange information and learn from the experience of its members in the field of electronic ticketing.</a:t>
            </a:r>
          </a:p>
          <a:p>
            <a:pPr algn="l"/>
            <a:endParaRPr lang="en-US" dirty="0"/>
          </a:p>
          <a:p>
            <a:pPr algn="l"/>
            <a:r>
              <a:rPr lang="en-US" dirty="0"/>
              <a:t> In its framework, EMTA presented research on electronic public transport tickets under 
the auspices of the working group and devised specific concepts such as public transport prices, public transport tickets and electric tickets for public transport</a:t>
            </a:r>
          </a:p>
        </p:txBody>
      </p:sp>
    </p:spTree>
    <p:extLst>
      <p:ext uri="{BB962C8B-B14F-4D97-AF65-F5344CB8AC3E}">
        <p14:creationId xmlns:p14="http://schemas.microsoft.com/office/powerpoint/2010/main" val="172087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A31A64-6A7E-E5E8-6122-38D340F41C08}"/>
              </a:ext>
            </a:extLst>
          </p:cNvPr>
          <p:cNvSpPr txBox="1"/>
          <p:nvPr/>
        </p:nvSpPr>
        <p:spPr>
          <a:xfrm>
            <a:off x="1488141" y="340659"/>
            <a:ext cx="6606988" cy="369332"/>
          </a:xfrm>
          <a:prstGeom prst="rect">
            <a:avLst/>
          </a:prstGeom>
          <a:noFill/>
        </p:spPr>
        <p:txBody>
          <a:bodyPr wrap="square" rtlCol="0">
            <a:spAutoFit/>
          </a:bodyPr>
          <a:lstStyle/>
          <a:p>
            <a:pPr algn="l"/>
            <a:r>
              <a:rPr lang="en-US" dirty="0">
                <a:solidFill>
                  <a:srgbClr val="C00000"/>
                </a:solidFill>
              </a:rPr>
              <a:t>Online Transport Booking System</a:t>
            </a:r>
          </a:p>
        </p:txBody>
      </p:sp>
      <p:sp>
        <p:nvSpPr>
          <p:cNvPr id="3" name="TextBox 2">
            <a:extLst>
              <a:ext uri="{FF2B5EF4-FFF2-40B4-BE49-F238E27FC236}">
                <a16:creationId xmlns:a16="http://schemas.microsoft.com/office/drawing/2014/main" id="{5E85E792-8AD1-F9A7-B731-7C2EC2819662}"/>
              </a:ext>
            </a:extLst>
          </p:cNvPr>
          <p:cNvSpPr txBox="1"/>
          <p:nvPr/>
        </p:nvSpPr>
        <p:spPr>
          <a:xfrm>
            <a:off x="1003364" y="1594879"/>
            <a:ext cx="11619626" cy="3693319"/>
          </a:xfrm>
          <a:prstGeom prst="rect">
            <a:avLst/>
          </a:prstGeom>
          <a:noFill/>
        </p:spPr>
        <p:txBody>
          <a:bodyPr wrap="square" rtlCol="0">
            <a:spAutoFit/>
          </a:bodyPr>
          <a:lstStyle/>
          <a:p>
            <a:pPr algn="l"/>
            <a:r>
              <a:rPr lang="en-US" dirty="0" err="1"/>
              <a:t>Badariah</a:t>
            </a:r>
            <a:r>
              <a:rPr lang="en-US" dirty="0"/>
              <a:t>, (2007) emphasized that the Online Transport Booking System established</a:t>
            </a:r>
          </a:p>
          <a:p>
            <a:pPr algn="l"/>
            <a:r>
              <a:rPr lang="en-US" dirty="0"/>
              <a:t> at </a:t>
            </a:r>
            <a:r>
              <a:rPr lang="en-US" dirty="0" err="1"/>
              <a:t>Politeknik</a:t>
            </a:r>
            <a:r>
              <a:rPr lang="en-US" dirty="0"/>
              <a:t> Kota Kuala </a:t>
            </a:r>
          </a:p>
          <a:p>
            <a:pPr algn="l"/>
            <a:r>
              <a:rPr lang="en-US" dirty="0"/>
              <a:t>
Terengganu (PKKT) would ensure that users could book online or book their desired travel</a:t>
            </a:r>
          </a:p>
          <a:p>
            <a:pPr algn="l"/>
            <a:r>
              <a:rPr lang="en-US" dirty="0"/>
              <a:t> companies with the </a:t>
            </a:r>
          </a:p>
          <a:p>
            <a:pPr algn="l"/>
            <a:r>
              <a:rPr lang="en-US" dirty="0"/>
              <a:t>
services offered by the new system. He pointed out that the method and technology</a:t>
            </a:r>
          </a:p>
          <a:p>
            <a:pPr algn="l"/>
            <a:r>
              <a:rPr lang="en-US" dirty="0"/>
              <a:t> used in the new transport system could also be applied to other workplaces. </a:t>
            </a:r>
          </a:p>
          <a:p>
            <a:pPr algn="l"/>
            <a:endParaRPr lang="en-US" dirty="0"/>
          </a:p>
          <a:p>
            <a:pPr algn="l"/>
            <a:r>
              <a:rPr lang="en-US" dirty="0"/>
              <a:t>A user who wants to use transport must apply for a booking of transport before boarding. </a:t>
            </a:r>
          </a:p>
          <a:p>
            <a:pPr algn="l"/>
            <a:endParaRPr lang="en-US" dirty="0"/>
          </a:p>
          <a:p>
            <a:pPr algn="l"/>
            <a:r>
              <a:rPr lang="en-US" dirty="0"/>
              <a:t>Similarly, after considering the type of plan adopted by </a:t>
            </a:r>
            <a:r>
              <a:rPr lang="en-US" dirty="0" err="1"/>
              <a:t>Badariah</a:t>
            </a:r>
            <a:r>
              <a:rPr lang="en-US" dirty="0"/>
              <a:t>, the project will be built </a:t>
            </a:r>
          </a:p>
          <a:p>
            <a:pPr algn="l"/>
            <a:r>
              <a:rPr lang="en-US" dirty="0"/>
              <a:t>with the same purpose of introducing customers to Imo Transport Company</a:t>
            </a:r>
          </a:p>
        </p:txBody>
      </p:sp>
      <p:sp>
        <p:nvSpPr>
          <p:cNvPr id="4" name="TextBox 3">
            <a:extLst>
              <a:ext uri="{FF2B5EF4-FFF2-40B4-BE49-F238E27FC236}">
                <a16:creationId xmlns:a16="http://schemas.microsoft.com/office/drawing/2014/main" id="{74F5C953-EF34-196A-165E-EFEF3A993349}"/>
              </a:ext>
            </a:extLst>
          </p:cNvPr>
          <p:cNvSpPr txBox="1"/>
          <p:nvPr/>
        </p:nvSpPr>
        <p:spPr>
          <a:xfrm>
            <a:off x="6813177" y="225014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421387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Madison</vt:lpstr>
      <vt:lpstr>BUILDING BUS RESERVATION  SYSTEM.                        </vt:lpstr>
      <vt:lpstr>Abstract </vt:lpstr>
      <vt:lpstr>Problem Statement:</vt:lpstr>
      <vt:lpstr>Bus booking System Activity Diagram  </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Project Overview </vt:lpstr>
      <vt:lpstr>Project Overview </vt:lpstr>
      <vt:lpstr>Technology View</vt:lpstr>
      <vt:lpstr>Technology view </vt:lpstr>
      <vt:lpstr>Frontend.                                     Backend.                                         .            </vt:lpstr>
      <vt:lpstr>PowerPoint Presentation</vt:lpstr>
      <vt:lpstr>Modeling And results </vt:lpstr>
      <vt:lpstr>Screen Shot </vt:lpstr>
      <vt:lpstr>PowerPoint Presentation</vt:lpstr>
      <vt:lpstr>Future Enhancement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 </dc:title>
  <dc:creator>Guest User</dc:creator>
  <cp:lastModifiedBy>Guest User</cp:lastModifiedBy>
  <cp:revision>7</cp:revision>
  <dcterms:created xsi:type="dcterms:W3CDTF">2024-04-08T13:42:58Z</dcterms:created>
  <dcterms:modified xsi:type="dcterms:W3CDTF">2024-04-09T03:53:07Z</dcterms:modified>
</cp:coreProperties>
</file>