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79300" cy="6858000"/>
  <p:notesSz cx="121793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62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3447" y="2125980"/>
            <a:ext cx="10352405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6895" y="3840480"/>
            <a:ext cx="852551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FEFEF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FEFEF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8965" y="1577340"/>
            <a:ext cx="529799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2339" y="1577340"/>
            <a:ext cx="529799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FEFEF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79300" cy="68508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238431"/>
            <a:ext cx="8958742" cy="27565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02224" y="4239424"/>
            <a:ext cx="3073902" cy="27665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2587379"/>
            <a:ext cx="8959215" cy="1658620"/>
          </a:xfrm>
          <a:custGeom>
            <a:avLst/>
            <a:gdLst/>
            <a:ahLst/>
            <a:cxnLst/>
            <a:rect l="l" t="t" r="r" b="b"/>
            <a:pathLst>
              <a:path w="8959215" h="1658620">
                <a:moveTo>
                  <a:pt x="8958743" y="1658602"/>
                </a:moveTo>
                <a:lnTo>
                  <a:pt x="0" y="1658602"/>
                </a:lnTo>
                <a:lnTo>
                  <a:pt x="0" y="0"/>
                </a:lnTo>
                <a:lnTo>
                  <a:pt x="8958743" y="0"/>
                </a:lnTo>
                <a:lnTo>
                  <a:pt x="8958743" y="165860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102223" y="2587379"/>
            <a:ext cx="3074035" cy="1658620"/>
          </a:xfrm>
          <a:custGeom>
            <a:avLst/>
            <a:gdLst/>
            <a:ahLst/>
            <a:cxnLst/>
            <a:rect l="l" t="t" r="r" b="b"/>
            <a:pathLst>
              <a:path w="3074034" h="1658620">
                <a:moveTo>
                  <a:pt x="3073904" y="1658602"/>
                </a:moveTo>
                <a:lnTo>
                  <a:pt x="0" y="1658602"/>
                </a:lnTo>
                <a:lnTo>
                  <a:pt x="0" y="0"/>
                </a:lnTo>
                <a:lnTo>
                  <a:pt x="3073904" y="0"/>
                </a:lnTo>
                <a:lnTo>
                  <a:pt x="3073904" y="1658602"/>
                </a:lnTo>
                <a:close/>
              </a:path>
            </a:pathLst>
          </a:custGeom>
          <a:solidFill>
            <a:srgbClr val="F094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79300" cy="68508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968187"/>
            <a:ext cx="10426939" cy="32082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574798" y="1969180"/>
            <a:ext cx="1601327" cy="14411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08965"/>
            <a:ext cx="10427335" cy="1367155"/>
          </a:xfrm>
          <a:custGeom>
            <a:avLst/>
            <a:gdLst/>
            <a:ahLst/>
            <a:cxnLst/>
            <a:rect l="l" t="t" r="r" b="b"/>
            <a:pathLst>
              <a:path w="10427335" h="1367155">
                <a:moveTo>
                  <a:pt x="10426938" y="1366772"/>
                </a:moveTo>
                <a:lnTo>
                  <a:pt x="0" y="1366772"/>
                </a:lnTo>
                <a:lnTo>
                  <a:pt x="0" y="0"/>
                </a:lnTo>
                <a:lnTo>
                  <a:pt x="10426938" y="0"/>
                </a:lnTo>
                <a:lnTo>
                  <a:pt x="10426938" y="136677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74800" y="608965"/>
            <a:ext cx="1601470" cy="1367155"/>
          </a:xfrm>
          <a:custGeom>
            <a:avLst/>
            <a:gdLst/>
            <a:ahLst/>
            <a:cxnLst/>
            <a:rect l="l" t="t" r="r" b="b"/>
            <a:pathLst>
              <a:path w="1601470" h="1367155">
                <a:moveTo>
                  <a:pt x="1601327" y="1366772"/>
                </a:moveTo>
                <a:lnTo>
                  <a:pt x="0" y="1366772"/>
                </a:lnTo>
                <a:lnTo>
                  <a:pt x="0" y="0"/>
                </a:lnTo>
                <a:lnTo>
                  <a:pt x="1601327" y="0"/>
                </a:lnTo>
                <a:lnTo>
                  <a:pt x="1601327" y="1366772"/>
                </a:lnTo>
                <a:close/>
              </a:path>
            </a:pathLst>
          </a:custGeom>
          <a:solidFill>
            <a:srgbClr val="F094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52785" y="3429835"/>
            <a:ext cx="4473729" cy="847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FEFEF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4061" y="2329330"/>
            <a:ext cx="10891177" cy="1513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0962" y="6377940"/>
            <a:ext cx="3897376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8965" y="6377940"/>
            <a:ext cx="28012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9096" y="6377940"/>
            <a:ext cx="28012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8846" y="2832562"/>
            <a:ext cx="7417434" cy="12249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582420" marR="5080" indent="-1570355">
              <a:lnSpc>
                <a:spcPts val="4650"/>
              </a:lnSpc>
              <a:spcBef>
                <a:spcPts val="340"/>
              </a:spcBef>
            </a:pPr>
            <a:r>
              <a:rPr sz="4000" spc="-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4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Trebuchet MS"/>
                <a:cs typeface="Trebuchet MS"/>
              </a:rPr>
              <a:t>Demand</a:t>
            </a:r>
            <a:r>
              <a:rPr sz="4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Trebuchet MS"/>
                <a:cs typeface="Trebuchet MS"/>
              </a:rPr>
              <a:t>Prediction</a:t>
            </a:r>
            <a:r>
              <a:rPr sz="4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4000" spc="-1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Trebuchet MS"/>
                <a:cs typeface="Trebuchet MS"/>
              </a:rPr>
              <a:t>Machine</a:t>
            </a:r>
            <a:r>
              <a:rPr sz="4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Trebuchet MS"/>
                <a:cs typeface="Trebuchet MS"/>
              </a:rPr>
              <a:t>learning.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33441" y="4891741"/>
            <a:ext cx="1232535" cy="177673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R="13335" algn="r">
              <a:lnSpc>
                <a:spcPct val="100000"/>
              </a:lnSpc>
              <a:spcBef>
                <a:spcPts val="844"/>
              </a:spcBef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Janani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AP,</a:t>
            </a:r>
            <a:endParaRPr sz="2000">
              <a:latin typeface="Trebuchet MS"/>
              <a:cs typeface="Trebuchet MS"/>
            </a:endParaRPr>
          </a:p>
          <a:p>
            <a:pPr marL="706755" marR="13970" indent="193675" algn="r">
              <a:lnSpc>
                <a:spcPts val="2170"/>
              </a:lnSpc>
              <a:spcBef>
                <a:spcPts val="1010"/>
              </a:spcBef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III- 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CSE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VVCET.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550037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IMPORTING</a:t>
            </a:r>
            <a:r>
              <a:rPr sz="36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6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36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SET: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42" y="2335040"/>
            <a:ext cx="1381125" cy="3536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Import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required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libraries</a:t>
            </a:r>
            <a:endParaRPr sz="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import</a:t>
            </a:r>
            <a:r>
              <a:rPr sz="75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pandas</a:t>
            </a:r>
            <a:r>
              <a:rPr sz="75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75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pd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242" y="2963035"/>
            <a:ext cx="2712720" cy="3536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Load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the dataset (replace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'data.csv' with your dataset file)</a:t>
            </a:r>
            <a:endParaRPr sz="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pd.read_csv('data.csv')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8242" y="3591030"/>
            <a:ext cx="3607435" cy="5632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Create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matrix for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features (X)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target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(y)</a:t>
            </a:r>
            <a:endParaRPr sz="750">
              <a:latin typeface="Trebuchet MS"/>
              <a:cs typeface="Trebuchet MS"/>
            </a:endParaRPr>
          </a:p>
          <a:p>
            <a:pPr marL="12700" marR="5080">
              <a:lnSpc>
                <a:spcPct val="183100"/>
              </a:lnSpc>
            </a:pP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X =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data.drop('demand',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axis=1) </a:t>
            </a:r>
            <a:r>
              <a:rPr sz="7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#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Exclude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'demand'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 column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it's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target </a:t>
            </a:r>
            <a:r>
              <a:rPr sz="75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data['demand']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242" y="4428357"/>
            <a:ext cx="3395979" cy="5632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Optionally,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convert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y to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NumPy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arrays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machine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learning</a:t>
            </a:r>
            <a:endParaRPr sz="750">
              <a:latin typeface="Trebuchet MS"/>
              <a:cs typeface="Trebuchet MS"/>
            </a:endParaRPr>
          </a:p>
          <a:p>
            <a:pPr marL="12700" marR="2264410">
              <a:lnSpc>
                <a:spcPct val="183100"/>
              </a:lnSpc>
            </a:pP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X_matrix</a:t>
            </a:r>
            <a:r>
              <a:rPr sz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X.to_numpy() </a:t>
            </a:r>
            <a:r>
              <a:rPr sz="7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y_matrix</a:t>
            </a:r>
            <a:r>
              <a:rPr sz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y.to_numpy()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8242" y="5265684"/>
            <a:ext cx="2540635" cy="3536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Display the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first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few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rows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of the dataset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for inspection</a:t>
            </a:r>
            <a:endParaRPr sz="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750" spc="10" dirty="0">
                <a:solidFill>
                  <a:srgbClr val="FFFFFF"/>
                </a:solidFill>
                <a:latin typeface="Trebuchet MS"/>
                <a:cs typeface="Trebuchet MS"/>
              </a:rPr>
              <a:t>print(data.head())</a:t>
            </a:r>
            <a:endParaRPr sz="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6214745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HANDLING</a:t>
            </a:r>
            <a:r>
              <a:rPr sz="3600" b="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600" b="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MISSING</a:t>
            </a:r>
            <a:r>
              <a:rPr sz="3600" b="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DATA: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061" y="2247501"/>
            <a:ext cx="6120130" cy="337502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imputer object</a:t>
            </a:r>
            <a:endParaRPr sz="2400">
              <a:latin typeface="Trebuchet MS"/>
              <a:cs typeface="Trebuchet MS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imputer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SimpleImputer(strategy='mean')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3200">
              <a:latin typeface="Trebuchet MS"/>
              <a:cs typeface="Trebuchet MS"/>
            </a:endParaRPr>
          </a:p>
          <a:p>
            <a:pPr marL="35496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Fit the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imputer to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 data</a:t>
            </a:r>
            <a:endParaRPr sz="2400">
              <a:latin typeface="Trebuchet MS"/>
              <a:cs typeface="Trebuchet MS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imputer.fit(X)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3200">
              <a:latin typeface="Trebuchet MS"/>
              <a:cs typeface="Trebuchet MS"/>
            </a:endParaRPr>
          </a:p>
          <a:p>
            <a:pPr marL="35496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Transform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2400">
              <a:latin typeface="Trebuchet MS"/>
              <a:cs typeface="Trebuchet MS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imputer.transform(X)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6512559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ENCODING</a:t>
            </a:r>
            <a:r>
              <a:rPr sz="3600" b="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CATEGORICAL</a:t>
            </a:r>
            <a:r>
              <a:rPr sz="3600" b="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DATA: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42" y="2659913"/>
            <a:ext cx="9365615" cy="139573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Perform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one-hot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encoding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encoder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OneHotEncoder(sparse=False,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drop='first')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encoded_data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encoder.fit_transform(data[['categorical_column']])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505333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SPLITING</a:t>
            </a:r>
            <a:r>
              <a:rPr sz="3600" b="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6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36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SET: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42" y="2483635"/>
            <a:ext cx="7462520" cy="172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35630">
              <a:lnSpc>
                <a:spcPct val="1249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X = data.drop('demand',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axis=1)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 data['demand']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ts val="2620"/>
              </a:lnSpc>
              <a:spcBef>
                <a:spcPts val="102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X_train,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X_test,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y_train,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y_test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train_test_split(X,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y,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test_size=0.2, random_state=42)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387731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sz="3600" b="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SCALING: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42" y="2247501"/>
            <a:ext cx="5290820" cy="3375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6810">
              <a:lnSpc>
                <a:spcPct val="1145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# Initialize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 StandardScaler </a:t>
            </a:r>
            <a:r>
              <a:rPr sz="2400" spc="-7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scaler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 StandardScaler()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ct val="114500"/>
              </a:lnSpc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# Fit and transform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 training set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X_train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scaler.fit_transform(X_train)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Transform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test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X_test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scaler.transform(X_test)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2812415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NCL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IO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061" y="2329330"/>
            <a:ext cx="9287510" cy="151384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4965" marR="851535" indent="-342900">
              <a:lnSpc>
                <a:spcPts val="262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Summarize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importance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of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data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preprocessing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in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product </a:t>
            </a:r>
            <a:r>
              <a:rPr sz="2400" spc="-65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demand</a:t>
            </a:r>
            <a:r>
              <a:rPr sz="24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prediction.</a:t>
            </a:r>
            <a:endParaRPr sz="2400">
              <a:latin typeface="Arial MT"/>
              <a:cs typeface="Arial MT"/>
            </a:endParaRPr>
          </a:p>
          <a:p>
            <a:pPr marL="354965" marR="5080" indent="-342900">
              <a:lnSpc>
                <a:spcPts val="2620"/>
              </a:lnSpc>
              <a:spcBef>
                <a:spcPts val="9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Highlight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how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accurate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predictions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can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lead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to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optimized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inventory </a:t>
            </a:r>
            <a:r>
              <a:rPr sz="2400" spc="-65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and</a:t>
            </a:r>
            <a:r>
              <a:rPr sz="24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sales.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2785" y="3429835"/>
            <a:ext cx="4326255" cy="847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THANK</a:t>
            </a:r>
            <a:r>
              <a:rPr spc="-80" dirty="0"/>
              <a:t> </a:t>
            </a:r>
            <a:r>
              <a:rPr spc="-10" dirty="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300609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BST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RA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CT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IO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061" y="1910602"/>
            <a:ext cx="7306945" cy="463105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5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Data</a:t>
            </a:r>
            <a:r>
              <a:rPr sz="2400" spc="-3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Collection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Data</a:t>
            </a:r>
            <a:r>
              <a:rPr sz="2400" spc="-2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Preprocessing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Feature</a:t>
            </a:r>
            <a:r>
              <a:rPr sz="2400" spc="-2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Engineering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Model</a:t>
            </a:r>
            <a:r>
              <a:rPr sz="2400" spc="-3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Selection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Model</a:t>
            </a:r>
            <a:r>
              <a:rPr sz="2400" spc="-3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D0D5DA"/>
                </a:solidFill>
                <a:latin typeface="Arial MT"/>
                <a:cs typeface="Arial MT"/>
              </a:rPr>
              <a:t>Training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Importing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required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libraries(data.csv).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Importing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data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set(read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data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set;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create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matrix).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Handling</a:t>
            </a:r>
            <a:r>
              <a:rPr sz="24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missing Data.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Encoding</a:t>
            </a:r>
            <a:r>
              <a:rPr sz="24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Categorical</a:t>
            </a:r>
            <a:r>
              <a:rPr sz="24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Data.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Spiliting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data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set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into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test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set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and</a:t>
            </a:r>
            <a:r>
              <a:rPr sz="24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training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set.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Feature</a:t>
            </a:r>
            <a:r>
              <a:rPr sz="2400" spc="-2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Scaling.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329184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NT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RODU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CT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IO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061" y="2237985"/>
            <a:ext cx="9366885" cy="139573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Briefly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introduce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importance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of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demand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prediction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in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business.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7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Highlight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how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machine</a:t>
            </a:r>
            <a:r>
              <a:rPr sz="2400" spc="1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learning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can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enhance</a:t>
            </a:r>
            <a:r>
              <a:rPr sz="2400" spc="1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forecasting</a:t>
            </a:r>
            <a:r>
              <a:rPr sz="2400" spc="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D0D5DA"/>
                </a:solidFill>
                <a:latin typeface="Arial MT"/>
                <a:cs typeface="Arial MT"/>
              </a:rPr>
              <a:t>accuracy.</a:t>
            </a: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Mention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key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steps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in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D0D5DA"/>
                </a:solidFill>
                <a:latin typeface="Arial MT"/>
                <a:cs typeface="Arial MT"/>
              </a:rPr>
              <a:t>presentation.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3967479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3600" b="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COLLECTION: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181" y="2313472"/>
            <a:ext cx="9317990" cy="19494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91795" marR="546100" indent="-379730">
              <a:lnSpc>
                <a:spcPts val="3450"/>
              </a:lnSpc>
              <a:spcBef>
                <a:spcPts val="53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Describe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importance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of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collecting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historical </a:t>
            </a:r>
            <a:r>
              <a:rPr sz="3200" spc="-87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sales</a:t>
            </a:r>
            <a:r>
              <a:rPr sz="32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and relevant factors.</a:t>
            </a:r>
            <a:endParaRPr sz="3200">
              <a:latin typeface="Arial MT"/>
              <a:cs typeface="Arial MT"/>
            </a:endParaRPr>
          </a:p>
          <a:p>
            <a:pPr marL="391795" marR="5080" indent="-379730">
              <a:lnSpc>
                <a:spcPts val="3450"/>
              </a:lnSpc>
              <a:spcBef>
                <a:spcPts val="96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Mention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data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sources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(e.g.,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sales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records,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market </a:t>
            </a:r>
            <a:r>
              <a:rPr sz="3200" spc="-87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data, promotional activities).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3927475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3600" b="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PROCESSING: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181" y="2313472"/>
            <a:ext cx="8980170" cy="19494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91795" marR="1560830" indent="-379730">
              <a:lnSpc>
                <a:spcPts val="3450"/>
              </a:lnSpc>
              <a:spcBef>
                <a:spcPts val="53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Discuss the need for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data cleaning and </a:t>
            </a:r>
            <a:r>
              <a:rPr sz="3200" spc="-87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preparation.</a:t>
            </a:r>
            <a:endParaRPr sz="3200">
              <a:latin typeface="Arial MT"/>
              <a:cs typeface="Arial MT"/>
            </a:endParaRPr>
          </a:p>
          <a:p>
            <a:pPr marL="391795" marR="5080" indent="-379730">
              <a:lnSpc>
                <a:spcPts val="3450"/>
              </a:lnSpc>
              <a:spcBef>
                <a:spcPts val="96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Highlight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tasks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like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handling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missing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values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and </a:t>
            </a:r>
            <a:r>
              <a:rPr sz="3200" spc="-869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scaling</a:t>
            </a:r>
            <a:r>
              <a:rPr sz="32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features.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490220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sz="3600" b="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ENGINEERING: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181" y="2313472"/>
            <a:ext cx="8348980" cy="19494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91795" marR="5080" indent="-379730">
              <a:lnSpc>
                <a:spcPts val="3450"/>
              </a:lnSpc>
              <a:spcBef>
                <a:spcPts val="53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Explain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how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creating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additional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features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can </a:t>
            </a:r>
            <a:r>
              <a:rPr sz="3200" spc="-869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improve</a:t>
            </a:r>
            <a:r>
              <a:rPr sz="32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predictive </a:t>
            </a:r>
            <a:r>
              <a:rPr sz="3200" spc="-35" dirty="0">
                <a:solidFill>
                  <a:srgbClr val="D0D5DA"/>
                </a:solidFill>
                <a:latin typeface="Arial MT"/>
                <a:cs typeface="Arial MT"/>
              </a:rPr>
              <a:t>power.</a:t>
            </a:r>
            <a:endParaRPr sz="3200">
              <a:latin typeface="Arial MT"/>
              <a:cs typeface="Arial MT"/>
            </a:endParaRPr>
          </a:p>
          <a:p>
            <a:pPr marL="391795" marR="487045" indent="-379730">
              <a:lnSpc>
                <a:spcPts val="3450"/>
              </a:lnSpc>
              <a:spcBef>
                <a:spcPts val="96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Mention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25" dirty="0">
                <a:solidFill>
                  <a:srgbClr val="D0D5DA"/>
                </a:solidFill>
                <a:latin typeface="Arial MT"/>
                <a:cs typeface="Arial MT"/>
              </a:rPr>
              <a:t>seasonality,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external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factors,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and </a:t>
            </a:r>
            <a:r>
              <a:rPr sz="3200" spc="-87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historical</a:t>
            </a:r>
            <a:r>
              <a:rPr sz="32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trends.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3923665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3600" b="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SELECTION: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181" y="2313472"/>
            <a:ext cx="8776970" cy="23876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91795" marR="794385" indent="-379730">
              <a:lnSpc>
                <a:spcPts val="3450"/>
              </a:lnSpc>
              <a:spcBef>
                <a:spcPts val="53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Describe the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process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of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choosing the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right </a:t>
            </a:r>
            <a:r>
              <a:rPr sz="3200" spc="-87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forecasting</a:t>
            </a:r>
            <a:r>
              <a:rPr sz="32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model.</a:t>
            </a:r>
            <a:endParaRPr sz="3200">
              <a:latin typeface="Arial MT"/>
              <a:cs typeface="Arial MT"/>
            </a:endParaRPr>
          </a:p>
          <a:p>
            <a:pPr marL="391795" marR="5080" indent="-379730">
              <a:lnSpc>
                <a:spcPts val="3450"/>
              </a:lnSpc>
              <a:spcBef>
                <a:spcPts val="96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List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suitable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machine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learning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algorithms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(e.g., </a:t>
            </a:r>
            <a:r>
              <a:rPr sz="3200" spc="-87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35" dirty="0">
                <a:solidFill>
                  <a:srgbClr val="D0D5DA"/>
                </a:solidFill>
                <a:latin typeface="Arial MT"/>
                <a:cs typeface="Arial MT"/>
              </a:rPr>
              <a:t>Time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 Series models, Regression, Neural 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Networks).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242" y="965651"/>
            <a:ext cx="366522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3600" b="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TRAINING: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181" y="2313472"/>
            <a:ext cx="8957945" cy="19494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91795" marR="5080" indent="-379730">
              <a:lnSpc>
                <a:spcPts val="3450"/>
              </a:lnSpc>
              <a:spcBef>
                <a:spcPts val="53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Explain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how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selected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model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is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trained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using </a:t>
            </a:r>
            <a:r>
              <a:rPr sz="3200" spc="-87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preprocessed</a:t>
            </a:r>
            <a:r>
              <a:rPr sz="32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data.</a:t>
            </a:r>
            <a:endParaRPr sz="3200">
              <a:latin typeface="Arial MT"/>
              <a:cs typeface="Arial MT"/>
            </a:endParaRPr>
          </a:p>
          <a:p>
            <a:pPr marL="391795" marR="95250" indent="-379730">
              <a:lnSpc>
                <a:spcPts val="3450"/>
              </a:lnSpc>
              <a:spcBef>
                <a:spcPts val="965"/>
              </a:spcBef>
              <a:buChar char="•"/>
              <a:tabLst>
                <a:tab pos="391795" algn="l"/>
                <a:tab pos="392430" algn="l"/>
              </a:tabLst>
            </a:pP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Mention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the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importance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of</a:t>
            </a:r>
            <a:r>
              <a:rPr sz="3200" spc="5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using</a:t>
            </a:r>
            <a:r>
              <a:rPr sz="320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representative </a:t>
            </a:r>
            <a:r>
              <a:rPr sz="3200" spc="-869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data</a:t>
            </a:r>
            <a:r>
              <a:rPr sz="3200" spc="-10" dirty="0">
                <a:solidFill>
                  <a:srgbClr val="D0D5D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0D5DA"/>
                </a:solidFill>
                <a:latin typeface="Arial MT"/>
                <a:cs typeface="Arial MT"/>
              </a:rPr>
              <a:t>for training.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938" y="885348"/>
            <a:ext cx="7728584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IMPORTING</a:t>
            </a:r>
            <a:r>
              <a:rPr sz="36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6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REQUIRED</a:t>
            </a:r>
            <a:r>
              <a:rPr sz="36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Trebuchet MS"/>
                <a:cs typeface="Trebuchet MS"/>
              </a:rPr>
              <a:t>LIBRARIES: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242" y="2237986"/>
            <a:ext cx="7629525" cy="30988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#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Import required libraries</a:t>
            </a:r>
            <a:endParaRPr sz="2400">
              <a:latin typeface="Arial MT"/>
              <a:cs typeface="Arial MT"/>
            </a:endParaRPr>
          </a:p>
          <a:p>
            <a:pPr marL="97790" marR="1047115">
              <a:lnSpc>
                <a:spcPct val="124900"/>
              </a:lnSpc>
              <a:tabLst>
                <a:tab pos="2952750" algn="l"/>
                <a:tab pos="3037840" algn="l"/>
              </a:tabLst>
            </a:pP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import</a:t>
            </a:r>
            <a:r>
              <a:rPr sz="2400" spc="15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pandas</a:t>
            </a:r>
            <a:r>
              <a:rPr sz="24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as</a:t>
            </a:r>
            <a:r>
              <a:rPr sz="2400" spc="25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pd		#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2400" spc="6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handling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import</a:t>
            </a:r>
            <a:r>
              <a:rPr sz="2400" spc="15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numpy</a:t>
            </a:r>
            <a:r>
              <a:rPr sz="2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as</a:t>
            </a:r>
            <a:r>
              <a:rPr sz="2400" spc="20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np	#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numerical operations</a:t>
            </a:r>
            <a:endParaRPr sz="2400">
              <a:latin typeface="Arial MT"/>
              <a:cs typeface="Arial MT"/>
            </a:endParaRPr>
          </a:p>
          <a:p>
            <a:pPr marL="97790" marR="5080">
              <a:lnSpc>
                <a:spcPct val="124900"/>
              </a:lnSpc>
            </a:pP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from</a:t>
            </a:r>
            <a:r>
              <a:rPr sz="2400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sklearn.model_selection</a:t>
            </a:r>
            <a:r>
              <a:rPr sz="24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import</a:t>
            </a:r>
            <a:r>
              <a:rPr sz="2400" spc="15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train_test_split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from</a:t>
            </a:r>
            <a:r>
              <a:rPr sz="2400" spc="15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sklearn.ensemble</a:t>
            </a:r>
            <a:r>
              <a:rPr sz="24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import</a:t>
            </a:r>
            <a:r>
              <a:rPr sz="2400" spc="25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RandomForestRegressor</a:t>
            </a:r>
            <a:endParaRPr sz="2400">
              <a:latin typeface="Arial MT"/>
              <a:cs typeface="Arial MT"/>
            </a:endParaRPr>
          </a:p>
          <a:p>
            <a:pPr marL="12700" marR="803275" indent="85090">
              <a:lnSpc>
                <a:spcPts val="2620"/>
              </a:lnSpc>
              <a:spcBef>
                <a:spcPts val="1019"/>
              </a:spcBef>
            </a:pP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from</a:t>
            </a:r>
            <a:r>
              <a:rPr sz="2400" spc="5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sklearn.metrics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E94D3"/>
                </a:solidFill>
                <a:latin typeface="Arial MT"/>
                <a:cs typeface="Arial MT"/>
              </a:rPr>
              <a:t>import</a:t>
            </a:r>
            <a:r>
              <a:rPr sz="2400" spc="20" dirty="0">
                <a:solidFill>
                  <a:srgbClr val="2E94D3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mean_absolute_error,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mean_squared_error,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r2_score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491</Words>
  <Application>Microsoft Office PowerPoint</Application>
  <PresentationFormat>Custom</PresentationFormat>
  <Paragraphs>79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ABSTRACTION:</vt:lpstr>
      <vt:lpstr>INTRODUCTION:</vt:lpstr>
      <vt:lpstr>DATA COLLECTION:</vt:lpstr>
      <vt:lpstr>DATA PROCESSING:</vt:lpstr>
      <vt:lpstr>FEATURE ENGINEERING:</vt:lpstr>
      <vt:lpstr>MODEL SELECTION:</vt:lpstr>
      <vt:lpstr>MODEL TRAINING:</vt:lpstr>
      <vt:lpstr>IMPORTING THE REQUIRED LIBRARIES:</vt:lpstr>
      <vt:lpstr>IMPORTING THE DATA SET:</vt:lpstr>
      <vt:lpstr>HANDLING THE MISSING DATA:</vt:lpstr>
      <vt:lpstr>ENCODING CATEGORICAL DATA:</vt:lpstr>
      <vt:lpstr>SPLITING THE DATA SET:</vt:lpstr>
      <vt:lpstr>FEATURE SCALING:</vt:lpstr>
      <vt:lpstr>CONCLUSION: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2023-10-20T10:02:08Z</dcterms:created>
  <dcterms:modified xsi:type="dcterms:W3CDTF">2023-10-20T10:12:51Z</dcterms:modified>
</cp:coreProperties>
</file>