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71" r:id="rId9"/>
    <p:sldId id="263" r:id="rId10"/>
    <p:sldId id="272" r:id="rId11"/>
    <p:sldId id="265" r:id="rId12"/>
    <p:sldId id="27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0F95A-BDC6-4C65-8349-77F48A8C006B}" v="60" dt="2024-08-29T16:16:34.159"/>
    <p1510:client id="{B84CC0BF-2A87-4DA0-905E-AE1888528F56}" v="4291" dt="2024-08-29T16:11:57.308"/>
    <p1510:client id="{EF3AC9CB-F600-4FB1-A105-29C3C0D8ADD8}" v="796" dt="2024-08-29T11:23:55.5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https://d.docs.live.net/9f6060b75ff75d22/edunet%20foundation%20project/employee_data%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 project.xlsx]Sheet1!PivotTable2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1D7D-4111-9FBC-ABB0424848FE}"/>
            </c:ext>
          </c:extLst>
        </c:ser>
        <c:ser>
          <c:idx val="1"/>
          <c:order val="1"/>
          <c:tx>
            <c:strRef>
              <c:f>Sheet1!$C$3:$C$4</c:f>
              <c:strCache>
                <c:ptCount val="1"/>
                <c:pt idx="0">
                  <c:v>LOW</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1D7D-4111-9FBC-ABB0424848FE}"/>
            </c:ext>
          </c:extLst>
        </c:ser>
        <c:ser>
          <c:idx val="2"/>
          <c:order val="2"/>
          <c:tx>
            <c:strRef>
              <c:f>Sheet1!$D$3:$D$4</c:f>
              <c:strCache>
                <c:ptCount val="1"/>
                <c:pt idx="0">
                  <c:v>MED</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1D7D-4111-9FBC-ABB0424848FE}"/>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3-1D7D-4111-9FBC-ABB0424848FE}"/>
            </c:ext>
          </c:extLst>
        </c:ser>
        <c:axId val="87143168"/>
        <c:axId val="87144704"/>
      </c:barChart>
      <c:catAx>
        <c:axId val="8714316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44704"/>
        <c:crosses val="autoZero"/>
        <c:auto val="1"/>
        <c:lblAlgn val="ctr"/>
        <c:lblOffset val="100"/>
      </c:catAx>
      <c:valAx>
        <c:axId val="8714470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4316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P JANANI</a:t>
            </a:r>
          </a:p>
          <a:p>
            <a:r>
              <a:rPr lang="en-US" sz="2400" dirty="0"/>
              <a:t>REGISTER NO: 312218036 </a:t>
            </a:r>
            <a:endParaRPr lang="en-US" sz="2400" dirty="0" smtClean="0"/>
          </a:p>
          <a:p>
            <a:r>
              <a:rPr lang="en-US" sz="2400" dirty="0" smtClean="0">
                <a:ea typeface="Calibri"/>
                <a:cs typeface="Calibri"/>
              </a:rPr>
              <a:t>NAN MUDHALVAN </a:t>
            </a:r>
            <a:r>
              <a:rPr lang="en-US" sz="2400" dirty="0" smtClean="0">
                <a:ea typeface="Calibri"/>
                <a:cs typeface="Calibri"/>
              </a:rPr>
              <a:t>ID :7175823A0B55E9D90044BE3CEF442188</a:t>
            </a:r>
            <a:endParaRPr lang="en-US" sz="2400" dirty="0">
              <a:ea typeface="Calibri"/>
              <a:cs typeface="Calibri"/>
            </a:endParaRPr>
          </a:p>
          <a:p>
            <a:r>
              <a:rPr lang="en-US" sz="2400" dirty="0"/>
              <a:t>DEPARTMENT: B COM GENERAL</a:t>
            </a:r>
            <a:endParaRPr lang="en-US" sz="2400" dirty="0">
              <a:ea typeface="Calibri"/>
              <a:cs typeface="Calibri"/>
            </a:endParaRPr>
          </a:p>
          <a:p>
            <a:r>
              <a:rPr lang="en-US" sz="2400" dirty="0"/>
              <a:t>COLLEGE: ST ANNE'S ARTS AND SCIENCE COLLEGE.</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457200" y="1600200"/>
            <a:ext cx="8896350" cy="3970318"/>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DATA COLLECTION</a:t>
            </a:r>
            <a:r>
              <a:rPr lang="en-US" dirty="0" smtClean="0"/>
              <a:t>: </a:t>
            </a:r>
            <a:r>
              <a:rPr lang="en-US" i="1" dirty="0"/>
              <a:t>Gather all relevant data related to employees. Common fields include employee ID, name, business unit, employee status, employee type, employees classification type, current employee rating, and more</a:t>
            </a:r>
            <a:r>
              <a:rPr lang="en-US" dirty="0" smtClean="0"/>
              <a:t>.</a:t>
            </a:r>
          </a:p>
          <a:p>
            <a:r>
              <a:rPr lang="en-US" b="1" dirty="0" smtClean="0"/>
              <a:t>DATA CLEANING</a:t>
            </a:r>
            <a:r>
              <a:rPr lang="en-US" dirty="0" smtClean="0"/>
              <a:t>: </a:t>
            </a:r>
            <a:r>
              <a:rPr lang="en-US" i="1" dirty="0" smtClean="0"/>
              <a:t>Handle </a:t>
            </a:r>
            <a:r>
              <a:rPr lang="en-US" i="1" dirty="0"/>
              <a:t>Missing </a:t>
            </a:r>
            <a:r>
              <a:rPr lang="en-US" i="1" dirty="0" smtClean="0"/>
              <a:t>Values</a:t>
            </a:r>
          </a:p>
          <a:p>
            <a:r>
              <a:rPr lang="en-US" b="1" dirty="0" smtClean="0"/>
              <a:t>PERFORMANCE LEVEL</a:t>
            </a:r>
            <a:r>
              <a:rPr lang="en-US" dirty="0" smtClean="0"/>
              <a:t>: </a:t>
            </a:r>
            <a:r>
              <a:rPr lang="en-US" i="1" dirty="0" smtClean="0"/>
              <a:t>Creating </a:t>
            </a:r>
            <a:r>
              <a:rPr lang="en-US" i="1" dirty="0"/>
              <a:t>the new column called performance level by using the formula IFS(Z8&gt;=5,"VERY HIGH",Z8&gt;=4, "HIGH", Z8&gt;=3,"MED", TRUE, "LOW")It shoes that how his formula is used to </a:t>
            </a:r>
            <a:r>
              <a:rPr lang="en-US" i="1" dirty="0" smtClean="0"/>
              <a:t>categorized </a:t>
            </a:r>
            <a:r>
              <a:rPr lang="en-US" i="1" dirty="0"/>
              <a:t>the employees based on their ratings like very high, high, low</a:t>
            </a:r>
            <a:r>
              <a:rPr lang="en-US" i="1" dirty="0" smtClean="0"/>
              <a:t>.</a:t>
            </a:r>
          </a:p>
          <a:p>
            <a:r>
              <a:rPr lang="en-US" b="1" dirty="0" smtClean="0"/>
              <a:t>SUMMARY:</a:t>
            </a:r>
          </a:p>
          <a:p>
            <a:r>
              <a:rPr lang="en-US" b="1" dirty="0" smtClean="0"/>
              <a:t>Pivot </a:t>
            </a:r>
            <a:r>
              <a:rPr lang="en-US" b="1" dirty="0"/>
              <a:t>Table</a:t>
            </a:r>
            <a:r>
              <a:rPr lang="en-US" dirty="0"/>
              <a:t>: </a:t>
            </a:r>
            <a:r>
              <a:rPr lang="en-US" i="1" dirty="0"/>
              <a:t>In the pivot table it should work in the new </a:t>
            </a:r>
            <a:r>
              <a:rPr lang="en-US" i="1" dirty="0" smtClean="0"/>
              <a:t>worksheet. Remove </a:t>
            </a:r>
            <a:r>
              <a:rPr lang="en-US" i="1" dirty="0"/>
              <a:t>the blank values</a:t>
            </a:r>
            <a:r>
              <a:rPr lang="en-US" dirty="0" smtClean="0"/>
              <a:t>,</a:t>
            </a:r>
          </a:p>
          <a:p>
            <a:r>
              <a:rPr lang="en-US" b="1" dirty="0" smtClean="0"/>
              <a:t>VISUALISATION</a:t>
            </a:r>
            <a:r>
              <a:rPr lang="en-US" dirty="0" smtClean="0"/>
              <a:t>: </a:t>
            </a:r>
            <a:r>
              <a:rPr lang="en-US" i="1" dirty="0" smtClean="0"/>
              <a:t>Graphical Representation</a:t>
            </a:r>
            <a:r>
              <a:rPr lang="en-US" i="1" dirty="0"/>
              <a:t>.</a:t>
            </a:r>
            <a:r>
              <a:rPr lang="en-US" i="1" dirty="0" smtClean="0"/>
              <a:t> Make </a:t>
            </a:r>
            <a:r>
              <a:rPr lang="en-US" i="1" dirty="0"/>
              <a:t>a graph based on the table which we have created. There is the feature of recommended </a:t>
            </a:r>
            <a:r>
              <a:rPr lang="en-US" i="1" dirty="0" smtClean="0"/>
              <a:t>graph</a:t>
            </a:r>
          </a:p>
          <a:p>
            <a:r>
              <a:rPr lang="en-US" b="1" dirty="0" smtClean="0"/>
              <a:t>Filter </a:t>
            </a:r>
            <a:r>
              <a:rPr lang="en-US" dirty="0" smtClean="0"/>
              <a:t>: </a:t>
            </a:r>
            <a:r>
              <a:rPr lang="en-US" i="1" dirty="0" smtClean="0"/>
              <a:t>We </a:t>
            </a:r>
            <a:r>
              <a:rPr lang="en-US" i="1" dirty="0"/>
              <a:t>can also filter the graph like male, female etc. We also filter the analysis by our choose</a:t>
            </a:r>
            <a:endParaRPr lang="en-IN"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E9D8027D-295B-906C-ED59-B72B11D1FD9B}"/>
              </a:ext>
              <a:ext uri="{147F2762-F138-4A5C-976F-8EAC2B608ADB}">
                <a16:predDERef xmlns:a16="http://schemas.microsoft.com/office/drawing/2014/main" xmlns="" pred="{1E6EDD6B-D3EA-ACFA-B8B3-0760ECA01253}"/>
              </a:ext>
            </a:extLst>
          </p:cNvPr>
          <p:cNvGraphicFramePr>
            <a:graphicFrameLocks/>
          </p:cNvGraphicFramePr>
          <p:nvPr>
            <p:extLst>
              <p:ext uri="{D42A27DB-BD31-4B8C-83A1-F6EECF244321}">
                <p14:modId xmlns:p14="http://schemas.microsoft.com/office/powerpoint/2010/main" xmlns="" val="2186823852"/>
              </p:ext>
            </p:extLst>
          </p:nvPr>
        </p:nvGraphicFramePr>
        <p:xfrm>
          <a:off x="1456966" y="1544669"/>
          <a:ext cx="6829244" cy="45403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5"/>
            <a:ext cx="10681335" cy="909955"/>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1000" y="1600200"/>
            <a:ext cx="8305800" cy="1754326"/>
          </a:xfrm>
          <a:prstGeom prst="rect">
            <a:avLst/>
          </a:prstGeom>
          <a:noFill/>
        </p:spPr>
        <p:txBody>
          <a:bodyPr wrap="square" rtlCol="0">
            <a:spAutoFit/>
          </a:bodyPr>
          <a:lstStyle/>
          <a:p>
            <a:r>
              <a:rPr lang="en-US" dirty="0" smtClean="0"/>
              <a:t> </a:t>
            </a:r>
            <a:r>
              <a:rPr lang="en-US" b="1" i="1" dirty="0" smtClean="0">
                <a:effectLst>
                  <a:outerShdw blurRad="38100" dist="38100" dir="2700000" algn="tl">
                    <a:srgbClr val="000000">
                      <a:alpha val="43137"/>
                    </a:srgbClr>
                  </a:outerShdw>
                </a:effectLst>
              </a:rPr>
              <a:t>An employee </a:t>
            </a:r>
            <a:r>
              <a:rPr lang="en-US" b="1" i="1" dirty="0">
                <a:effectLst>
                  <a:outerShdw blurRad="38100" dist="38100" dir="2700000" algn="tl">
                    <a:srgbClr val="000000">
                      <a:alpha val="43137"/>
                    </a:srgbClr>
                  </a:outerShdw>
                </a:effectLst>
              </a:rPr>
              <a:t>data analysis in a research study involves a strategic synthesis of key findings, their implications, and their contribution to the broader field of study. It is an opportunity to communicate the significance of your research and guide future investigations</a:t>
            </a:r>
            <a:r>
              <a:rPr lang="en-US" b="1" i="1" dirty="0" smtClean="0">
                <a:effectLst>
                  <a:outerShdw blurRad="38100" dist="38100" dir="2700000" algn="tl">
                    <a:srgbClr val="000000">
                      <a:alpha val="43137"/>
                    </a:srgbClr>
                  </a:outerShdw>
                </a:effectLst>
              </a:rPr>
              <a:t>.</a:t>
            </a:r>
            <a:r>
              <a:rPr lang="en-US" b="1" i="1" dirty="0">
                <a:effectLst>
                  <a:outerShdw blurRad="38100" dist="38100" dir="2700000" algn="tl">
                    <a:srgbClr val="000000">
                      <a:alpha val="43137"/>
                    </a:srgbClr>
                  </a:outerShdw>
                </a:effectLst>
              </a:rPr>
              <a:t> </a:t>
            </a:r>
            <a:r>
              <a:rPr lang="en-US" b="1" i="1" dirty="0" smtClean="0">
                <a:effectLst>
                  <a:outerShdw blurRad="38100" dist="38100" dir="2700000" algn="tl">
                    <a:srgbClr val="000000">
                      <a:alpha val="43137"/>
                    </a:srgbClr>
                  </a:outerShdw>
                </a:effectLst>
              </a:rPr>
              <a:t>Employee data analysis is an HR analytics or people analytics process that involves collecting data, analyzing, and reporting HR data to help understand a company’s growth. </a:t>
            </a:r>
            <a:endParaRPr lang="en-IN" b="1" i="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effectLst>
                  <a:outerShdw blurRad="38100" dist="38100" dir="2700000" algn="tl">
                    <a:srgbClr val="000000">
                      <a:alpha val="43137"/>
                    </a:srgbClr>
                  </a:outerShdw>
                </a:effectLst>
              </a:rPr>
              <a:t>P</a:t>
            </a:r>
            <a:r>
              <a:rPr sz="4250" spc="15" dirty="0">
                <a:effectLst>
                  <a:outerShdw blurRad="38100" dist="38100" dir="2700000" algn="tl">
                    <a:srgbClr val="000000">
                      <a:alpha val="43137"/>
                    </a:srgbClr>
                  </a:outerShdw>
                </a:effectLst>
              </a:rPr>
              <a:t>ROB</a:t>
            </a:r>
            <a:r>
              <a:rPr sz="4250" spc="55" dirty="0">
                <a:effectLst>
                  <a:outerShdw blurRad="38100" dist="38100" dir="2700000" algn="tl">
                    <a:srgbClr val="000000">
                      <a:alpha val="43137"/>
                    </a:srgbClr>
                  </a:outerShdw>
                </a:effectLst>
              </a:rPr>
              <a:t>L</a:t>
            </a:r>
            <a:r>
              <a:rPr sz="4250" spc="-20" dirty="0">
                <a:effectLst>
                  <a:outerShdw blurRad="38100" dist="38100" dir="2700000" algn="tl">
                    <a:srgbClr val="000000">
                      <a:alpha val="43137"/>
                    </a:srgbClr>
                  </a:outerShdw>
                </a:effectLst>
              </a:rPr>
              <a:t>E</a:t>
            </a:r>
            <a:r>
              <a:rPr sz="4250" spc="20" dirty="0">
                <a:effectLst>
                  <a:outerShdw blurRad="38100" dist="38100" dir="2700000" algn="tl">
                    <a:srgbClr val="000000">
                      <a:alpha val="43137"/>
                    </a:srgbClr>
                  </a:outerShdw>
                </a:effectLst>
              </a:rPr>
              <a:t>M</a:t>
            </a:r>
            <a:r>
              <a:rPr sz="4250" dirty="0">
                <a:effectLst>
                  <a:outerShdw blurRad="38100" dist="38100" dir="2700000" algn="tl">
                    <a:srgbClr val="000000">
                      <a:alpha val="43137"/>
                    </a:srgbClr>
                  </a:outerShdw>
                </a:effectLst>
              </a:rPr>
              <a:t>	</a:t>
            </a:r>
            <a:r>
              <a:rPr sz="4250" spc="10" dirty="0">
                <a:effectLst>
                  <a:outerShdw blurRad="38100" dist="38100" dir="2700000" algn="tl">
                    <a:srgbClr val="000000">
                      <a:alpha val="43137"/>
                    </a:srgbClr>
                  </a:outerShdw>
                </a:effectLst>
              </a:rPr>
              <a:t>S</a:t>
            </a:r>
            <a:r>
              <a:rPr sz="4250" spc="-370" dirty="0">
                <a:effectLst>
                  <a:outerShdw blurRad="38100" dist="38100" dir="2700000" algn="tl">
                    <a:srgbClr val="000000">
                      <a:alpha val="43137"/>
                    </a:srgbClr>
                  </a:outerShdw>
                </a:effectLst>
              </a:rPr>
              <a:t>T</a:t>
            </a:r>
            <a:r>
              <a:rPr sz="4250" spc="-375" dirty="0">
                <a:effectLst>
                  <a:outerShdw blurRad="38100" dist="38100" dir="2700000" algn="tl">
                    <a:srgbClr val="000000">
                      <a:alpha val="43137"/>
                    </a:srgbClr>
                  </a:outerShdw>
                </a:effectLst>
              </a:rPr>
              <a:t>A</a:t>
            </a:r>
            <a:r>
              <a:rPr sz="4250" spc="15" dirty="0">
                <a:effectLst>
                  <a:outerShdw blurRad="38100" dist="38100" dir="2700000" algn="tl">
                    <a:srgbClr val="000000">
                      <a:alpha val="43137"/>
                    </a:srgbClr>
                  </a:outerShdw>
                </a:effectLst>
              </a:rPr>
              <a:t>T</a:t>
            </a:r>
            <a:r>
              <a:rPr sz="4250" spc="-10" dirty="0">
                <a:effectLst>
                  <a:outerShdw blurRad="38100" dist="38100" dir="2700000" algn="tl">
                    <a:srgbClr val="000000">
                      <a:alpha val="43137"/>
                    </a:srgbClr>
                  </a:outerShdw>
                </a:effectLst>
              </a:rPr>
              <a:t>E</a:t>
            </a:r>
            <a:r>
              <a:rPr sz="4250" spc="-20" dirty="0">
                <a:effectLst>
                  <a:outerShdw blurRad="38100" dist="38100" dir="2700000" algn="tl">
                    <a:srgbClr val="000000">
                      <a:alpha val="43137"/>
                    </a:srgbClr>
                  </a:outerShdw>
                </a:effectLst>
              </a:rPr>
              <a:t>ME</a:t>
            </a:r>
            <a:r>
              <a:rPr sz="4250" spc="10" dirty="0">
                <a:effectLst>
                  <a:outerShdw blurRad="38100" dist="38100" dir="2700000" algn="tl">
                    <a:srgbClr val="000000">
                      <a:alpha val="43137"/>
                    </a:srgbClr>
                  </a:outerShdw>
                </a:effectLst>
              </a:rPr>
              <a:t>NT</a:t>
            </a:r>
            <a:endParaRPr sz="4250">
              <a:effectLst>
                <a:outerShdw blurRad="38100" dist="38100" dir="2700000" algn="tl">
                  <a:srgbClr val="000000">
                    <a:alpha val="43137"/>
                  </a:srgbClr>
                </a:outerShdw>
              </a:effectLst>
            </a:endParaRPr>
          </a:p>
        </p:txBody>
      </p:sp>
      <p:sp>
        <p:nvSpPr>
          <p:cNvPr id="9" name="Text Placeholder 8">
            <a:extLst>
              <a:ext uri="{FF2B5EF4-FFF2-40B4-BE49-F238E27FC236}">
                <a16:creationId xmlns:a16="http://schemas.microsoft.com/office/drawing/2014/main" xmlns="" id="{58D46AF8-EC2B-6200-CB09-B76E73EE2DE1}"/>
              </a:ext>
            </a:extLst>
          </p:cNvPr>
          <p:cNvSpPr>
            <a:spLocks noGrp="1"/>
          </p:cNvSpPr>
          <p:nvPr>
            <p:ph type="body" idx="1"/>
          </p:nvPr>
        </p:nvSpPr>
        <p:spPr>
          <a:xfrm>
            <a:off x="5751" y="1692358"/>
            <a:ext cx="11490385" cy="3416320"/>
          </a:xfrm>
        </p:spPr>
        <p:txBody>
          <a:bodyPr wrap="square" lIns="0" tIns="0" rIns="0" bIns="0" anchor="t">
            <a:spAutoFit/>
          </a:bodyPr>
          <a:lstStyle/>
          <a:p>
            <a:r>
              <a:rPr lang="en-US" dirty="0"/>
              <a:t> </a:t>
            </a:r>
            <a:r>
              <a:rPr lang="en-US" sz="3600" dirty="0"/>
              <a:t>Here , </a:t>
            </a:r>
            <a:r>
              <a:rPr lang="en-US" sz="2800" dirty="0">
                <a:solidFill>
                  <a:srgbClr val="111111"/>
                </a:solidFill>
                <a:latin typeface="Arial"/>
                <a:cs typeface="Arial"/>
              </a:rPr>
              <a:t>A </a:t>
            </a:r>
            <a:r>
              <a:rPr lang="en-US" sz="2800" b="1" dirty="0">
                <a:solidFill>
                  <a:srgbClr val="111111"/>
                </a:solidFill>
                <a:latin typeface="Arial"/>
                <a:cs typeface="Arial"/>
              </a:rPr>
              <a:t>problem statement about an employee</a:t>
            </a:r>
            <a:endParaRPr lang="en-US" sz="2800" dirty="0">
              <a:solidFill>
                <a:srgbClr val="111111"/>
              </a:solidFill>
              <a:latin typeface="Arial"/>
              <a:cs typeface="Arial"/>
            </a:endParaRPr>
          </a:p>
          <a:p>
            <a:r>
              <a:rPr lang="en-US" sz="2800" b="1" dirty="0">
                <a:solidFill>
                  <a:srgbClr val="111111"/>
                </a:solidFill>
                <a:latin typeface="Arial"/>
                <a:cs typeface="Arial"/>
              </a:rPr>
              <a:t> Performance </a:t>
            </a:r>
            <a:r>
              <a:rPr lang="en-US" sz="2800" b="1" dirty="0" smtClean="0">
                <a:solidFill>
                  <a:srgbClr val="111111"/>
                </a:solidFill>
                <a:latin typeface="Arial"/>
                <a:cs typeface="Arial"/>
              </a:rPr>
              <a:t>analysis by using excel </a:t>
            </a:r>
            <a:r>
              <a:rPr lang="en-US" sz="2800" b="1" dirty="0">
                <a:solidFill>
                  <a:srgbClr val="111111"/>
                </a:solidFill>
                <a:latin typeface="Arial"/>
                <a:cs typeface="Arial"/>
              </a:rPr>
              <a:t>Where the </a:t>
            </a:r>
            <a:r>
              <a:rPr lang="en-US" sz="2800" b="1" dirty="0" smtClean="0">
                <a:solidFill>
                  <a:srgbClr val="111111"/>
                </a:solidFill>
                <a:latin typeface="Arial"/>
                <a:cs typeface="Arial"/>
              </a:rPr>
              <a:t>employer makes</a:t>
            </a:r>
          </a:p>
          <a:p>
            <a:r>
              <a:rPr lang="en-US" sz="2800" b="1" dirty="0" smtClean="0">
                <a:solidFill>
                  <a:srgbClr val="111111"/>
                </a:solidFill>
                <a:latin typeface="Arial"/>
                <a:cs typeface="Arial"/>
              </a:rPr>
              <a:t> </a:t>
            </a:r>
            <a:r>
              <a:rPr lang="en-US" sz="2800" b="1" dirty="0">
                <a:solidFill>
                  <a:srgbClr val="111111"/>
                </a:solidFill>
                <a:latin typeface="Arial"/>
                <a:cs typeface="Arial"/>
              </a:rPr>
              <a:t>good performance which we can  motivate them with the </a:t>
            </a:r>
            <a:endParaRPr lang="en-US" sz="2800" dirty="0">
              <a:solidFill>
                <a:srgbClr val="000000"/>
              </a:solidFill>
              <a:latin typeface="Arial"/>
              <a:cs typeface="Arial"/>
            </a:endParaRPr>
          </a:p>
          <a:p>
            <a:r>
              <a:rPr lang="en-US" sz="2800" b="1" dirty="0">
                <a:solidFill>
                  <a:srgbClr val="111111"/>
                </a:solidFill>
                <a:latin typeface="Arial"/>
                <a:cs typeface="Arial"/>
              </a:rPr>
              <a:t>increment ,promotion ,appraisal etc.</a:t>
            </a:r>
          </a:p>
          <a:p>
            <a:r>
              <a:rPr lang="en-US" sz="2800" b="1" dirty="0">
                <a:solidFill>
                  <a:srgbClr val="111111"/>
                </a:solidFill>
                <a:latin typeface="Arial"/>
                <a:cs typeface="Arial"/>
              </a:rPr>
              <a:t>Whereas the low performance employer we can </a:t>
            </a:r>
          </a:p>
          <a:p>
            <a:r>
              <a:rPr lang="en-US" sz="2800" b="1" dirty="0">
                <a:solidFill>
                  <a:srgbClr val="111111"/>
                </a:solidFill>
                <a:latin typeface="Arial"/>
                <a:cs typeface="Arial"/>
              </a:rPr>
              <a:t>motivate them to do better.</a:t>
            </a:r>
          </a:p>
          <a:p>
            <a:endParaRPr lang="en-US" sz="2800" b="1" dirty="0">
              <a:solidFill>
                <a:srgbClr val="111111"/>
              </a:solidFill>
              <a:latin typeface="Arial"/>
              <a:cs typeface="Arial"/>
            </a:endParaRP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i="1" spc="5" dirty="0">
                <a:effectLst>
                  <a:outerShdw blurRad="38100" dist="38100" dir="2700000" algn="tl">
                    <a:srgbClr val="000000">
                      <a:alpha val="43137"/>
                    </a:srgbClr>
                  </a:outerShdw>
                </a:effectLst>
              </a:rPr>
              <a:t>PROJECT	</a:t>
            </a:r>
            <a:r>
              <a:rPr sz="4250" i="1" spc="-20" dirty="0">
                <a:effectLst>
                  <a:outerShdw blurRad="38100" dist="38100" dir="2700000" algn="tl">
                    <a:srgbClr val="000000">
                      <a:alpha val="43137"/>
                    </a:srgbClr>
                  </a:outerShdw>
                </a:effectLst>
              </a:rPr>
              <a:t>OVERVIEW</a:t>
            </a:r>
            <a:endParaRPr sz="4250" i="1">
              <a:effectLst>
                <a:outerShdw blurRad="38100" dist="38100" dir="2700000" algn="tl">
                  <a:srgbClr val="000000">
                    <a:alpha val="43137"/>
                  </a:srgbClr>
                </a:outerShdw>
              </a:effectLst>
            </a:endParaRPr>
          </a:p>
        </p:txBody>
      </p:sp>
      <p:sp>
        <p:nvSpPr>
          <p:cNvPr id="9" name="Text Placeholder 8">
            <a:extLst>
              <a:ext uri="{FF2B5EF4-FFF2-40B4-BE49-F238E27FC236}">
                <a16:creationId xmlns:a16="http://schemas.microsoft.com/office/drawing/2014/main" xmlns="" id="{F038EC0F-D698-46DA-55C7-44256D1E5087}"/>
              </a:ext>
            </a:extLst>
          </p:cNvPr>
          <p:cNvSpPr>
            <a:spLocks noGrp="1"/>
          </p:cNvSpPr>
          <p:nvPr>
            <p:ph type="body" idx="1"/>
          </p:nvPr>
        </p:nvSpPr>
        <p:spPr>
          <a:xfrm>
            <a:off x="135148" y="1577340"/>
            <a:ext cx="11360989" cy="3447098"/>
          </a:xfrm>
        </p:spPr>
        <p:txBody>
          <a:bodyPr wrap="square" lIns="0" tIns="0" rIns="0" bIns="0" anchor="t">
            <a:spAutoFit/>
          </a:bodyPr>
          <a:lstStyle/>
          <a:p>
            <a:r>
              <a:rPr lang="en-US" sz="3200" i="1" dirty="0"/>
              <a:t>Employee data analysis is about an employee by considering </a:t>
            </a:r>
            <a:endParaRPr lang="en-US" sz="3200" i="1" dirty="0">
              <a:solidFill>
                <a:srgbClr val="000000"/>
              </a:solidFill>
              <a:latin typeface="Calibri"/>
              <a:ea typeface="Calibri"/>
              <a:cs typeface="Calibri"/>
            </a:endParaRPr>
          </a:p>
          <a:p>
            <a:r>
              <a:rPr lang="en-US" sz="3200" i="1" dirty="0"/>
              <a:t>various factors like </a:t>
            </a:r>
            <a:r>
              <a:rPr lang="en-US" sz="3200" i="1" err="1"/>
              <a:t>performance,score</a:t>
            </a:r>
            <a:r>
              <a:rPr lang="en-US" sz="3200" i="1" dirty="0"/>
              <a:t> ratings, gender,</a:t>
            </a:r>
          </a:p>
          <a:p>
            <a:r>
              <a:rPr lang="en-US" sz="3200" i="1" dirty="0"/>
              <a:t>Achievements. whereas, in order to identify the  trends,</a:t>
            </a:r>
          </a:p>
          <a:p>
            <a:r>
              <a:rPr lang="en-US" sz="3200" i="1" dirty="0"/>
              <a:t>Patterns of different categories of employees like </a:t>
            </a:r>
          </a:p>
          <a:p>
            <a:r>
              <a:rPr lang="en-US" sz="3200" i="1" dirty="0"/>
              <a:t>HIGH , MEDIUM,LOW.</a:t>
            </a:r>
          </a:p>
          <a:p>
            <a:endParaRPr lang="en-US" sz="3200" dirty="0"/>
          </a:p>
          <a:p>
            <a:r>
              <a:rPr lang="en-US" sz="3200" dirty="0"/>
              <a:t>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 Placeholder 6">
            <a:extLst>
              <a:ext uri="{FF2B5EF4-FFF2-40B4-BE49-F238E27FC236}">
                <a16:creationId xmlns:a16="http://schemas.microsoft.com/office/drawing/2014/main" xmlns="" id="{1D53B2E5-1CDB-DE74-B87B-7FF401A1D3D2}"/>
              </a:ext>
            </a:extLst>
          </p:cNvPr>
          <p:cNvSpPr>
            <a:spLocks noGrp="1"/>
          </p:cNvSpPr>
          <p:nvPr>
            <p:ph type="body" idx="4294967295"/>
          </p:nvPr>
        </p:nvSpPr>
        <p:spPr>
          <a:xfrm>
            <a:off x="284673" y="1031636"/>
            <a:ext cx="11907327" cy="5170646"/>
          </a:xfrm>
        </p:spPr>
        <p:txBody>
          <a:bodyPr wrap="square" lIns="0" tIns="0" rIns="0" bIns="0" anchor="t">
            <a:spAutoFit/>
          </a:bodyPr>
          <a:lstStyle/>
          <a:p>
            <a:r>
              <a:rPr lang="en-US" sz="4800" dirty="0">
                <a:solidFill>
                  <a:srgbClr val="000000"/>
                </a:solidFill>
                <a:latin typeface="Calibri"/>
                <a:ea typeface="Calibri"/>
                <a:cs typeface="Calibri"/>
              </a:rPr>
              <a:t>EMPLOYER</a:t>
            </a:r>
          </a:p>
          <a:p>
            <a:endParaRPr lang="en-US" sz="4800" dirty="0">
              <a:solidFill>
                <a:srgbClr val="000000"/>
              </a:solidFill>
              <a:latin typeface="Calibri"/>
              <a:ea typeface="Calibri"/>
              <a:cs typeface="Calibri"/>
            </a:endParaRPr>
          </a:p>
          <a:p>
            <a:endParaRPr lang="en-US" sz="4800" dirty="0">
              <a:solidFill>
                <a:srgbClr val="000000"/>
              </a:solidFill>
              <a:latin typeface="Calibri"/>
              <a:ea typeface="Calibri"/>
              <a:cs typeface="Calibri"/>
            </a:endParaRPr>
          </a:p>
          <a:p>
            <a:r>
              <a:rPr lang="en-US" sz="4800" dirty="0" smtClean="0"/>
              <a:t>EXECUTIVES</a:t>
            </a:r>
            <a:endParaRPr lang="en-IN" sz="4800" dirty="0" smtClean="0"/>
          </a:p>
          <a:p>
            <a:endParaRPr lang="en-US" sz="4800" dirty="0">
              <a:solidFill>
                <a:srgbClr val="000000"/>
              </a:solidFill>
              <a:latin typeface="Calibri"/>
              <a:ea typeface="Calibri"/>
              <a:cs typeface="Calibri"/>
            </a:endParaRPr>
          </a:p>
          <a:p>
            <a:endParaRPr lang="en-US" sz="4800" dirty="0">
              <a:solidFill>
                <a:srgbClr val="000000"/>
              </a:solidFill>
              <a:latin typeface="Calibri"/>
              <a:ea typeface="Calibri"/>
              <a:cs typeface="Calibri"/>
            </a:endParaRPr>
          </a:p>
          <a:p>
            <a:r>
              <a:rPr lang="en-US" sz="4800" dirty="0">
                <a:solidFill>
                  <a:srgbClr val="000000"/>
                </a:solidFill>
                <a:latin typeface="Calibri"/>
                <a:ea typeface="Calibri"/>
                <a:cs typeface="Calibri"/>
              </a:rPr>
              <a:t>MANAGER</a:t>
            </a:r>
          </a:p>
        </p:txBody>
      </p:sp>
      <p:pic>
        <p:nvPicPr>
          <p:cNvPr id="9" name="Picture 8" descr="Collection of PNG Employee. | PlusPNG">
            <a:extLst>
              <a:ext uri="{FF2B5EF4-FFF2-40B4-BE49-F238E27FC236}">
                <a16:creationId xmlns:a16="http://schemas.microsoft.com/office/drawing/2014/main" xmlns="" id="{AC59AAF2-A61B-3600-8CA7-5ECB559F17DD}"/>
              </a:ext>
            </a:extLst>
          </p:cNvPr>
          <p:cNvPicPr>
            <a:picLocks noChangeAspect="1"/>
          </p:cNvPicPr>
          <p:nvPr/>
        </p:nvPicPr>
        <p:blipFill>
          <a:blip r:embed="rId2" cstate="print"/>
          <a:stretch>
            <a:fillRect/>
          </a:stretch>
        </p:blipFill>
        <p:spPr>
          <a:xfrm>
            <a:off x="6449683" y="188344"/>
            <a:ext cx="2743200" cy="2743200"/>
          </a:xfrm>
          <a:prstGeom prst="rect">
            <a:avLst/>
          </a:prstGeom>
        </p:spPr>
      </p:pic>
      <p:pic>
        <p:nvPicPr>
          <p:cNvPr id="11" name="Picture 10" descr="Manager Linear Icon. Modern Outline Manager Logo Concept on Whit Stock ...">
            <a:extLst>
              <a:ext uri="{FF2B5EF4-FFF2-40B4-BE49-F238E27FC236}">
                <a16:creationId xmlns:a16="http://schemas.microsoft.com/office/drawing/2014/main" xmlns="" id="{87E5D2EA-BFEF-2FCA-6B5C-6558368537F2}"/>
              </a:ext>
            </a:extLst>
          </p:cNvPr>
          <p:cNvPicPr>
            <a:picLocks noChangeAspect="1"/>
          </p:cNvPicPr>
          <p:nvPr/>
        </p:nvPicPr>
        <p:blipFill>
          <a:blip r:embed="rId3" cstate="print"/>
          <a:stretch>
            <a:fillRect/>
          </a:stretch>
        </p:blipFill>
        <p:spPr>
          <a:xfrm>
            <a:off x="6449684" y="4697567"/>
            <a:ext cx="2829463" cy="1991732"/>
          </a:xfrm>
          <a:prstGeom prst="rect">
            <a:avLst/>
          </a:prstGeom>
        </p:spPr>
      </p:pic>
      <p:pic>
        <p:nvPicPr>
          <p:cNvPr id="12" name="Picture 11" descr="Caricature Of Female Free Stock Photo - Public Domain Pictures"/>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781800" y="2971800"/>
            <a:ext cx="2042160" cy="14020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 Placeholder 7">
            <a:extLst>
              <a:ext uri="{FF2B5EF4-FFF2-40B4-BE49-F238E27FC236}">
                <a16:creationId xmlns:a16="http://schemas.microsoft.com/office/drawing/2014/main" xmlns="" id="{9EA5E1F4-5DC9-238B-9092-F0A38EF88591}"/>
              </a:ext>
            </a:extLst>
          </p:cNvPr>
          <p:cNvSpPr>
            <a:spLocks noGrp="1"/>
          </p:cNvSpPr>
          <p:nvPr>
            <p:ph type="body" idx="1"/>
          </p:nvPr>
        </p:nvSpPr>
        <p:spPr/>
        <p:txBody>
          <a:bodyPr wrap="square" lIns="0" tIns="0" rIns="0" bIns="0" anchor="t">
            <a:spAutoFit/>
          </a:bodyPr>
          <a:lstStyle/>
          <a:p>
            <a:r>
              <a:rPr lang="en-US" dirty="0"/>
              <a:t>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itle 10">
            <a:extLst>
              <a:ext uri="{FF2B5EF4-FFF2-40B4-BE49-F238E27FC236}">
                <a16:creationId xmlns:a16="http://schemas.microsoft.com/office/drawing/2014/main" xmlns="" id="{E9C6B53F-9106-7991-08F0-1CBC8E272077}"/>
              </a:ext>
            </a:extLst>
          </p:cNvPr>
          <p:cNvSpPr>
            <a:spLocks noGrp="1"/>
          </p:cNvSpPr>
          <p:nvPr>
            <p:ph type="title"/>
          </p:nvPr>
        </p:nvSpPr>
        <p:spPr>
          <a:xfrm>
            <a:off x="755332" y="385444"/>
            <a:ext cx="10681335" cy="5170646"/>
          </a:xfrm>
        </p:spPr>
        <p:txBody>
          <a:bodyPr wrap="square" lIns="0" tIns="0" rIns="0" bIns="0" anchor="t">
            <a:spAutoFit/>
          </a:bodyPr>
          <a:lstStyle/>
          <a:p>
            <a:pPr marL="342900" marR="0" indent="-342900" rtl="0" eaLnBrk="1" fontAlgn="base" latinLnBrk="0" hangingPunct="1">
              <a:spcBef>
                <a:spcPts val="480"/>
              </a:spcBef>
              <a:spcAft>
                <a:spcPts val="0"/>
              </a:spcAft>
            </a:pPr>
            <a:r>
              <a:rPr lang="en-US" sz="3600" dirty="0"/>
              <a:t>OUR SOLUTION AND ITS VALUE PROPOSITION</a:t>
            </a:r>
            <a:br>
              <a:rPr lang="en-US" sz="3600" dirty="0"/>
            </a:br>
            <a:r>
              <a:rPr lang="en-US" sz="3600" dirty="0"/>
              <a:t/>
            </a:r>
            <a:br>
              <a:rPr lang="en-US" sz="3600" dirty="0"/>
            </a:br>
            <a:r>
              <a:rPr lang="en-US" sz="3600" dirty="0"/>
              <a:t>              </a:t>
            </a:r>
            <a:r>
              <a:rPr lang="en-US" sz="2400" dirty="0"/>
              <a:t> </a:t>
            </a:r>
            <a:r>
              <a:rPr lang="en-US" sz="2400" kern="1200" dirty="0" smtClean="0">
                <a:latin typeface="Segoe UI" panose="020B0502040204020203" pitchFamily="34" charset="0"/>
              </a:rPr>
              <a:t>CONDITIONAL </a:t>
            </a:r>
            <a:r>
              <a:rPr lang="en-US" sz="2400" kern="1200" dirty="0" smtClean="0">
                <a:latin typeface="Segoe UI" panose="020B0502040204020203" pitchFamily="34" charset="0"/>
              </a:rPr>
              <a:t>               </a:t>
            </a:r>
            <a:br>
              <a:rPr lang="en-US" sz="2400" kern="1200" dirty="0" smtClean="0">
                <a:latin typeface="Segoe UI" panose="020B0502040204020203" pitchFamily="34" charset="0"/>
              </a:rPr>
            </a:br>
            <a:r>
              <a:rPr lang="en-US" sz="2400" kern="1200" dirty="0" smtClean="0">
                <a:latin typeface="Segoe UI" panose="020B0502040204020203" pitchFamily="34" charset="0"/>
              </a:rPr>
              <a:t> </a:t>
            </a:r>
            <a:r>
              <a:rPr lang="en-US" sz="2400" kern="1200" dirty="0" smtClean="0">
                <a:latin typeface="Segoe UI" panose="020B0502040204020203" pitchFamily="34" charset="0"/>
              </a:rPr>
              <a:t>                            FORMATTING       -        MISSING</a:t>
            </a:r>
            <a:r>
              <a:rPr lang="en-US" sz="2400" b="0" kern="1200" dirty="0" smtClean="0">
                <a:latin typeface="Segoe UI" panose="020B0502040204020203" pitchFamily="34" charset="0"/>
              </a:rPr>
              <a:t/>
            </a:r>
            <a:br>
              <a:rPr lang="en-US" sz="2400" b="0" kern="1200" dirty="0" smtClean="0">
                <a:latin typeface="Segoe UI" panose="020B0502040204020203" pitchFamily="34" charset="0"/>
              </a:rPr>
            </a:br>
            <a:r>
              <a:rPr lang="en-US" sz="2400" b="0" kern="1200" dirty="0" smtClean="0">
                <a:latin typeface="Segoe UI" panose="020B0502040204020203" pitchFamily="34" charset="0"/>
              </a:rPr>
              <a:t>                         </a:t>
            </a:r>
            <a:r>
              <a:rPr lang="en-US" sz="2400" kern="1200" dirty="0" smtClean="0">
                <a:latin typeface="Segoe UI" panose="020B0502040204020203" pitchFamily="34" charset="0"/>
              </a:rPr>
              <a:t>FILTER                        -        REMOVE</a:t>
            </a:r>
            <a:r>
              <a:rPr lang="en-IN" sz="2400" dirty="0" smtClean="0">
                <a:latin typeface="Arial" panose="020B0604020202020204" pitchFamily="34" charset="0"/>
              </a:rPr>
              <a:t/>
            </a:r>
            <a:br>
              <a:rPr lang="en-IN" sz="2400" dirty="0" smtClean="0">
                <a:latin typeface="Arial" panose="020B0604020202020204" pitchFamily="34" charset="0"/>
              </a:rPr>
            </a:br>
            <a:r>
              <a:rPr lang="en-IN" sz="2400" dirty="0" smtClean="0">
                <a:latin typeface="Arial" panose="020B0604020202020204" pitchFamily="34" charset="0"/>
              </a:rPr>
              <a:t>                         </a:t>
            </a:r>
            <a:r>
              <a:rPr lang="en-US" sz="2400" kern="1200" dirty="0" smtClean="0">
                <a:latin typeface="Segoe UI" panose="020B0502040204020203" pitchFamily="34" charset="0"/>
              </a:rPr>
              <a:t>FORMULA                 -         PERFORMANCE</a:t>
            </a:r>
            <a:r>
              <a:rPr lang="en-US" sz="2400" kern="1200" dirty="0" smtClean="0">
                <a:latin typeface="Segoe UI" panose="020B0502040204020203" pitchFamily="34" charset="0"/>
              </a:rPr>
              <a:t/>
            </a:r>
            <a:br>
              <a:rPr lang="en-US" sz="2400" kern="1200" dirty="0" smtClean="0">
                <a:latin typeface="Segoe UI" panose="020B0502040204020203" pitchFamily="34" charset="0"/>
              </a:rPr>
            </a:br>
            <a:r>
              <a:rPr lang="en-US" sz="2400" kern="1200" dirty="0" smtClean="0">
                <a:latin typeface="Segoe UI" panose="020B0502040204020203" pitchFamily="34" charset="0"/>
              </a:rPr>
              <a:t>                         </a:t>
            </a:r>
            <a:r>
              <a:rPr lang="en-US" sz="2400" dirty="0" smtClean="0">
                <a:latin typeface="Segoe UI" panose="020B0502040204020203" pitchFamily="34" charset="0"/>
              </a:rPr>
              <a:t>PIVOT TABLE            -         SUMMARY</a:t>
            </a:r>
            <a:r>
              <a:rPr lang="en-US" sz="2400" dirty="0" smtClean="0">
                <a:latin typeface="Segoe UI" panose="020B0502040204020203" pitchFamily="34" charset="0"/>
              </a:rPr>
              <a:t/>
            </a:r>
            <a:br>
              <a:rPr lang="en-US" sz="2400" dirty="0" smtClean="0">
                <a:latin typeface="Segoe UI" panose="020B0502040204020203" pitchFamily="34" charset="0"/>
              </a:rPr>
            </a:br>
            <a:r>
              <a:rPr lang="en-US" sz="2400" dirty="0" smtClean="0">
                <a:latin typeface="Segoe UI" panose="020B0502040204020203" pitchFamily="34" charset="0"/>
              </a:rPr>
              <a:t>                         GRAPH                      -          DATA VISUALIZATION                     </a:t>
            </a:r>
            <a:r>
              <a:rPr lang="en-IN" sz="3600" b="0" dirty="0" smtClean="0">
                <a:latin typeface="Arial" panose="020B0604020202020204" pitchFamily="34" charset="0"/>
              </a:rPr>
              <a:t/>
            </a:r>
            <a:br>
              <a:rPr lang="en-IN" sz="3600" b="0" dirty="0" smtClean="0">
                <a:latin typeface="Arial" panose="020B0604020202020204" pitchFamily="34" charset="0"/>
              </a:rPr>
            </a:br>
            <a:r>
              <a:rPr lang="en-US" sz="3600" dirty="0" smtClean="0"/>
              <a:t/>
            </a:r>
            <a:br>
              <a:rPr lang="en-US" sz="3600" dirty="0" smtClean="0"/>
            </a:br>
            <a:r>
              <a:rPr lang="en-US" sz="3600" dirty="0"/>
              <a:t/>
            </a:r>
            <a:br>
              <a:rPr lang="en-US" sz="3600" dirty="0"/>
            </a:br>
            <a:r>
              <a:rPr lang="en-US" sz="36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0B9C8602-BEB8-3D00-DCDF-97FDFD2202AE}"/>
              </a:ext>
            </a:extLst>
          </p:cNvPr>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414068" y="1463307"/>
            <a:ext cx="10877527" cy="1815882"/>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2800">
                <a:solidFill>
                  <a:srgbClr val="0D0D0D"/>
                </a:solidFill>
                <a:latin typeface="Times New Roman"/>
                <a:cs typeface="Times New Roman"/>
              </a:rPr>
              <a:t>Performances=IFS(Z8&gt;=5."VERY HIGH",Z8&gt;=4,"HIGH",Z8&gt;=3.</a:t>
            </a:r>
            <a:endParaRPr lang="en-US" sz="2800" b="0" i="0">
              <a:solidFill>
                <a:srgbClr val="0D0D0D"/>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a:solidFill>
                  <a:srgbClr val="0D0D0D"/>
                </a:solidFill>
                <a:latin typeface="Times New Roman"/>
                <a:cs typeface="Times New Roman"/>
              </a:rPr>
              <a:t>"MED".TRUE."LOW")</a:t>
            </a:r>
            <a:endParaRPr lang="en-US" sz="2800"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solidFill>
                <a:srgbClr val="0D0D0D"/>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518</Words>
  <Application>Microsoft Office PowerPoint</Application>
  <PresentationFormat>Custom</PresentationFormat>
  <Paragraphs>88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                 CONDITIONAL                                              FORMATTING       -        MISSING                          FILTER                        -        REMOVE                          FORMULA                 -         PERFORMANCE                          PIVOT TABLE            -         SUMMARY                          GRAPH                      -          DATA VISUALIZATION                                        </vt:lpstr>
      <vt:lpstr>Dataset Description</vt:lpstr>
      <vt:lpstr>THE "WOW" IN OUR SOLUTION</vt:lpstr>
      <vt:lpstr>Slide 10</vt:lpstr>
      <vt:lpstr>RESULTS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772</cp:revision>
  <dcterms:created xsi:type="dcterms:W3CDTF">2024-03-29T15:07:22Z</dcterms:created>
  <dcterms:modified xsi:type="dcterms:W3CDTF">2024-08-30T14:59:24Z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