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 Bold" charset="1" panose="020B0803030501040103"/>
      <p:regular r:id="rId7"/>
    </p:embeddedFont>
    <p:embeddedFont>
      <p:font typeface="Canva Sans" charset="1" panose="020B05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6143" y="1298642"/>
            <a:ext cx="3323603" cy="892822"/>
            <a:chOff x="0" y="0"/>
            <a:chExt cx="875352" cy="235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5352" cy="235147"/>
            </a:xfrm>
            <a:custGeom>
              <a:avLst/>
              <a:gdLst/>
              <a:ahLst/>
              <a:cxnLst/>
              <a:rect r="r" b="b" t="t" l="l"/>
              <a:pathLst>
                <a:path h="235147" w="875352">
                  <a:moveTo>
                    <a:pt x="0" y="0"/>
                  </a:moveTo>
                  <a:lnTo>
                    <a:pt x="875352" y="0"/>
                  </a:lnTo>
                  <a:lnTo>
                    <a:pt x="875352" y="235147"/>
                  </a:lnTo>
                  <a:lnTo>
                    <a:pt x="0" y="23514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75352" cy="27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KEY PARTNERS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43562" y="1298642"/>
            <a:ext cx="3323603" cy="892822"/>
            <a:chOff x="0" y="0"/>
            <a:chExt cx="875352" cy="2351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5352" cy="235147"/>
            </a:xfrm>
            <a:custGeom>
              <a:avLst/>
              <a:gdLst/>
              <a:ahLst/>
              <a:cxnLst/>
              <a:rect r="r" b="b" t="t" l="l"/>
              <a:pathLst>
                <a:path h="235147" w="875352">
                  <a:moveTo>
                    <a:pt x="0" y="0"/>
                  </a:moveTo>
                  <a:lnTo>
                    <a:pt x="875352" y="0"/>
                  </a:lnTo>
                  <a:lnTo>
                    <a:pt x="875352" y="235147"/>
                  </a:lnTo>
                  <a:lnTo>
                    <a:pt x="0" y="23514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75352" cy="27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KEY ACTIVITIES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15431" y="1298447"/>
            <a:ext cx="3323603" cy="892822"/>
            <a:chOff x="0" y="0"/>
            <a:chExt cx="875352" cy="2351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75352" cy="235147"/>
            </a:xfrm>
            <a:custGeom>
              <a:avLst/>
              <a:gdLst/>
              <a:ahLst/>
              <a:cxnLst/>
              <a:rect r="r" b="b" t="t" l="l"/>
              <a:pathLst>
                <a:path h="235147" w="875352">
                  <a:moveTo>
                    <a:pt x="0" y="0"/>
                  </a:moveTo>
                  <a:lnTo>
                    <a:pt x="875352" y="0"/>
                  </a:lnTo>
                  <a:lnTo>
                    <a:pt x="875352" y="235147"/>
                  </a:lnTo>
                  <a:lnTo>
                    <a:pt x="0" y="23514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75352" cy="27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VALUE PROPOSITIONS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77231" y="1298447"/>
            <a:ext cx="3007329" cy="892822"/>
            <a:chOff x="0" y="0"/>
            <a:chExt cx="792054" cy="2351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2054" cy="235147"/>
            </a:xfrm>
            <a:custGeom>
              <a:avLst/>
              <a:gdLst/>
              <a:ahLst/>
              <a:cxnLst/>
              <a:rect r="r" b="b" t="t" l="l"/>
              <a:pathLst>
                <a:path h="235147" w="792054">
                  <a:moveTo>
                    <a:pt x="0" y="0"/>
                  </a:moveTo>
                  <a:lnTo>
                    <a:pt x="792054" y="0"/>
                  </a:lnTo>
                  <a:lnTo>
                    <a:pt x="792054" y="235147"/>
                  </a:lnTo>
                  <a:lnTo>
                    <a:pt x="0" y="23514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92054" cy="27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CUSTOMER RELATIONSHIPS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443562" y="4719059"/>
            <a:ext cx="3323603" cy="738021"/>
            <a:chOff x="0" y="0"/>
            <a:chExt cx="875352" cy="1943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5352" cy="194376"/>
            </a:xfrm>
            <a:custGeom>
              <a:avLst/>
              <a:gdLst/>
              <a:ahLst/>
              <a:cxnLst/>
              <a:rect r="r" b="b" t="t" l="l"/>
              <a:pathLst>
                <a:path h="194376" w="875352">
                  <a:moveTo>
                    <a:pt x="0" y="0"/>
                  </a:moveTo>
                  <a:lnTo>
                    <a:pt x="875352" y="0"/>
                  </a:lnTo>
                  <a:lnTo>
                    <a:pt x="875352" y="194376"/>
                  </a:lnTo>
                  <a:lnTo>
                    <a:pt x="0" y="194376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75352" cy="232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KEY RESOURCES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157799" y="4498025"/>
            <a:ext cx="3007329" cy="892822"/>
            <a:chOff x="0" y="0"/>
            <a:chExt cx="792054" cy="2351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92054" cy="235147"/>
            </a:xfrm>
            <a:custGeom>
              <a:avLst/>
              <a:gdLst/>
              <a:ahLst/>
              <a:cxnLst/>
              <a:rect r="r" b="b" t="t" l="l"/>
              <a:pathLst>
                <a:path h="235147" w="792054">
                  <a:moveTo>
                    <a:pt x="0" y="0"/>
                  </a:moveTo>
                  <a:lnTo>
                    <a:pt x="792054" y="0"/>
                  </a:lnTo>
                  <a:lnTo>
                    <a:pt x="792054" y="235147"/>
                  </a:lnTo>
                  <a:lnTo>
                    <a:pt x="0" y="23514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92054" cy="27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CHANNELS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228290" y="1298447"/>
            <a:ext cx="3007329" cy="892822"/>
            <a:chOff x="0" y="0"/>
            <a:chExt cx="792054" cy="2351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92054" cy="235147"/>
            </a:xfrm>
            <a:custGeom>
              <a:avLst/>
              <a:gdLst/>
              <a:ahLst/>
              <a:cxnLst/>
              <a:rect r="r" b="b" t="t" l="l"/>
              <a:pathLst>
                <a:path h="235147" w="792054">
                  <a:moveTo>
                    <a:pt x="0" y="0"/>
                  </a:moveTo>
                  <a:lnTo>
                    <a:pt x="792054" y="0"/>
                  </a:lnTo>
                  <a:lnTo>
                    <a:pt x="792054" y="235147"/>
                  </a:lnTo>
                  <a:lnTo>
                    <a:pt x="0" y="23514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792054" cy="27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CUSTOMER SEGMENTS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5193" y="7911638"/>
            <a:ext cx="8405278" cy="892822"/>
            <a:chOff x="0" y="0"/>
            <a:chExt cx="2213736" cy="23514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13736" cy="235147"/>
            </a:xfrm>
            <a:custGeom>
              <a:avLst/>
              <a:gdLst/>
              <a:ahLst/>
              <a:cxnLst/>
              <a:rect r="r" b="b" t="t" l="l"/>
              <a:pathLst>
                <a:path h="235147" w="2213736">
                  <a:moveTo>
                    <a:pt x="0" y="0"/>
                  </a:moveTo>
                  <a:lnTo>
                    <a:pt x="2213736" y="0"/>
                  </a:lnTo>
                  <a:lnTo>
                    <a:pt x="2213736" y="235147"/>
                  </a:lnTo>
                  <a:lnTo>
                    <a:pt x="0" y="23514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213736" cy="27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COST STRUCTURE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477233" y="7911638"/>
            <a:ext cx="7758386" cy="892822"/>
            <a:chOff x="0" y="0"/>
            <a:chExt cx="2043361" cy="2351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43361" cy="235147"/>
            </a:xfrm>
            <a:custGeom>
              <a:avLst/>
              <a:gdLst/>
              <a:ahLst/>
              <a:cxnLst/>
              <a:rect r="r" b="b" t="t" l="l"/>
              <a:pathLst>
                <a:path h="235147" w="2043361">
                  <a:moveTo>
                    <a:pt x="0" y="0"/>
                  </a:moveTo>
                  <a:lnTo>
                    <a:pt x="2043361" y="0"/>
                  </a:lnTo>
                  <a:lnTo>
                    <a:pt x="2043361" y="235147"/>
                  </a:lnTo>
                  <a:lnTo>
                    <a:pt x="0" y="235147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043361" cy="273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b="true" sz="18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REVENUE STREAMS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240983" y="2371426"/>
            <a:ext cx="2973231" cy="3868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4258" indent="-197129" lvl="1">
              <a:lnSpc>
                <a:spcPts val="2556"/>
              </a:lnSpc>
              <a:spcBef>
                <a:spcPct val="0"/>
              </a:spcBef>
              <a:buFont typeface="Arial"/>
              <a:buChar char="•"/>
            </a:pP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Air Garage (40% private parking inventory)</a:t>
            </a:r>
          </a:p>
          <a:p>
            <a:pPr algn="l" marL="394258" indent="-197129" lvl="1">
              <a:lnSpc>
                <a:spcPts val="2556"/>
              </a:lnSpc>
              <a:spcBef>
                <a:spcPct val="0"/>
              </a:spcBef>
              <a:buFont typeface="Arial"/>
              <a:buChar char="•"/>
            </a:pP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Insurance providers (micro-coverage policies)</a:t>
            </a:r>
          </a:p>
          <a:p>
            <a:pPr algn="l" marL="394258" indent="-197129" lvl="1">
              <a:lnSpc>
                <a:spcPts val="2556"/>
              </a:lnSpc>
              <a:spcBef>
                <a:spcPct val="0"/>
              </a:spcBef>
              <a:buFont typeface="Arial"/>
              <a:buChar char="•"/>
            </a:pP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Maps (navigation integration)</a:t>
            </a:r>
          </a:p>
          <a:p>
            <a:pPr algn="l" marL="394258" indent="-197129" lvl="1">
              <a:lnSpc>
                <a:spcPts val="2556"/>
              </a:lnSpc>
              <a:spcBef>
                <a:spcPct val="0"/>
              </a:spcBef>
              <a:buFont typeface="Arial"/>
              <a:buChar char="•"/>
            </a:pP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Municipal governments (data partnerships)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04886" y="2290113"/>
            <a:ext cx="3052408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48" indent="-161924" lvl="1">
              <a:lnSpc>
                <a:spcPts val="2099"/>
              </a:lnSpc>
              <a:spcBef>
                <a:spcPct val="0"/>
              </a:spcBef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AI/ML pricing prediction engine development</a:t>
            </a:r>
          </a:p>
          <a:p>
            <a:pPr algn="l" marL="323848" indent="-161924" lvl="1">
              <a:lnSpc>
                <a:spcPts val="2099"/>
              </a:lnSpc>
              <a:spcBef>
                <a:spcPct val="0"/>
              </a:spcBef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</a:t>
            </a:r>
            <a:r>
              <a:rPr lang="en-US" sz="1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surance partnership management</a:t>
            </a:r>
          </a:p>
          <a:p>
            <a:pPr algn="l" marL="323848" indent="-161924" lvl="1">
              <a:lnSpc>
                <a:spcPts val="2099"/>
              </a:lnSpc>
              <a:spcBef>
                <a:spcPct val="0"/>
              </a:spcBef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d</a:t>
            </a:r>
            <a:r>
              <a:rPr lang="en-US" sz="1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ata integration and processing</a:t>
            </a:r>
          </a:p>
          <a:p>
            <a:pPr algn="l" marL="323848" indent="-161924" lvl="1">
              <a:lnSpc>
                <a:spcPts val="2099"/>
              </a:lnSpc>
              <a:spcBef>
                <a:spcPct val="0"/>
              </a:spcBef>
              <a:buFont typeface="Arial"/>
              <a:buChar char="•"/>
            </a:pPr>
            <a:r>
              <a:rPr lang="en-US" sz="1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Customer acquisition and retention</a:t>
            </a:r>
          </a:p>
          <a:p>
            <a:pPr algn="l">
              <a:lnSpc>
                <a:spcPts val="2099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4543328" y="5599955"/>
            <a:ext cx="3113967" cy="239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641" indent="-164321" lvl="1">
              <a:lnSpc>
                <a:spcPts val="2131"/>
              </a:lnSpc>
              <a:spcBef>
                <a:spcPct val="0"/>
              </a:spcBef>
              <a:buFont typeface="Arial"/>
              <a:buChar char="•"/>
            </a:pP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Propri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etary AI/ML algorithms for pricing prediction</a:t>
            </a:r>
          </a:p>
          <a:p>
            <a:pPr algn="l" marL="328641" indent="-164321" lvl="1">
              <a:lnSpc>
                <a:spcPts val="2131"/>
              </a:lnSpc>
              <a:spcBef>
                <a:spcPct val="0"/>
              </a:spcBef>
              <a:buFont typeface="Arial"/>
              <a:buChar char="•"/>
            </a:pP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data infrastructure and 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 integr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ations</a:t>
            </a:r>
          </a:p>
          <a:p>
            <a:pPr algn="l" marL="328641" indent="-164321" lvl="1">
              <a:lnSpc>
                <a:spcPts val="2131"/>
              </a:lnSpc>
              <a:spcBef>
                <a:spcPct val="0"/>
              </a:spcBef>
              <a:buFont typeface="Arial"/>
              <a:buChar char="•"/>
            </a:pP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Insu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rance partnership network</a:t>
            </a:r>
          </a:p>
          <a:p>
            <a:pPr algn="l" marL="328641" indent="-164321" lvl="1">
              <a:lnSpc>
                <a:spcPts val="2131"/>
              </a:lnSpc>
              <a:spcBef>
                <a:spcPct val="0"/>
              </a:spcBef>
              <a:buFont typeface="Arial"/>
              <a:buChar char="•"/>
            </a:pP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Mobile app platform and user database</a:t>
            </a:r>
          </a:p>
          <a:p>
            <a:pPr algn="l">
              <a:lnSpc>
                <a:spcPts val="2131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7955969" y="2280588"/>
            <a:ext cx="2973231" cy="249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25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</a:t>
            </a: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</a:t>
            </a: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ost transparency, vehicle protection, anxiety reduction</a:t>
            </a:r>
          </a:p>
          <a:p>
            <a:pPr algn="l" marL="388618" indent="-194309" lvl="1">
              <a:lnSpc>
                <a:spcPts val="25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Operators</a:t>
            </a: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Increased occupancy, demand analytics, revenue optimization</a:t>
            </a:r>
          </a:p>
        </p:txBody>
      </p:sp>
      <p:sp>
        <p:nvSpPr>
          <p:cNvPr name="AutoShape 33" id="33"/>
          <p:cNvSpPr/>
          <p:nvPr/>
        </p:nvSpPr>
        <p:spPr>
          <a:xfrm>
            <a:off x="1047012" y="10126671"/>
            <a:ext cx="1622670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9490471" y="7911638"/>
            <a:ext cx="0" cy="22150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1043118" y="1298447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1043118" y="2191464"/>
            <a:ext cx="1621155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V="true">
            <a:off x="4409894" y="1279352"/>
            <a:ext cx="14017" cy="66322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V="true">
            <a:off x="14171321" y="1298642"/>
            <a:ext cx="30293" cy="66129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H="true" flipV="true">
            <a:off x="7786235" y="1279304"/>
            <a:ext cx="14598" cy="66323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V="true">
            <a:off x="11143512" y="1279257"/>
            <a:ext cx="5048" cy="66323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4443669" y="5476130"/>
            <a:ext cx="339094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V="true">
            <a:off x="1099324" y="7892588"/>
            <a:ext cx="16159976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V="true">
            <a:off x="1099324" y="8785410"/>
            <a:ext cx="16169447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 flipV="true">
            <a:off x="17254669" y="1279496"/>
            <a:ext cx="1" cy="88471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flipV="true">
            <a:off x="1066143" y="1333076"/>
            <a:ext cx="0" cy="87935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4409894" y="4719059"/>
            <a:ext cx="339094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>
            <a:off x="11139154" y="4498025"/>
            <a:ext cx="3035904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11143512" y="5381322"/>
            <a:ext cx="3035904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9" id="49"/>
          <p:cNvSpPr txBox="true"/>
          <p:nvPr/>
        </p:nvSpPr>
        <p:spPr>
          <a:xfrm rot="0">
            <a:off x="11171889" y="2259579"/>
            <a:ext cx="2965046" cy="227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1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Loyalty Programs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Rewards for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frequent users and accurate feedback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1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Support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In-app assistance and real-time notifications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1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11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ommunity Building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User feedback and rating systems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1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Premium Support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Enhanced customer service for subscription users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1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B2B Account Management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 Dedicated support fo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garage operators and corporate clients</a:t>
            </a:r>
          </a:p>
          <a:p>
            <a:pPr algn="l">
              <a:lnSpc>
                <a:spcPts val="1571"/>
              </a:lnSpc>
              <a:spcBef>
                <a:spcPct val="0"/>
              </a:spcBef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11200082" y="5438031"/>
            <a:ext cx="2965046" cy="2467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42284" indent="-121142" lvl="1">
              <a:lnSpc>
                <a:spcPts val="1571"/>
              </a:lnSpc>
              <a:buFont typeface="Arial"/>
              <a:buChar char="•"/>
            </a:pP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Mobile App Stores - iOS and Android app distribution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Maps Integration - Em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bedded parking recommendations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Strategic Partnerships - Bundling with insurance plans and navigation apps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B2B D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irect Sales - Enterprise dashboards and API licensing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Digita</a:t>
            </a: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 Marketing - Social media and targeted advertising</a:t>
            </a:r>
          </a:p>
          <a:p>
            <a:pPr algn="l" marL="242284" indent="-121142" lvl="1">
              <a:lnSpc>
                <a:spcPts val="1571"/>
              </a:lnSpc>
              <a:spcBef>
                <a:spcPct val="0"/>
              </a:spcBef>
              <a:buFont typeface="Arial"/>
              <a:buChar char="•"/>
            </a:pPr>
            <a:r>
              <a:rPr lang="en-US" sz="11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Referral Programs - User-to-user acquisition incentives</a:t>
            </a:r>
          </a:p>
          <a:p>
            <a:pPr algn="l">
              <a:lnSpc>
                <a:spcPts val="1571"/>
              </a:lnSpc>
              <a:spcBef>
                <a:spcPct val="0"/>
              </a:spcBef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4249239" y="2250054"/>
            <a:ext cx="2952282" cy="289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4258" indent="-197129" lvl="1">
              <a:lnSpc>
                <a:spcPts val="2556"/>
              </a:lnSpc>
              <a:spcBef>
                <a:spcPct val="0"/>
              </a:spcBef>
              <a:buFont typeface="Arial"/>
              <a:buChar char="•"/>
            </a:pP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Urban pr</a:t>
            </a: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ofession</a:t>
            </a: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</a:t>
            </a: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and commuters</a:t>
            </a:r>
          </a:p>
          <a:p>
            <a:pPr algn="l" marL="394258" indent="-197129" lvl="1">
              <a:lnSpc>
                <a:spcPts val="2556"/>
              </a:lnSpc>
              <a:spcBef>
                <a:spcPct val="0"/>
              </a:spcBef>
              <a:buFont typeface="Arial"/>
              <a:buChar char="•"/>
            </a:pP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Independent parking garage owners</a:t>
            </a:r>
          </a:p>
          <a:p>
            <a:pPr algn="l" marL="394258" indent="-197129" lvl="1">
              <a:lnSpc>
                <a:spcPts val="2556"/>
              </a:lnSpc>
              <a:spcBef>
                <a:spcPct val="0"/>
              </a:spcBef>
              <a:buFont typeface="Arial"/>
              <a:buChar char="•"/>
            </a:pP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Insurance companies are expanding digital products</a:t>
            </a:r>
          </a:p>
          <a:p>
            <a:pPr algn="l" marL="394258" indent="-197129" lvl="1">
              <a:lnSpc>
                <a:spcPts val="2556"/>
              </a:lnSpc>
              <a:spcBef>
                <a:spcPct val="0"/>
              </a:spcBef>
              <a:buFont typeface="Arial"/>
              <a:buChar char="•"/>
            </a:pPr>
            <a:r>
              <a:rPr lang="en-US" sz="1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Corporate fleet managers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55034" y="8890185"/>
            <a:ext cx="8257797" cy="1416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0231" indent="-175115" lvl="1">
              <a:lnSpc>
                <a:spcPts val="2271"/>
              </a:lnSpc>
              <a:spcBef>
                <a:spcPct val="0"/>
              </a:spcBef>
              <a:buFont typeface="Arial"/>
              <a:buChar char="•"/>
            </a:pPr>
            <a:r>
              <a:rPr lang="en-US" sz="16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Technology</a:t>
            </a:r>
            <a:r>
              <a:rPr lang="en-US" sz="16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development and maintenance</a:t>
            </a:r>
          </a:p>
          <a:p>
            <a:pPr algn="l" marL="350231" indent="-175115" lvl="1">
              <a:lnSpc>
                <a:spcPts val="2271"/>
              </a:lnSpc>
              <a:spcBef>
                <a:spcPct val="0"/>
              </a:spcBef>
              <a:buFont typeface="Arial"/>
              <a:buChar char="•"/>
            </a:pPr>
            <a:r>
              <a:rPr lang="en-US" sz="16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Insurance partnership setup and management</a:t>
            </a:r>
          </a:p>
          <a:p>
            <a:pPr algn="l" marL="350231" indent="-175115" lvl="1">
              <a:lnSpc>
                <a:spcPts val="2271"/>
              </a:lnSpc>
              <a:spcBef>
                <a:spcPct val="0"/>
              </a:spcBef>
              <a:buFont typeface="Arial"/>
              <a:buChar char="•"/>
            </a:pPr>
            <a:r>
              <a:rPr lang="en-US" sz="16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</a:t>
            </a:r>
            <a:r>
              <a:rPr lang="en-US" sz="16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stomer acquisition and market</a:t>
            </a:r>
            <a:r>
              <a:rPr lang="en-US" sz="16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ing</a:t>
            </a:r>
          </a:p>
          <a:p>
            <a:pPr algn="l" marL="350231" indent="-175115" lvl="1">
              <a:lnSpc>
                <a:spcPts val="2271"/>
              </a:lnSpc>
              <a:spcBef>
                <a:spcPct val="0"/>
              </a:spcBef>
              <a:buFont typeface="Arial"/>
              <a:buChar char="•"/>
            </a:pPr>
            <a:r>
              <a:rPr lang="en-US" sz="16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</a:t>
            </a:r>
            <a:r>
              <a:rPr lang="en-US" sz="16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rocessing and cloud infrastructure</a:t>
            </a:r>
          </a:p>
          <a:p>
            <a:pPr algn="l">
              <a:lnSpc>
                <a:spcPts val="2271"/>
              </a:lnSpc>
              <a:spcBef>
                <a:spcPct val="0"/>
              </a:spcBef>
            </a:pPr>
          </a:p>
        </p:txBody>
      </p:sp>
      <p:sp>
        <p:nvSpPr>
          <p:cNvPr name="TextBox 53" id="53"/>
          <p:cNvSpPr txBox="true"/>
          <p:nvPr/>
        </p:nvSpPr>
        <p:spPr>
          <a:xfrm rot="0">
            <a:off x="9620345" y="8904473"/>
            <a:ext cx="7504449" cy="105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8641" indent="-164321" lvl="1">
              <a:lnSpc>
                <a:spcPts val="21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Subscription Plans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$9.99/month premium 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insurance included</a:t>
            </a:r>
          </a:p>
          <a:p>
            <a:pPr algn="l" marL="328641" indent="-164321" lvl="1">
              <a:lnSpc>
                <a:spcPts val="21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Insurance Commissions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15-20% commission on micro-policies sold</a:t>
            </a:r>
          </a:p>
          <a:p>
            <a:pPr algn="l" marL="328641" indent="-164321" lvl="1">
              <a:lnSpc>
                <a:spcPts val="21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B2B Analytics Dashboard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SaaS revenue from garage operators</a:t>
            </a:r>
          </a:p>
          <a:p>
            <a:pPr algn="l" marL="328641" indent="-164321" lvl="1">
              <a:lnSpc>
                <a:spcPts val="213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 Licensing</a:t>
            </a:r>
            <a:r>
              <a:rPr lang="en-US" sz="152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Enterprise partnerships with navigation/fleet apps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66692" y="150766"/>
            <a:ext cx="16192608" cy="877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9"/>
              </a:lnSpc>
            </a:pPr>
            <a:r>
              <a:rPr lang="en-US" sz="518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Lean Canvas Business Model - SmartParkIQ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DAGwBqKQvek</dc:identifier>
  <dcterms:modified xsi:type="dcterms:W3CDTF">2011-08-01T06:04:30Z</dcterms:modified>
  <cp:revision>1</cp:revision>
  <dc:title>Business Model</dc:title>
</cp:coreProperties>
</file>