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71" r:id="rId4"/>
    <p:sldId id="260" r:id="rId5"/>
    <p:sldId id="258" r:id="rId6"/>
    <p:sldId id="266" r:id="rId7"/>
    <p:sldId id="270" r:id="rId8"/>
    <p:sldId id="267" r:id="rId9"/>
    <p:sldId id="262" r:id="rId10"/>
    <p:sldId id="268" r:id="rId11"/>
    <p:sldId id="265" r:id="rId12"/>
  </p:sldIdLst>
  <p:sldSz cx="18288000" cy="10287000"/>
  <p:notesSz cx="6858000" cy="9144000"/>
  <p:embeddedFontLst>
    <p:embeddedFont>
      <p:font typeface="Baskerville Display PT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aramond" panose="02020404030301010803" pitchFamily="18" charset="0"/>
      <p:regular r:id="rId18"/>
      <p:bold r:id="rId19"/>
      <p:italic r:id="rId20"/>
    </p:embeddedFont>
    <p:embeddedFont>
      <p:font typeface="Inter" panose="020B0604020202020204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206" autoAdjust="0"/>
  </p:normalViewPr>
  <p:slideViewPr>
    <p:cSldViewPr>
      <p:cViewPr varScale="1">
        <p:scale>
          <a:sx n="50" d="100"/>
          <a:sy n="50" d="100"/>
        </p:scale>
        <p:origin x="18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6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3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3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2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5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9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82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1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1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8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1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1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hakrabhavi.s@northeastern.edu" TargetMode="External"/><Relationship Id="rId2" Type="http://schemas.openxmlformats.org/officeDocument/2006/relationships/hyperlink" Target="mailto:karthikeyan.j@northeastern.edu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705100" y="5372100"/>
            <a:ext cx="128778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4800" spc="1375" dirty="0">
                <a:solidFill>
                  <a:srgbClr val="504C44"/>
                </a:solidFill>
                <a:latin typeface="Baskerville Display PT"/>
              </a:rPr>
              <a:t>SPACE DEBRIS MANAGEMENT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96200" y="7133938"/>
            <a:ext cx="9316457" cy="2081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06"/>
              </a:lnSpc>
            </a:pPr>
            <a:r>
              <a:rPr lang="en-US" sz="2361" spc="472" dirty="0">
                <a:solidFill>
                  <a:srgbClr val="504C44"/>
                </a:solidFill>
                <a:latin typeface="Inter"/>
              </a:rPr>
              <a:t>PRESENTATION BY,</a:t>
            </a:r>
          </a:p>
          <a:p>
            <a:pPr algn="r">
              <a:lnSpc>
                <a:spcPts val="3306"/>
              </a:lnSpc>
            </a:pPr>
            <a:endParaRPr lang="en-US" sz="2361" spc="472" dirty="0">
              <a:solidFill>
                <a:srgbClr val="504C44"/>
              </a:solidFill>
              <a:latin typeface="Inter"/>
            </a:endParaRPr>
          </a:p>
          <a:p>
            <a:pPr algn="r">
              <a:lnSpc>
                <a:spcPts val="3306"/>
              </a:lnSpc>
            </a:pPr>
            <a:r>
              <a:rPr lang="en-US" sz="2361" spc="472" dirty="0">
                <a:solidFill>
                  <a:srgbClr val="504C44"/>
                </a:solidFill>
                <a:latin typeface="Inter"/>
              </a:rPr>
              <a:t>SNEHA MANJUNATH CHAKRABHAVI</a:t>
            </a:r>
          </a:p>
          <a:p>
            <a:pPr algn="r">
              <a:lnSpc>
                <a:spcPts val="3306"/>
              </a:lnSpc>
            </a:pPr>
            <a:r>
              <a:rPr lang="en-US" sz="2361" spc="472" dirty="0">
                <a:solidFill>
                  <a:srgbClr val="504C44"/>
                </a:solidFill>
                <a:latin typeface="Inter"/>
              </a:rPr>
              <a:t>JANANI KARTHIKEYAN</a:t>
            </a:r>
          </a:p>
          <a:p>
            <a:pPr algn="r">
              <a:lnSpc>
                <a:spcPts val="3306"/>
              </a:lnSpc>
            </a:pPr>
            <a:r>
              <a:rPr lang="en-US" sz="2361" spc="472" dirty="0">
                <a:solidFill>
                  <a:srgbClr val="504C44"/>
                </a:solidFill>
                <a:latin typeface="Inter"/>
              </a:rPr>
              <a:t>GROUP 18</a:t>
            </a:r>
          </a:p>
        </p:txBody>
      </p:sp>
      <p:pic>
        <p:nvPicPr>
          <p:cNvPr id="1026" name="Picture 2" descr="Space junk – News, Research and Analysis – The Conversation – page 1">
            <a:extLst>
              <a:ext uri="{FF2B5EF4-FFF2-40B4-BE49-F238E27FC236}">
                <a16:creationId xmlns:a16="http://schemas.microsoft.com/office/drawing/2014/main" id="{EABB1FFF-CAE0-FFC7-79B4-615E6C4D3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43100"/>
            <a:ext cx="7467600" cy="362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>
            <a:extLst>
              <a:ext uri="{FF2B5EF4-FFF2-40B4-BE49-F238E27FC236}">
                <a16:creationId xmlns:a16="http://schemas.microsoft.com/office/drawing/2014/main" id="{7670E0E5-2AF1-6F50-EA8F-0B1E839DD4E0}"/>
              </a:ext>
            </a:extLst>
          </p:cNvPr>
          <p:cNvGrpSpPr/>
          <p:nvPr/>
        </p:nvGrpSpPr>
        <p:grpSpPr>
          <a:xfrm rot="16200000">
            <a:off x="10872811" y="3290911"/>
            <a:ext cx="10105978" cy="3657600"/>
            <a:chOff x="0" y="0"/>
            <a:chExt cx="3001758" cy="2167467"/>
          </a:xfrm>
          <a:solidFill>
            <a:schemeClr val="accent3">
              <a:lumMod val="50000"/>
            </a:schemeClr>
          </a:solidFill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2E98B3BA-428E-8CEF-A97E-268C27781611}"/>
                </a:ext>
              </a:extLst>
            </p:cNvPr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grpFill/>
          </p:spPr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FB363E4A-554D-3C4C-1EB1-E1BAE073A7CC}"/>
                </a:ext>
              </a:extLst>
            </p:cNvPr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04A1B8-D17D-0429-A305-0626FFA2F57B}"/>
              </a:ext>
            </a:extLst>
          </p:cNvPr>
          <p:cNvSpPr txBox="1"/>
          <p:nvPr/>
        </p:nvSpPr>
        <p:spPr>
          <a:xfrm>
            <a:off x="2514600" y="2781300"/>
            <a:ext cx="14554200" cy="563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BFAF5-0F72-2161-3FE4-422E780F162F}"/>
              </a:ext>
            </a:extLst>
          </p:cNvPr>
          <p:cNvSpPr txBox="1"/>
          <p:nvPr/>
        </p:nvSpPr>
        <p:spPr>
          <a:xfrm>
            <a:off x="1399311" y="952500"/>
            <a:ext cx="14477999" cy="876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ORGANIZATION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,O_NAME,O_LOCATION,O_CONTACT)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organization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REPORTS_TO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i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550" i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organization and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country 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SPACE_AGENCY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AGENCY_ID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,A_NAME,A_LOCATION,</a:t>
            </a:r>
            <a:r>
              <a:rPr lang="en-IN" sz="155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LICENSE_ID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agencyID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licenseID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launch license (Not Null)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MANUFACTURER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MANUFACTURER_ID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,M_NAME,M_LOCATION,M_CONTACT)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manufacturerID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 COUNTRY_MANUFACTURER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550" i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OUNTRY_ID</a:t>
            </a:r>
            <a:r>
              <a:rPr lang="en-IN" sz="155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550" i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MANUFACTURER_ID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country and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manufacturerID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manufacturer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LAUNCH_LICENSE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LICENSE_ID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,ISSUE_DATE,EXPIRY_DATE,PURPOSE)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licenseID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TRACKING_STATION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STATION_ID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,T_NAME,T_LOCATION)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stationID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 LAUNCH_FACILITY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FACILITY_ID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,F_NAME,F_LAUNCHDATE,F_LOCATION)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facilityID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3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6761656" y="2208870"/>
            <a:ext cx="476468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4400" spc="799" dirty="0">
                <a:solidFill>
                  <a:srgbClr val="504C44"/>
                </a:solidFill>
                <a:latin typeface="Baskerville Display PT"/>
              </a:rPr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97263-3F19-1262-F5DA-9A2C76D0F302}"/>
              </a:ext>
            </a:extLst>
          </p:cNvPr>
          <p:cNvSpPr txBox="1"/>
          <p:nvPr/>
        </p:nvSpPr>
        <p:spPr>
          <a:xfrm>
            <a:off x="10363200" y="3467100"/>
            <a:ext cx="9175172" cy="441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algn="just"/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12825" marR="1131570" algn="just"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Group</a:t>
            </a:r>
            <a:r>
              <a:rPr lang="en-IN" sz="2600" b="1" kern="10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</a:t>
            </a:r>
          </a:p>
          <a:p>
            <a:pPr marL="1899285">
              <a:spcBef>
                <a:spcPts val="1325"/>
              </a:spcBef>
            </a:pPr>
            <a:r>
              <a:rPr lang="en-US" sz="2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Janani</a:t>
            </a:r>
            <a:r>
              <a:rPr lang="en-US" sz="2600" kern="0" spc="6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Karthikeyan</a:t>
            </a:r>
            <a:endParaRPr lang="en-IN" sz="26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69135">
              <a:spcBef>
                <a:spcPts val="45"/>
              </a:spcBef>
              <a:spcAft>
                <a:spcPts val="0"/>
              </a:spcAft>
            </a:pPr>
            <a:r>
              <a:rPr lang="en-US" sz="2600" u="none" strike="noStrike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+1-413-557-9761</a:t>
            </a:r>
            <a:endParaRPr lang="en-IN" sz="2600" u="sng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58265">
              <a:lnSpc>
                <a:spcPct val="107000"/>
              </a:lnSpc>
              <a:spcBef>
                <a:spcPts val="50"/>
              </a:spcBef>
              <a:spcAft>
                <a:spcPts val="800"/>
              </a:spcAft>
            </a:pPr>
            <a:r>
              <a:rPr lang="en-IN" sz="2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karthikeyan.j@northeastern.edu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84375" algn="just">
              <a:spcBef>
                <a:spcPts val="1055"/>
              </a:spcBef>
            </a:pPr>
            <a:r>
              <a:rPr lang="en-US" sz="2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Sneha</a:t>
            </a:r>
            <a:r>
              <a:rPr lang="en-US" sz="2600" kern="0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Manjunath</a:t>
            </a:r>
            <a:endParaRPr lang="en-IN" sz="2600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61515" algn="just">
              <a:spcBef>
                <a:spcPts val="40"/>
              </a:spcBef>
            </a:pPr>
            <a:r>
              <a:rPr lang="en-US" sz="2600" u="none" strike="noStrike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+1-857-891-3226</a:t>
            </a:r>
            <a:endParaRPr lang="en-IN" sz="2600" u="sng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25880" algn="just">
              <a:lnSpc>
                <a:spcPct val="107000"/>
              </a:lnSpc>
              <a:spcBef>
                <a:spcPts val="40"/>
              </a:spcBef>
              <a:spcAft>
                <a:spcPts val="800"/>
              </a:spcAft>
            </a:pPr>
            <a:r>
              <a:rPr lang="en-IN" sz="2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chakrabhavi.s@northeastern.edu</a:t>
            </a:r>
            <a:endParaRPr lang="en-IN" sz="2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3500" algn="just">
              <a:spcBef>
                <a:spcPts val="50"/>
              </a:spcBef>
              <a:spcAft>
                <a:spcPts val="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Mesmerizing graph shows uncomfortably close encounters between space junk -  The Verge">
            <a:extLst>
              <a:ext uri="{FF2B5EF4-FFF2-40B4-BE49-F238E27FC236}">
                <a16:creationId xmlns:a16="http://schemas.microsoft.com/office/drawing/2014/main" id="{D5D2F754-8CEA-62A8-F625-BB656819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68" y="3162300"/>
            <a:ext cx="9645876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>
            <a:extLst>
              <a:ext uri="{FF2B5EF4-FFF2-40B4-BE49-F238E27FC236}">
                <a16:creationId xmlns:a16="http://schemas.microsoft.com/office/drawing/2014/main" id="{A1FA3650-BF47-AD0B-12B2-98FA9EDDCE97}"/>
              </a:ext>
            </a:extLst>
          </p:cNvPr>
          <p:cNvGrpSpPr/>
          <p:nvPr/>
        </p:nvGrpSpPr>
        <p:grpSpPr>
          <a:xfrm>
            <a:off x="2552700" y="1139533"/>
            <a:ext cx="13182600" cy="8007933"/>
            <a:chOff x="0" y="-69356"/>
            <a:chExt cx="3001758" cy="2247744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0C8B8A06-2C89-B52D-7587-86F84A51B3EB}"/>
                </a:ext>
              </a:extLst>
            </p:cNvPr>
            <p:cNvSpPr/>
            <p:nvPr/>
          </p:nvSpPr>
          <p:spPr>
            <a:xfrm>
              <a:off x="0" y="-69356"/>
              <a:ext cx="3001757" cy="2247744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51A5D8B2-A203-6659-97BC-CF2C300EC398}"/>
                </a:ext>
              </a:extLst>
            </p:cNvPr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8041286" y="4248808"/>
            <a:ext cx="5827114" cy="37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Baskerville Display PT" panose="020B0604020202020204" charset="0"/>
                <a:ea typeface="Baskerville Display PT" panose="020B0604020202020204" charset="0"/>
              </a:rPr>
              <a:t>BUSINESS PROBLEM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55486" y="3276277"/>
            <a:ext cx="5827114" cy="37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Baskerville Display PT" panose="020B0604020202020204" charset="0"/>
                <a:ea typeface="Baskerville Display PT" panose="020B0604020202020204" charset="0"/>
              </a:rPr>
              <a:t>BACKGROUND INFORMATION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83780" y="3911084"/>
            <a:ext cx="1135110" cy="875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4800" dirty="0">
                <a:solidFill>
                  <a:srgbClr val="504C44">
                    <a:alpha val="19608"/>
                  </a:srgbClr>
                </a:solidFill>
                <a:latin typeface="Inter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34400" y="5239933"/>
            <a:ext cx="5827114" cy="37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Baskerville Display PT" panose="020B0604020202020204" charset="0"/>
                <a:ea typeface="Baskerville Display PT" panose="020B0604020202020204" charset="0"/>
              </a:rPr>
              <a:t>EER DIAGRAM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05043" y="4897296"/>
            <a:ext cx="1135110" cy="875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4800" dirty="0">
                <a:solidFill>
                  <a:srgbClr val="504C44">
                    <a:alpha val="19608"/>
                  </a:srgbClr>
                </a:solidFill>
                <a:latin typeface="Inter"/>
              </a:rPr>
              <a:t>03</a:t>
            </a:r>
            <a:endParaRPr lang="en-US" sz="5400" dirty="0">
              <a:solidFill>
                <a:srgbClr val="504C44">
                  <a:alpha val="19608"/>
                </a:srgbClr>
              </a:solidFill>
              <a:latin typeface="Inte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34400" y="6237875"/>
            <a:ext cx="5827114" cy="37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Baskerville Display PT" panose="020B0604020202020204" charset="0"/>
                <a:ea typeface="Baskerville Display PT" panose="020B0604020202020204" charset="0"/>
              </a:rPr>
              <a:t>UML DIAGRAM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05043" y="5883508"/>
            <a:ext cx="1135110" cy="875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4800" dirty="0">
                <a:solidFill>
                  <a:srgbClr val="504C44">
                    <a:alpha val="19608"/>
                  </a:srgbClr>
                </a:solidFill>
                <a:latin typeface="Inter"/>
              </a:rPr>
              <a:t>04</a:t>
            </a:r>
            <a:endParaRPr lang="en-US" sz="5423" dirty="0">
              <a:solidFill>
                <a:srgbClr val="504C44">
                  <a:alpha val="19608"/>
                </a:srgbClr>
              </a:solidFill>
              <a:latin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21994" y="1866900"/>
            <a:ext cx="9244012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TABLE OF CONTENTS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77200" y="7235817"/>
            <a:ext cx="5827114" cy="37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>
                <a:solidFill>
                  <a:srgbClr val="504C44"/>
                </a:solidFill>
                <a:latin typeface="Baskerville Display PT" panose="020B0604020202020204" charset="0"/>
                <a:ea typeface="Baskerville Display PT" panose="020B0604020202020204" charset="0"/>
              </a:rPr>
              <a:t>RELATIONAL MODEL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05043" y="6831620"/>
            <a:ext cx="1135110" cy="875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4800" dirty="0">
                <a:solidFill>
                  <a:srgbClr val="504C44">
                    <a:alpha val="19608"/>
                  </a:srgbClr>
                </a:solidFill>
                <a:latin typeface="Inter"/>
              </a:rPr>
              <a:t>05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4A24BA84-69CB-12FA-A73F-6AFA30F9BD96}"/>
              </a:ext>
            </a:extLst>
          </p:cNvPr>
          <p:cNvSpPr txBox="1"/>
          <p:nvPr/>
        </p:nvSpPr>
        <p:spPr>
          <a:xfrm>
            <a:off x="5631873" y="2956701"/>
            <a:ext cx="1135110" cy="875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4800" dirty="0">
                <a:solidFill>
                  <a:srgbClr val="504C44">
                    <a:alpha val="19608"/>
                  </a:srgbClr>
                </a:solidFill>
                <a:latin typeface="Inter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>
            <a:extLst>
              <a:ext uri="{FF2B5EF4-FFF2-40B4-BE49-F238E27FC236}">
                <a16:creationId xmlns:a16="http://schemas.microsoft.com/office/drawing/2014/main" id="{A1FA3650-BF47-AD0B-12B2-98FA9EDDCE97}"/>
              </a:ext>
            </a:extLst>
          </p:cNvPr>
          <p:cNvGrpSpPr/>
          <p:nvPr/>
        </p:nvGrpSpPr>
        <p:grpSpPr>
          <a:xfrm>
            <a:off x="2552700" y="1139533"/>
            <a:ext cx="13182600" cy="8007933"/>
            <a:chOff x="0" y="-69356"/>
            <a:chExt cx="3001758" cy="2247744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0C8B8A06-2C89-B52D-7587-86F84A51B3EB}"/>
                </a:ext>
              </a:extLst>
            </p:cNvPr>
            <p:cNvSpPr/>
            <p:nvPr/>
          </p:nvSpPr>
          <p:spPr>
            <a:xfrm>
              <a:off x="0" y="-69356"/>
              <a:ext cx="3001757" cy="2247744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51A5D8B2-A203-6659-97BC-CF2C300EC398}"/>
                </a:ext>
              </a:extLst>
            </p:cNvPr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521994" y="1866900"/>
            <a:ext cx="9244012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274C-0475-BD0E-6BF6-C2E2475892AB}"/>
              </a:ext>
            </a:extLst>
          </p:cNvPr>
          <p:cNvSpPr txBox="1"/>
          <p:nvPr/>
        </p:nvSpPr>
        <p:spPr>
          <a:xfrm>
            <a:off x="2838450" y="2857500"/>
            <a:ext cx="1261109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Display PT" panose="020B0604020202020204" charset="0"/>
                <a:ea typeface="Baskerville Display PT" panose="020B0604020202020204" charset="0"/>
              </a:rPr>
              <a:t>Space debris management is a critical but often under-addressed issue that requires immediate action.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Display PT" panose="020B0604020202020204" charset="0"/>
                <a:ea typeface="Baskerville Display PT" panose="020B0604020202020204" charset="0"/>
              </a:rPr>
              <a:t>Collisions in space can lead to abundant debris, a scenario known as the Kessler Syndrome, which can exponentially increase the likelihood of further collisions, potentially making certain orbits unusable for generations.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Baskerville Display PT" panose="020B0604020202020204" charset="0"/>
                <a:ea typeface="Baskerville Display PT" panose="020B0604020202020204" charset="0"/>
              </a:rPr>
              <a:t>Space Debris Management focuses on the development of information-centric strategies that leverage data-driven methodologies to mitigate the risks associated with space debris.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Baskerville Display PT" panose="020B0604020202020204" charset="0"/>
                <a:ea typeface="Baskerville Display PT" panose="020B0604020202020204" charset="0"/>
              </a:rPr>
              <a:t>By combining advanced database systems, we aim to enhance the analysis, tracking, and prediction of space debris trajectories and their origin.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Baskerville Display PT" panose="020B0604020202020204" charset="0"/>
                <a:ea typeface="Baskerville Display PT" panose="020B0604020202020204" charset="0"/>
              </a:rPr>
              <a:t>Establish a robust framework for the collection, processing, and management of space debris data, with real-time tracking and prediction capabilities.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askerville Display PT" panose="020B0604020202020204" charset="0"/>
                <a:ea typeface="Baskerville Display PT" panose="020B0604020202020204" charset="0"/>
              </a:rPr>
              <a:t>There is a pressing need for comprehensive strategies to mitigate space debris and manage the orbital environment.</a:t>
            </a:r>
            <a:endParaRPr lang="en-IN" sz="2800" dirty="0">
              <a:latin typeface="Baskerville Display PT" panose="020B0604020202020204" charset="0"/>
              <a:ea typeface="Baskerville Display PT" panose="020B0604020202020204" charset="0"/>
            </a:endParaRPr>
          </a:p>
          <a:p>
            <a:pPr algn="just"/>
            <a:endParaRPr lang="en-IN" sz="2800" dirty="0">
              <a:latin typeface="Baskerville Display PT" panose="020B0604020202020204" charset="0"/>
              <a:ea typeface="Baskerville Display P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0818" y="114300"/>
            <a:ext cx="11397298" cy="99822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BAA4745-C417-2B26-9CDA-7A06841FC7D5}"/>
              </a:ext>
            </a:extLst>
          </p:cNvPr>
          <p:cNvSpPr txBox="1"/>
          <p:nvPr/>
        </p:nvSpPr>
        <p:spPr>
          <a:xfrm>
            <a:off x="5181600" y="1178955"/>
            <a:ext cx="89895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2800" b="1" spc="799" dirty="0">
                <a:solidFill>
                  <a:srgbClr val="504C44"/>
                </a:solidFill>
                <a:latin typeface="Baskerville Display PT"/>
              </a:rPr>
              <a:t>BACKGROUND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6CD45-8720-FADD-6572-EF8F94A809E5}"/>
              </a:ext>
            </a:extLst>
          </p:cNvPr>
          <p:cNvSpPr txBox="1"/>
          <p:nvPr/>
        </p:nvSpPr>
        <p:spPr>
          <a:xfrm>
            <a:off x="1460463" y="2288445"/>
            <a:ext cx="8815383" cy="78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Space debris, also called space junk or orbital debris, consists of old satellites, discarded and unnecessary parts of rockets, and non-functional objects orbiting Earth.</a:t>
            </a:r>
          </a:p>
          <a:p>
            <a:pPr algn="just"/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Composition: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 spent rocket stages, dysfunctional satellites, fragments resulting from disintegration, and debris generated from diverse space missions and activities.</a:t>
            </a:r>
          </a:p>
          <a:p>
            <a:pPr algn="just"/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Speed: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Space debris travels at high speeds, making even small pieces hazardous due to the potential for collisions.</a:t>
            </a:r>
          </a:p>
          <a:p>
            <a:pPr algn="just"/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Factors: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accumulation of space debris presents risks to ongoing and future space missions, as collisions can cause damage to operational satellites and spacecraft.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Impact: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Space debris is a global concern, requiring international collaboration and responsible space practices to address the challenges associated with its presence in Earth's orbit.</a:t>
            </a:r>
          </a:p>
          <a:p>
            <a:pPr algn="just"/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Mitigation Strategies: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Efforts include tracking and monitoring debris, developing strategies for debris removal, and promoting responsible space practices to minimize the creation of additional debris.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hart: It's Getting Crowded up in Space | Statista">
            <a:extLst>
              <a:ext uri="{FF2B5EF4-FFF2-40B4-BE49-F238E27FC236}">
                <a16:creationId xmlns:a16="http://schemas.microsoft.com/office/drawing/2014/main" id="{EFC17579-501A-F55B-9CFA-170C93C02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 r="1691" b="21110"/>
          <a:stretch/>
        </p:blipFill>
        <p:spPr bwMode="auto">
          <a:xfrm>
            <a:off x="10363200" y="2400300"/>
            <a:ext cx="6705600" cy="65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77F094D-C63E-8D71-4DF6-1A337DCFBE0D}"/>
              </a:ext>
            </a:extLst>
          </p:cNvPr>
          <p:cNvGrpSpPr/>
          <p:nvPr/>
        </p:nvGrpSpPr>
        <p:grpSpPr>
          <a:xfrm>
            <a:off x="5753850" y="40667"/>
            <a:ext cx="11397298" cy="10513033"/>
            <a:chOff x="0" y="-47625"/>
            <a:chExt cx="3001758" cy="221509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AE6566B-5059-BCCE-07EC-80CA6BAAEBE1}"/>
                </a:ext>
              </a:extLst>
            </p:cNvPr>
            <p:cNvSpPr/>
            <p:nvPr/>
          </p:nvSpPr>
          <p:spPr>
            <a:xfrm>
              <a:off x="0" y="-32111"/>
              <a:ext cx="3001757" cy="2119301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DA5C7EB-B6BE-DB43-E1F7-C64B29722373}"/>
                </a:ext>
              </a:extLst>
            </p:cNvPr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" name="TextBox 3"/>
          <p:cNvSpPr txBox="1"/>
          <p:nvPr/>
        </p:nvSpPr>
        <p:spPr>
          <a:xfrm>
            <a:off x="8452317" y="3058684"/>
            <a:ext cx="6000364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endParaRPr lang="en-US" sz="3999" spc="799" dirty="0">
              <a:solidFill>
                <a:srgbClr val="504C44"/>
              </a:solidFill>
              <a:latin typeface="Baskerville Display P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792CC-C5F6-0F2C-40D8-5C93A0511212}"/>
              </a:ext>
            </a:extLst>
          </p:cNvPr>
          <p:cNvSpPr txBox="1"/>
          <p:nvPr/>
        </p:nvSpPr>
        <p:spPr>
          <a:xfrm>
            <a:off x="5715377" y="1459131"/>
            <a:ext cx="57371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2800" b="1" spc="799" dirty="0">
                <a:solidFill>
                  <a:srgbClr val="504C44"/>
                </a:solidFill>
                <a:latin typeface="Baskerville Display PT"/>
              </a:rPr>
              <a:t>BUSINESS PROBLEM</a:t>
            </a:r>
          </a:p>
        </p:txBody>
      </p:sp>
      <p:pic>
        <p:nvPicPr>
          <p:cNvPr id="2050" name="Picture 2" descr="A crash course in space junk">
            <a:extLst>
              <a:ext uri="{FF2B5EF4-FFF2-40B4-BE49-F238E27FC236}">
                <a16:creationId xmlns:a16="http://schemas.microsoft.com/office/drawing/2014/main" id="{61B3CB69-3377-1301-0EF6-D28C0BE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19" y="3000677"/>
            <a:ext cx="6087131" cy="56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D4645B-7283-7B7E-5119-E424F4F342DA}"/>
              </a:ext>
            </a:extLst>
          </p:cNvPr>
          <p:cNvSpPr txBox="1"/>
          <p:nvPr/>
        </p:nvSpPr>
        <p:spPr>
          <a:xfrm>
            <a:off x="7848600" y="2286419"/>
            <a:ext cx="8991601" cy="714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challenge: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risk of collisions and orbital mishaps due to growing space debris.</a:t>
            </a:r>
          </a:p>
          <a:p>
            <a:pPr algn="just"/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Dilemma: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Absence of an efficient real-time system for space debris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collecting, processing, managing, and analyzing space debris data.</a:t>
            </a:r>
          </a:p>
          <a:p>
            <a:pPr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Approaches: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Advocates the use of data analysis, orbital surveillance, and predictive modeling.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Highlights the need for methodologies driven by accurate and timely data.</a:t>
            </a: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Approach Needed: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Calls for an integrated approach to address the challenge.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Advocates the fusion of advanced database systems and deep learning techniques like MySQL, Python, etc.</a:t>
            </a:r>
          </a:p>
          <a:p>
            <a:pPr algn="just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Surveillance and Analysis: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Aims to significantly enhance the efficiency and accuracy of space debris surveillance and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Emphasizes the role of advanced technologies in improving space debris management.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9B2F182-0DC9-3B93-9234-D164F2112F8F}"/>
              </a:ext>
            </a:extLst>
          </p:cNvPr>
          <p:cNvSpPr txBox="1"/>
          <p:nvPr/>
        </p:nvSpPr>
        <p:spPr>
          <a:xfrm>
            <a:off x="1981200" y="1218257"/>
            <a:ext cx="14249400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EER DIAGRAM </a:t>
            </a:r>
            <a:r>
              <a:rPr lang="en-IN" sz="3999" spc="799" dirty="0">
                <a:solidFill>
                  <a:srgbClr val="504C44"/>
                </a:solidFill>
                <a:latin typeface="Baskerville Display PT"/>
              </a:rPr>
              <a:t>ENTITIES AND ATTRIBUTES</a:t>
            </a:r>
          </a:p>
          <a:p>
            <a:pPr lvl="1">
              <a:lnSpc>
                <a:spcPts val="5599"/>
              </a:lnSpc>
            </a:pPr>
            <a:endParaRPr lang="en-US" sz="3999" spc="799" dirty="0">
              <a:solidFill>
                <a:srgbClr val="504C44"/>
              </a:solidFill>
              <a:latin typeface="Baskerville Display P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97C9F-EA89-7E74-0FF4-DAE947D65467}"/>
              </a:ext>
            </a:extLst>
          </p:cNvPr>
          <p:cNvSpPr txBox="1"/>
          <p:nvPr/>
        </p:nvSpPr>
        <p:spPr>
          <a:xfrm>
            <a:off x="1764406" y="2073324"/>
            <a:ext cx="14759188" cy="724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ORBIT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Identified by an Orbit ID, it has attributes such as Altitude, Inclination, and Period.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SPACE_DEBRIS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Identified by a Debris ID, it has attributes like Size, Origin, and the Last Observed time</a:t>
            </a:r>
            <a:endParaRPr lang="en-IN" sz="2400" dirty="0">
              <a:latin typeface="Baskerville Display PT" panose="020B0604020202020204" charset="0"/>
              <a:ea typeface="Baskerville Display P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ROCKET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Has a Rocket ID, Name, Launch Date, and Payload Capacity.</a:t>
            </a:r>
            <a:endParaRPr lang="en-IN" sz="2400" dirty="0">
              <a:latin typeface="Baskerville Display PT" panose="020B0604020202020204" charset="0"/>
              <a:ea typeface="Baskerville Display P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SATELLITE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Identified by Satellite ID, it holds details such as Name, Mass, and Status</a:t>
            </a:r>
            <a:endParaRPr lang="en-IN" sz="2400" dirty="0">
              <a:latin typeface="Baskerville Display PT" panose="020B0604020202020204" charset="0"/>
              <a:ea typeface="Baskerville Display P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SENSOR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Each sensor, with a unique Sensor ID, can detect objects and is characterized by its Type, Detection Range, and Detection Frequency</a:t>
            </a:r>
            <a:endParaRPr lang="en-IN" sz="2400" dirty="0">
              <a:latin typeface="Baskerville Display PT" panose="020B0604020202020204" charset="0"/>
              <a:ea typeface="Baskerville Display P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COUNTRY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Characterized by Country ID, Name, and ISO.</a:t>
            </a:r>
            <a:endParaRPr lang="en-IN" sz="2400" dirty="0">
              <a:latin typeface="Baskerville Display PT" panose="020B0604020202020204" charset="0"/>
              <a:ea typeface="Baskerville Display P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ORGANIZATION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Identified by Organization ID, includes Name, Location, and Contact Info</a:t>
            </a:r>
            <a:endParaRPr lang="en-IN" sz="2400" dirty="0">
              <a:latin typeface="Baskerville Display PT" panose="020B0604020202020204" charset="0"/>
              <a:ea typeface="Baskerville Display P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SPACE_AGENCY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*: Identified by Agency ID, including Name and Location.</a:t>
            </a:r>
            <a:endParaRPr lang="en-IN" sz="2400" dirty="0">
              <a:latin typeface="Baskerville Display PT" panose="020B0604020202020204" charset="0"/>
              <a:ea typeface="Baskerville Display P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MANUFACTURER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Identified by Manufacturer ID, including Name, Location, and Contact Info.</a:t>
            </a:r>
            <a:endParaRPr lang="en-IN" sz="2400" dirty="0">
              <a:latin typeface="Baskerville Display PT" panose="020B0604020202020204" charset="0"/>
              <a:ea typeface="Baskerville Display P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LAUNCH_LICENSE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Identified by a License ID, it has an Issue Date, Expiry Date, and Purpose</a:t>
            </a:r>
            <a:endParaRPr lang="en-IN" sz="2400" dirty="0">
              <a:latin typeface="Baskerville Display PT" panose="020B0604020202020204" charset="0"/>
              <a:ea typeface="Baskerville Display P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TRACKING_STATION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Identified by Station ID, including Name and Location.</a:t>
            </a:r>
            <a:endParaRPr lang="en-IN" sz="2400" dirty="0">
              <a:latin typeface="Baskerville Display PT" panose="020B0604020202020204" charset="0"/>
              <a:ea typeface="Baskerville Display P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Baskerville Display PT" panose="020B0604020202020204" charset="0"/>
                <a:ea typeface="Baskerville Display PT" panose="020B0604020202020204" charset="0"/>
              </a:rPr>
              <a:t>LAUNCH_FACILITY </a:t>
            </a:r>
            <a:r>
              <a:rPr lang="en-US" sz="2400" dirty="0">
                <a:latin typeface="Baskerville Display PT" panose="020B0604020202020204" charset="0"/>
                <a:ea typeface="Baskerville Display PT" panose="020B0604020202020204" charset="0"/>
              </a:rPr>
              <a:t>Identified by a Facility ID, including Name and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7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7FE5C939-D013-F8C4-A68D-BC0C1CE7C97D}"/>
              </a:ext>
            </a:extLst>
          </p:cNvPr>
          <p:cNvGrpSpPr/>
          <p:nvPr/>
        </p:nvGrpSpPr>
        <p:grpSpPr>
          <a:xfrm rot="16200000">
            <a:off x="10720411" y="3314700"/>
            <a:ext cx="10105978" cy="3657600"/>
            <a:chOff x="0" y="0"/>
            <a:chExt cx="3001758" cy="2167467"/>
          </a:xfrm>
          <a:solidFill>
            <a:schemeClr val="accent3">
              <a:lumMod val="50000"/>
            </a:schemeClr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977B4B9F-25FE-398D-4F08-EA8AD98B2EE9}"/>
                </a:ext>
              </a:extLst>
            </p:cNvPr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grpFill/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A8E13248-1C5E-16AF-D0FE-1D878DA362E2}"/>
                </a:ext>
              </a:extLst>
            </p:cNvPr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2330" name="Picture 2329">
            <a:extLst>
              <a:ext uri="{FF2B5EF4-FFF2-40B4-BE49-F238E27FC236}">
                <a16:creationId xmlns:a16="http://schemas.microsoft.com/office/drawing/2014/main" id="{0431BB12-099F-08C4-00AE-D6706FC76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15" y="166714"/>
            <a:ext cx="14855585" cy="992978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69B2F182-0DC9-3B93-9234-D164F2112F8F}"/>
              </a:ext>
            </a:extLst>
          </p:cNvPr>
          <p:cNvSpPr txBox="1"/>
          <p:nvPr/>
        </p:nvSpPr>
        <p:spPr>
          <a:xfrm>
            <a:off x="2057400" y="723900"/>
            <a:ext cx="8339524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EER DIAGRAM</a:t>
            </a:r>
          </a:p>
        </p:txBody>
      </p:sp>
    </p:spTree>
    <p:extLst>
      <p:ext uri="{BB962C8B-B14F-4D97-AF65-F5344CB8AC3E}">
        <p14:creationId xmlns:p14="http://schemas.microsoft.com/office/powerpoint/2010/main" val="38481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5C155E6-FFDE-5C61-11BF-4D8B2374F8E9}"/>
              </a:ext>
            </a:extLst>
          </p:cNvPr>
          <p:cNvGrpSpPr/>
          <p:nvPr/>
        </p:nvGrpSpPr>
        <p:grpSpPr>
          <a:xfrm rot="16200000">
            <a:off x="10872811" y="3290911"/>
            <a:ext cx="10105978" cy="3657600"/>
            <a:chOff x="0" y="0"/>
            <a:chExt cx="3001758" cy="2167467"/>
          </a:xfrm>
          <a:solidFill>
            <a:schemeClr val="accent3">
              <a:lumMod val="50000"/>
            </a:schemeClr>
          </a:solidFill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20C23CE-21FE-2889-D962-E74985133189}"/>
                </a:ext>
              </a:extLst>
            </p:cNvPr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grpFill/>
          </p:spPr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3CC86F0B-6A2B-F0B7-8AE1-D91407C02C00}"/>
                </a:ext>
              </a:extLst>
            </p:cNvPr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D25F2EA-BB91-3B9D-82DC-AED0E261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5161"/>
            <a:ext cx="11390728" cy="10117539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3E8EFDD5-A402-800B-07A7-E38EA2C809D8}"/>
              </a:ext>
            </a:extLst>
          </p:cNvPr>
          <p:cNvSpPr txBox="1"/>
          <p:nvPr/>
        </p:nvSpPr>
        <p:spPr>
          <a:xfrm>
            <a:off x="631639" y="1409700"/>
            <a:ext cx="8339524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9399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>
            <a:extLst>
              <a:ext uri="{FF2B5EF4-FFF2-40B4-BE49-F238E27FC236}">
                <a16:creationId xmlns:a16="http://schemas.microsoft.com/office/drawing/2014/main" id="{7670E0E5-2AF1-6F50-EA8F-0B1E839DD4E0}"/>
              </a:ext>
            </a:extLst>
          </p:cNvPr>
          <p:cNvGrpSpPr/>
          <p:nvPr/>
        </p:nvGrpSpPr>
        <p:grpSpPr>
          <a:xfrm rot="16200000">
            <a:off x="10872811" y="3290911"/>
            <a:ext cx="10105978" cy="3657600"/>
            <a:chOff x="0" y="0"/>
            <a:chExt cx="3001758" cy="21674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2E98B3BA-428E-8CEF-A97E-268C27781611}"/>
                </a:ext>
              </a:extLst>
            </p:cNvPr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</p:spPr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FB363E4A-554D-3C4C-1EB1-E1BAE073A7CC}"/>
                </a:ext>
              </a:extLst>
            </p:cNvPr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800"/>
                </a:lnSpc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4325407" y="1116483"/>
            <a:ext cx="8339524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Baskerville Display PT"/>
              </a:rPr>
              <a:t>RELATIONAL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AA8FC-063F-060C-B446-BC57D21DC767}"/>
              </a:ext>
            </a:extLst>
          </p:cNvPr>
          <p:cNvSpPr txBox="1"/>
          <p:nvPr/>
        </p:nvSpPr>
        <p:spPr>
          <a:xfrm>
            <a:off x="1560017" y="1808980"/>
            <a:ext cx="12416431" cy="749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ORBIT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ORBIT_ID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,ALTITUDE,INCLINATION,PERIOD)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orbitID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SPACE_DEBRIS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DEBRIS_ID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,SIZE,SD_MASS,ORIGIN,LAST_OBSERVED)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debrisID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PRESENT_IN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i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ORBIT_ID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550" i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DEBRIS_ID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orbitID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Orbit (Not Null) and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debrisID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space_debris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(Not Null)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ROCKET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i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ROCKET_DEBRIS_ID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,R_NAME,R_LAUNCHDATE,PAYLOAD_CAPACITY)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rocket_debris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space_debris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SATELLITE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i="1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SATELLITE_DEBRIS_ID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,S_NAME,STATUS,S_LAUNCHDATE,S_MASS)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satellite_debris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space_debris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NA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SENSOR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,TYPE,DETECTION_RANGE,DETECTION_FREQUENCY,</a:t>
            </a:r>
            <a:r>
              <a:rPr lang="en-IN" sz="155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ORBIT_ID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55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sensor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orbitID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orbit (Not Null)</a:t>
            </a:r>
            <a:r>
              <a:rPr lang="en-IN" sz="15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IN" sz="155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untryID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country (Not Null)</a:t>
            </a:r>
            <a:r>
              <a:rPr lang="en-IN" sz="15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COUNTRY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50" u="sng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,C_NAME,ISO,</a:t>
            </a:r>
            <a:r>
              <a:rPr lang="en-IN" sz="155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AGENCY_ID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55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STATION_ID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55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FACILITY_ID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country 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Key: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agencyID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space agency (Not Null)</a:t>
            </a:r>
            <a:r>
              <a:rPr lang="en-IN" sz="155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stationID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tracking station (Not Null)</a:t>
            </a:r>
            <a:r>
              <a:rPr lang="en-IN" sz="15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55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facilityID</a:t>
            </a:r>
            <a:r>
              <a:rPr lang="en-IN" sz="155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refers to launch facility (Not Null)</a:t>
            </a:r>
            <a:r>
              <a:rPr lang="en-IN" sz="15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5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3089</TotalTime>
  <Words>1242</Words>
  <Application>Microsoft Office PowerPoint</Application>
  <PresentationFormat>Custom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Inter</vt:lpstr>
      <vt:lpstr>Baskerville Display PT</vt:lpstr>
      <vt:lpstr>Times New Roman</vt:lpstr>
      <vt:lpstr>Garamond</vt:lpstr>
      <vt:lpstr>Calibri</vt:lpstr>
      <vt:lpstr>Arial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SNEDHI</dc:creator>
  <cp:lastModifiedBy>Janani Karthikeyan</cp:lastModifiedBy>
  <cp:revision>22</cp:revision>
  <dcterms:created xsi:type="dcterms:W3CDTF">2006-08-16T00:00:00Z</dcterms:created>
  <dcterms:modified xsi:type="dcterms:W3CDTF">2023-12-08T01:28:40Z</dcterms:modified>
  <dc:identifier>DAF1p1n51TI</dc:identifier>
</cp:coreProperties>
</file>