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4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5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6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7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8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41" r:id="rId1"/>
    <p:sldMasterId id="2147484659" r:id="rId2"/>
    <p:sldMasterId id="2147484695" r:id="rId3"/>
    <p:sldMasterId id="2147484747" r:id="rId4"/>
    <p:sldMasterId id="2147484765" r:id="rId5"/>
    <p:sldMasterId id="2147484883" r:id="rId6"/>
    <p:sldMasterId id="2147484900" r:id="rId7"/>
    <p:sldMasterId id="2147484935" r:id="rId8"/>
  </p:sldMasterIdLst>
  <p:sldIdLst>
    <p:sldId id="272" r:id="rId9"/>
    <p:sldId id="258" r:id="rId10"/>
    <p:sldId id="259" r:id="rId11"/>
    <p:sldId id="261" r:id="rId12"/>
    <p:sldId id="262" r:id="rId13"/>
    <p:sldId id="264" r:id="rId14"/>
    <p:sldId id="263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44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95658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15473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13006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79557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23245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90592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97408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041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69662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77466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39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3565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572622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97825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26423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65396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66490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06525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10773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70983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58347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177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16465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24504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23785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46392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46633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9757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3197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25897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994783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52124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355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444180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05068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644378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727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395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803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918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7393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4586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72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0227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9459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3657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0319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8419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2872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9558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1201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5877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3976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896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2942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1397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69807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4181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3466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4888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6876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8157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1358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292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37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7714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0987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8926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7555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8611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0016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86215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5641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462838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07816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50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66726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0190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468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0439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7745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86212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84902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6533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28171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54074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46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10991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58008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39733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65718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48709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9360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73634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67971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48771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5766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91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15900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11262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95655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92045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75941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53451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66193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21861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55217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214209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67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29903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859854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08508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16509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23013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46592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78845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25506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20157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21051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72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94405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35219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57756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00922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37279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376692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56202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939352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74530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31503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52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83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8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6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85.xml"/><Relationship Id="rId16" Type="http://schemas.openxmlformats.org/officeDocument/2006/relationships/slideLayout" Target="../slideLayouts/slideLayout99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slideLayout" Target="../slideLayouts/slideLayout9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11.xml"/><Relationship Id="rId17" Type="http://schemas.openxmlformats.org/officeDocument/2006/relationships/theme" Target="../theme/theme7.xml"/><Relationship Id="rId2" Type="http://schemas.openxmlformats.org/officeDocument/2006/relationships/slideLayout" Target="../slideLayouts/slideLayout101.xml"/><Relationship Id="rId16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5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slideLayout" Target="../slideLayouts/slideLayout11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13" Type="http://schemas.openxmlformats.org/officeDocument/2006/relationships/slideLayout" Target="../slideLayouts/slideLayout128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118.xml"/><Relationship Id="rId21" Type="http://schemas.openxmlformats.org/officeDocument/2006/relationships/image" Target="../media/image10.png"/><Relationship Id="rId7" Type="http://schemas.openxmlformats.org/officeDocument/2006/relationships/slideLayout" Target="../slideLayouts/slideLayout122.xml"/><Relationship Id="rId12" Type="http://schemas.openxmlformats.org/officeDocument/2006/relationships/slideLayout" Target="../slideLayouts/slideLayout127.xml"/><Relationship Id="rId17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17.xml"/><Relationship Id="rId16" Type="http://schemas.openxmlformats.org/officeDocument/2006/relationships/slideLayout" Target="../slideLayouts/slideLayout131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0.xml"/><Relationship Id="rId15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25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Relationship Id="rId14" Type="http://schemas.openxmlformats.org/officeDocument/2006/relationships/slideLayout" Target="../slideLayouts/slideLayout129.xml"/><Relationship Id="rId22" Type="http://schemas.openxmlformats.org/officeDocument/2006/relationships/image" Target="../media/image1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25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2" r:id="rId1"/>
    <p:sldLayoutId id="2147484643" r:id="rId2"/>
    <p:sldLayoutId id="2147484644" r:id="rId3"/>
    <p:sldLayoutId id="2147484645" r:id="rId4"/>
    <p:sldLayoutId id="2147484646" r:id="rId5"/>
    <p:sldLayoutId id="2147484647" r:id="rId6"/>
    <p:sldLayoutId id="2147484648" r:id="rId7"/>
    <p:sldLayoutId id="2147484649" r:id="rId8"/>
    <p:sldLayoutId id="2147484650" r:id="rId9"/>
    <p:sldLayoutId id="2147484651" r:id="rId10"/>
    <p:sldLayoutId id="2147484652" r:id="rId11"/>
    <p:sldLayoutId id="2147484653" r:id="rId12"/>
    <p:sldLayoutId id="2147484654" r:id="rId13"/>
    <p:sldLayoutId id="2147484655" r:id="rId14"/>
    <p:sldLayoutId id="2147484656" r:id="rId15"/>
    <p:sldLayoutId id="2147484657" r:id="rId16"/>
    <p:sldLayoutId id="214748465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2884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60" r:id="rId1"/>
    <p:sldLayoutId id="2147484661" r:id="rId2"/>
    <p:sldLayoutId id="2147484662" r:id="rId3"/>
    <p:sldLayoutId id="2147484663" r:id="rId4"/>
    <p:sldLayoutId id="2147484664" r:id="rId5"/>
    <p:sldLayoutId id="2147484665" r:id="rId6"/>
    <p:sldLayoutId id="2147484666" r:id="rId7"/>
    <p:sldLayoutId id="2147484667" r:id="rId8"/>
    <p:sldLayoutId id="2147484668" r:id="rId9"/>
    <p:sldLayoutId id="2147484669" r:id="rId10"/>
    <p:sldLayoutId id="2147484670" r:id="rId11"/>
    <p:sldLayoutId id="2147484671" r:id="rId12"/>
    <p:sldLayoutId id="2147484672" r:id="rId13"/>
    <p:sldLayoutId id="2147484673" r:id="rId14"/>
    <p:sldLayoutId id="2147484674" r:id="rId15"/>
    <p:sldLayoutId id="2147484675" r:id="rId16"/>
    <p:sldLayoutId id="21474846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34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6" r:id="rId1"/>
    <p:sldLayoutId id="2147484697" r:id="rId2"/>
    <p:sldLayoutId id="2147484698" r:id="rId3"/>
    <p:sldLayoutId id="2147484699" r:id="rId4"/>
    <p:sldLayoutId id="2147484700" r:id="rId5"/>
    <p:sldLayoutId id="2147484701" r:id="rId6"/>
    <p:sldLayoutId id="2147484702" r:id="rId7"/>
    <p:sldLayoutId id="2147484703" r:id="rId8"/>
    <p:sldLayoutId id="2147484704" r:id="rId9"/>
    <p:sldLayoutId id="2147484705" r:id="rId10"/>
    <p:sldLayoutId id="2147484706" r:id="rId11"/>
    <p:sldLayoutId id="2147484707" r:id="rId12"/>
    <p:sldLayoutId id="2147484708" r:id="rId13"/>
    <p:sldLayoutId id="2147484709" r:id="rId14"/>
    <p:sldLayoutId id="2147484710" r:id="rId15"/>
    <p:sldLayoutId id="2147484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215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48" r:id="rId1"/>
    <p:sldLayoutId id="2147484749" r:id="rId2"/>
    <p:sldLayoutId id="2147484750" r:id="rId3"/>
    <p:sldLayoutId id="2147484751" r:id="rId4"/>
    <p:sldLayoutId id="2147484752" r:id="rId5"/>
    <p:sldLayoutId id="2147484753" r:id="rId6"/>
    <p:sldLayoutId id="2147484754" r:id="rId7"/>
    <p:sldLayoutId id="2147484755" r:id="rId8"/>
    <p:sldLayoutId id="2147484756" r:id="rId9"/>
    <p:sldLayoutId id="2147484757" r:id="rId10"/>
    <p:sldLayoutId id="2147484758" r:id="rId11"/>
    <p:sldLayoutId id="2147484759" r:id="rId12"/>
    <p:sldLayoutId id="2147484760" r:id="rId13"/>
    <p:sldLayoutId id="2147484761" r:id="rId14"/>
    <p:sldLayoutId id="2147484762" r:id="rId15"/>
    <p:sldLayoutId id="2147484763" r:id="rId16"/>
    <p:sldLayoutId id="214748476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21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66" r:id="rId1"/>
    <p:sldLayoutId id="2147484767" r:id="rId2"/>
    <p:sldLayoutId id="2147484768" r:id="rId3"/>
    <p:sldLayoutId id="2147484769" r:id="rId4"/>
    <p:sldLayoutId id="2147484770" r:id="rId5"/>
    <p:sldLayoutId id="2147484771" r:id="rId6"/>
    <p:sldLayoutId id="2147484772" r:id="rId7"/>
    <p:sldLayoutId id="2147484773" r:id="rId8"/>
    <p:sldLayoutId id="2147484774" r:id="rId9"/>
    <p:sldLayoutId id="2147484775" r:id="rId10"/>
    <p:sldLayoutId id="2147484776" r:id="rId11"/>
    <p:sldLayoutId id="2147484777" r:id="rId12"/>
    <p:sldLayoutId id="2147484778" r:id="rId13"/>
    <p:sldLayoutId id="2147484779" r:id="rId14"/>
    <p:sldLayoutId id="2147484780" r:id="rId15"/>
    <p:sldLayoutId id="21474847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533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84" r:id="rId1"/>
    <p:sldLayoutId id="2147484885" r:id="rId2"/>
    <p:sldLayoutId id="2147484886" r:id="rId3"/>
    <p:sldLayoutId id="2147484887" r:id="rId4"/>
    <p:sldLayoutId id="2147484888" r:id="rId5"/>
    <p:sldLayoutId id="2147484889" r:id="rId6"/>
    <p:sldLayoutId id="2147484890" r:id="rId7"/>
    <p:sldLayoutId id="2147484891" r:id="rId8"/>
    <p:sldLayoutId id="2147484892" r:id="rId9"/>
    <p:sldLayoutId id="2147484893" r:id="rId10"/>
    <p:sldLayoutId id="2147484894" r:id="rId11"/>
    <p:sldLayoutId id="2147484895" r:id="rId12"/>
    <p:sldLayoutId id="2147484896" r:id="rId13"/>
    <p:sldLayoutId id="2147484897" r:id="rId14"/>
    <p:sldLayoutId id="2147484898" r:id="rId15"/>
    <p:sldLayoutId id="21474848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419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01" r:id="rId1"/>
    <p:sldLayoutId id="2147484902" r:id="rId2"/>
    <p:sldLayoutId id="2147484903" r:id="rId3"/>
    <p:sldLayoutId id="2147484904" r:id="rId4"/>
    <p:sldLayoutId id="2147484905" r:id="rId5"/>
    <p:sldLayoutId id="2147484906" r:id="rId6"/>
    <p:sldLayoutId id="2147484907" r:id="rId7"/>
    <p:sldLayoutId id="2147484908" r:id="rId8"/>
    <p:sldLayoutId id="2147484909" r:id="rId9"/>
    <p:sldLayoutId id="2147484910" r:id="rId10"/>
    <p:sldLayoutId id="2147484911" r:id="rId11"/>
    <p:sldLayoutId id="2147484912" r:id="rId12"/>
    <p:sldLayoutId id="2147484913" r:id="rId13"/>
    <p:sldLayoutId id="2147484914" r:id="rId14"/>
    <p:sldLayoutId id="2147484915" r:id="rId15"/>
    <p:sldLayoutId id="21474849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074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36" r:id="rId1"/>
    <p:sldLayoutId id="2147484937" r:id="rId2"/>
    <p:sldLayoutId id="2147484938" r:id="rId3"/>
    <p:sldLayoutId id="2147484939" r:id="rId4"/>
    <p:sldLayoutId id="2147484940" r:id="rId5"/>
    <p:sldLayoutId id="2147484941" r:id="rId6"/>
    <p:sldLayoutId id="2147484942" r:id="rId7"/>
    <p:sldLayoutId id="2147484943" r:id="rId8"/>
    <p:sldLayoutId id="2147484944" r:id="rId9"/>
    <p:sldLayoutId id="2147484945" r:id="rId10"/>
    <p:sldLayoutId id="2147484946" r:id="rId11"/>
    <p:sldLayoutId id="2147484947" r:id="rId12"/>
    <p:sldLayoutId id="2147484948" r:id="rId13"/>
    <p:sldLayoutId id="2147484949" r:id="rId14"/>
    <p:sldLayoutId id="2147484950" r:id="rId15"/>
    <p:sldLayoutId id="2147484951" r:id="rId16"/>
    <p:sldLayoutId id="214748495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7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8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9600" dirty="0" smtClean="0"/>
              <a:t>WELCOME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23231102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476" y="365125"/>
            <a:ext cx="10515600" cy="1325563"/>
          </a:xfrm>
        </p:spPr>
        <p:txBody>
          <a:bodyPr/>
          <a:lstStyle/>
          <a:p>
            <a:r>
              <a:rPr lang="en-IN" dirty="0" smtClean="0">
                <a:latin typeface=".VnArabiaH" panose="020B7200000000000000" pitchFamily="34" charset="0"/>
              </a:rPr>
              <a:t>THE “WOW” IN  OUR SOLUTION</a:t>
            </a:r>
            <a:endParaRPr lang="en-IN" dirty="0">
              <a:latin typeface=".VnArabiaH" panose="020B7200000000000000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42575"/>
            <a:ext cx="10515600" cy="3093929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latin typeface=".VnMemorandumH" panose="020B7200000000000000" pitchFamily="34" charset="0"/>
              </a:rPr>
              <a:t>=SALARY IFS(G15&gt;=29182,”VERY HIGH”,G15&gt;,”HIGH”G15&gt;13,”Low”)</a:t>
            </a:r>
            <a:endParaRPr lang="en-IN" dirty="0">
              <a:latin typeface=".VnMemorandumH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13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935" y="-25050"/>
            <a:ext cx="4759891" cy="1102292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.VnClarendon" panose="020B7200000000000000" pitchFamily="34" charset="0"/>
              </a:rPr>
              <a:t>Modelling</a:t>
            </a:r>
            <a:endParaRPr lang="en-IN" dirty="0">
              <a:latin typeface=".VnClarendon" panose="020B7200000000000000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9974"/>
            <a:ext cx="10515600" cy="56680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1</a:t>
            </a:r>
            <a:r>
              <a:rPr lang="en-IN" dirty="0" smtClean="0">
                <a:latin typeface=".VnCentury Schoolbook" panose="020B7200000000000000" pitchFamily="34" charset="0"/>
              </a:rPr>
              <a:t>.  Data Collection</a:t>
            </a:r>
          </a:p>
          <a:p>
            <a:pPr marL="0" indent="0">
              <a:buNone/>
            </a:pPr>
            <a:r>
              <a:rPr lang="en-IN" dirty="0" smtClean="0">
                <a:latin typeface=".VnCentury Schoolbook" panose="020B7200000000000000" pitchFamily="34" charset="0"/>
              </a:rPr>
              <a:t>2.  Download </a:t>
            </a:r>
            <a:r>
              <a:rPr lang="en-IN" dirty="0" err="1" smtClean="0">
                <a:latin typeface=".VnCentury Schoolbook" panose="020B7200000000000000" pitchFamily="34" charset="0"/>
              </a:rPr>
              <a:t>Kaggle</a:t>
            </a:r>
            <a:endParaRPr lang="en-IN" dirty="0" smtClean="0">
              <a:latin typeface=".VnCentury Schoolbook" panose="020B7200000000000000" pitchFamily="34" charset="0"/>
            </a:endParaRPr>
          </a:p>
          <a:p>
            <a:pPr marL="0" indent="0">
              <a:buNone/>
            </a:pPr>
            <a:r>
              <a:rPr lang="en-IN" dirty="0" smtClean="0">
                <a:latin typeface=".VnCentury Schoolbook" panose="020B7200000000000000" pitchFamily="34" charset="0"/>
              </a:rPr>
              <a:t>3.  </a:t>
            </a:r>
            <a:r>
              <a:rPr lang="en-IN" dirty="0" err="1" smtClean="0">
                <a:latin typeface=".VnCentury Schoolbook" panose="020B7200000000000000" pitchFamily="34" charset="0"/>
              </a:rPr>
              <a:t>Edunet</a:t>
            </a:r>
            <a:r>
              <a:rPr lang="en-IN" dirty="0" smtClean="0">
                <a:latin typeface=".VnCentury Schoolbook" panose="020B7200000000000000" pitchFamily="34" charset="0"/>
              </a:rPr>
              <a:t> Dashboard-File download  FEATURES COLLECTION</a:t>
            </a:r>
          </a:p>
          <a:p>
            <a:pPr marL="0" indent="0">
              <a:buNone/>
            </a:pPr>
            <a:r>
              <a:rPr lang="en-IN" dirty="0" smtClean="0">
                <a:latin typeface=".VnCentury Schoolbook" panose="020B7200000000000000" pitchFamily="34" charset="0"/>
              </a:rPr>
              <a:t>4.  Employees name</a:t>
            </a:r>
          </a:p>
          <a:p>
            <a:pPr marL="0" indent="0">
              <a:buNone/>
            </a:pPr>
            <a:r>
              <a:rPr lang="en-IN" dirty="0" smtClean="0">
                <a:latin typeface=".VnCentury Schoolbook" panose="020B7200000000000000" pitchFamily="34" charset="0"/>
              </a:rPr>
              <a:t>5.  Department</a:t>
            </a:r>
          </a:p>
          <a:p>
            <a:pPr marL="0" indent="0">
              <a:buNone/>
            </a:pPr>
            <a:r>
              <a:rPr lang="en-IN" dirty="0" smtClean="0">
                <a:latin typeface=".VnCentury Schoolbook" panose="020B7200000000000000" pitchFamily="34" charset="0"/>
              </a:rPr>
              <a:t>6.  Salary</a:t>
            </a:r>
          </a:p>
          <a:p>
            <a:pPr marL="0" indent="0">
              <a:buNone/>
            </a:pPr>
            <a:r>
              <a:rPr lang="en-IN" dirty="0" smtClean="0">
                <a:latin typeface=".VnCentury Schoolbook" panose="020B7200000000000000" pitchFamily="34" charset="0"/>
              </a:rPr>
              <a:t>7. Position</a:t>
            </a:r>
          </a:p>
          <a:p>
            <a:pPr marL="0" indent="0">
              <a:buNone/>
            </a:pPr>
            <a:r>
              <a:rPr lang="en-IN" dirty="0" smtClean="0">
                <a:latin typeface=".VnCentury Schoolbook" panose="020B7200000000000000" pitchFamily="34" charset="0"/>
              </a:rPr>
              <a:t>8.  location</a:t>
            </a:r>
          </a:p>
          <a:p>
            <a:pPr marL="0" indent="0">
              <a:buNone/>
            </a:pPr>
            <a:r>
              <a:rPr lang="en-IN" dirty="0" smtClean="0">
                <a:latin typeface=".VnCentury Schoolbook" panose="020B7200000000000000" pitchFamily="34" charset="0"/>
              </a:rPr>
              <a:t>9.  Employees Number</a:t>
            </a:r>
          </a:p>
          <a:p>
            <a:pPr marL="0" indent="0">
              <a:buNone/>
            </a:pPr>
            <a:r>
              <a:rPr lang="en-IN" dirty="0" smtClean="0">
                <a:latin typeface=".VnCentury Schoolbook" panose="020B7200000000000000" pitchFamily="34" charset="0"/>
              </a:rPr>
              <a:t>10. PF UAN</a:t>
            </a:r>
          </a:p>
          <a:p>
            <a:pPr marL="0" indent="0">
              <a:buNone/>
            </a:pPr>
            <a:r>
              <a:rPr lang="en-IN" dirty="0" smtClean="0">
                <a:latin typeface=".VnCentury Schoolbook" panose="020B7200000000000000" pitchFamily="34" charset="0"/>
              </a:rPr>
              <a:t>11. PF Number</a:t>
            </a:r>
          </a:p>
          <a:p>
            <a:pPr marL="0" indent="0">
              <a:buNone/>
            </a:pPr>
            <a:r>
              <a:rPr lang="en-IN" dirty="0" smtClean="0">
                <a:latin typeface=".VnCentury Schoolbook" panose="020B7200000000000000" pitchFamily="34" charset="0"/>
              </a:rPr>
              <a:t>12. ESI Number</a:t>
            </a:r>
          </a:p>
          <a:p>
            <a:pPr marL="0" indent="0">
              <a:buNone/>
            </a:pPr>
            <a:r>
              <a:rPr lang="en-IN" dirty="0" smtClean="0">
                <a:latin typeface=".VnCentury Schoolbook" panose="020B7200000000000000" pitchFamily="34" charset="0"/>
              </a:rPr>
              <a:t>13. Joining Date</a:t>
            </a:r>
          </a:p>
          <a:p>
            <a:pPr marL="0" indent="0">
              <a:buNone/>
            </a:pPr>
            <a:r>
              <a:rPr lang="en-IN" dirty="0" smtClean="0">
                <a:latin typeface=".VnCentury Schoolbook" panose="020B7200000000000000" pitchFamily="34" charset="0"/>
              </a:rPr>
              <a:t>14. Leaving Date</a:t>
            </a:r>
          </a:p>
          <a:p>
            <a:endParaRPr lang="en-IN" dirty="0">
              <a:latin typeface=".VnCentury Schoolbook" panose="020B7200000000000000" pitchFamily="34" charset="0"/>
            </a:endParaRPr>
          </a:p>
          <a:p>
            <a:r>
              <a:rPr lang="en-IN" dirty="0" smtClean="0">
                <a:latin typeface=".VnCentury Schoolbook" panose="020B7200000000000000" pitchFamily="34" charset="0"/>
              </a:rPr>
              <a:t>Using Bar Diagram For Summary</a:t>
            </a:r>
            <a:endParaRPr lang="en-IN" dirty="0">
              <a:latin typeface=".VnCentury Schoolbook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09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882" y="390177"/>
            <a:ext cx="4860097" cy="1325563"/>
          </a:xfrm>
        </p:spPr>
        <p:txBody>
          <a:bodyPr>
            <a:noAutofit/>
          </a:bodyPr>
          <a:lstStyle/>
          <a:p>
            <a:r>
              <a:rPr lang="en-IN" sz="9600" dirty="0" smtClean="0">
                <a:latin typeface=".VnLinus" panose="020B7200000000000000" pitchFamily="34" charset="0"/>
              </a:rPr>
              <a:t>RESULTS</a:t>
            </a:r>
            <a:endParaRPr lang="en-IN" sz="9600" dirty="0">
              <a:latin typeface=".VnLinus" panose="020B7200000000000000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019" y="2272506"/>
            <a:ext cx="6858000" cy="3657600"/>
          </a:xfrm>
        </p:spPr>
      </p:pic>
    </p:spTree>
    <p:extLst>
      <p:ext uri="{BB962C8B-B14F-4D97-AF65-F5344CB8AC3E}">
        <p14:creationId xmlns:p14="http://schemas.microsoft.com/office/powerpoint/2010/main" val="238978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latin typeface=".VnCentury Schoolbook" panose="020B7200000000000000" pitchFamily="34" charset="0"/>
              </a:rPr>
              <a:t>CONCLUSION</a:t>
            </a:r>
            <a:endParaRPr lang="en-IN" sz="6000" dirty="0">
              <a:latin typeface=".VnCentury Schoolbook" panose="020B7200000000000000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>
                <a:latin typeface=".VnSouthern" panose="020B7200000000000000" pitchFamily="34" charset="0"/>
              </a:rPr>
              <a:t>The salary statement provides a clear breakdowns of the employee ‘s total earnings, including basic pay, allowances and bonuses, along side statutory and other deduction.</a:t>
            </a:r>
          </a:p>
          <a:p>
            <a:endParaRPr lang="en-IN" dirty="0" smtClean="0">
              <a:latin typeface=".VnSouthern" panose="020B7200000000000000" pitchFamily="34" charset="0"/>
            </a:endParaRPr>
          </a:p>
          <a:p>
            <a:r>
              <a:rPr lang="en-IN" dirty="0" smtClean="0">
                <a:latin typeface=".VnSouthern" panose="020B7200000000000000" pitchFamily="34" charset="0"/>
              </a:rPr>
              <a:t>The net salary payable is calculated after on applicable deductions.</a:t>
            </a:r>
          </a:p>
          <a:p>
            <a:endParaRPr lang="en-IN" dirty="0">
              <a:latin typeface=".VnSouthern" panose="020B7200000000000000" pitchFamily="34" charset="0"/>
            </a:endParaRPr>
          </a:p>
          <a:p>
            <a:r>
              <a:rPr lang="en-IN" dirty="0" smtClean="0">
                <a:latin typeface=".VnSouthern" panose="020B7200000000000000" pitchFamily="34" charset="0"/>
              </a:rPr>
              <a:t>This statement ensures transparency and accuracy in salary disbursement supporting both the employee and employer in financial planning.</a:t>
            </a:r>
            <a:endParaRPr lang="en-IN" dirty="0">
              <a:latin typeface=".VnSouthern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59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04996" y="365125"/>
            <a:ext cx="8948803" cy="4582656"/>
          </a:xfrm>
        </p:spPr>
        <p:txBody>
          <a:bodyPr>
            <a:normAutofit/>
          </a:bodyPr>
          <a:lstStyle/>
          <a:p>
            <a:r>
              <a:rPr lang="en-IN" sz="9600" dirty="0" smtClean="0">
                <a:latin typeface="Engravers MT" panose="02090707080505020304" pitchFamily="18" charset="0"/>
              </a:rPr>
              <a:t>THANK YOU</a:t>
            </a:r>
            <a:endParaRPr lang="en-IN" sz="9600" dirty="0">
              <a:latin typeface="Engravers MT" panose="0209070708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15041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dirty="0" smtClean="0">
                <a:latin typeface=".VnClarendon" panose="020B7200000000000000" pitchFamily="34" charset="0"/>
              </a:rPr>
              <a:t>Salary Data Analysis Using Excel</a:t>
            </a:r>
            <a:endParaRPr lang="en-IN" sz="6000" dirty="0">
              <a:latin typeface=".VnClarendon" panose="020B7200000000000000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5361" y="2254685"/>
            <a:ext cx="10515600" cy="37844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3200" dirty="0" smtClean="0">
                <a:latin typeface="Adobe Caslon Pro" panose="0205050205050A020403" pitchFamily="18" charset="0"/>
              </a:rPr>
              <a:t>Student Name:  </a:t>
            </a:r>
            <a:r>
              <a:rPr lang="en-IN" sz="3200" dirty="0" err="1" smtClean="0">
                <a:latin typeface="Adobe Caslon Pro" panose="0205050205050A020403" pitchFamily="18" charset="0"/>
              </a:rPr>
              <a:t>Janani</a:t>
            </a:r>
            <a:r>
              <a:rPr lang="en-IN" sz="3200" dirty="0" smtClean="0">
                <a:latin typeface="Adobe Caslon Pro" panose="0205050205050A020403" pitchFamily="18" charset="0"/>
              </a:rPr>
              <a:t> E</a:t>
            </a:r>
            <a:endParaRPr lang="en-IN" sz="3200" dirty="0" smtClean="0">
              <a:latin typeface="Adobe Caslon Pro" panose="0205050205050A0204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3200" dirty="0" smtClean="0">
                <a:latin typeface="Adobe Caslon Pro" panose="0205050205050A020403" pitchFamily="18" charset="0"/>
              </a:rPr>
              <a:t>Register Number: </a:t>
            </a:r>
            <a:r>
              <a:rPr lang="en-IN" sz="3200" dirty="0" smtClean="0">
                <a:latin typeface="Adobe Caslon Pro" panose="0205050205050A020403" pitchFamily="18" charset="0"/>
              </a:rPr>
              <a:t>312200847 </a:t>
            </a:r>
            <a:endParaRPr lang="en-IN" sz="3200" dirty="0" smtClean="0">
              <a:latin typeface="Adobe Caslon Pro" panose="0205050205050A0204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3200" dirty="0" smtClean="0">
                <a:latin typeface="Adobe Caslon Pro" panose="0205050205050A020403" pitchFamily="18" charset="0"/>
              </a:rPr>
              <a:t>Department: III B.com (general)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 smtClean="0">
                <a:latin typeface="Adobe Caslon Pro" panose="0205050205050A020403" pitchFamily="18" charset="0"/>
              </a:rPr>
              <a:t>College: </a:t>
            </a:r>
            <a:r>
              <a:rPr lang="en-IN" sz="3200" dirty="0" err="1" smtClean="0">
                <a:latin typeface="Adobe Caslon Pro" panose="0205050205050A020403" pitchFamily="18" charset="0"/>
              </a:rPr>
              <a:t>Pachaiyappas</a:t>
            </a:r>
            <a:r>
              <a:rPr lang="en-IN" sz="3200" dirty="0" smtClean="0">
                <a:latin typeface="Adobe Caslon Pro" panose="0205050205050A020403" pitchFamily="18" charset="0"/>
              </a:rPr>
              <a:t> college For women</a:t>
            </a:r>
          </a:p>
          <a:p>
            <a:pPr marL="514350" indent="-514350">
              <a:buFont typeface="+mj-lt"/>
              <a:buAutoNum type="arabicPeriod"/>
            </a:pPr>
            <a:endParaRPr lang="en-IN" sz="3200" dirty="0">
              <a:latin typeface="Adobe Caslon Pro" panose="0205050205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58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02707" y="1122363"/>
            <a:ext cx="9365293" cy="1320212"/>
          </a:xfrm>
        </p:spPr>
        <p:txBody>
          <a:bodyPr>
            <a:noAutofit/>
          </a:bodyPr>
          <a:lstStyle/>
          <a:p>
            <a:r>
              <a:rPr lang="en-IN" sz="9600" dirty="0" smtClean="0">
                <a:latin typeface=".VnArabia" panose="020B7200000000000000" pitchFamily="34" charset="0"/>
              </a:rPr>
              <a:t>Project Title</a:t>
            </a:r>
            <a:endParaRPr lang="en-IN" sz="9600" dirty="0">
              <a:latin typeface=".VnArabia" panose="020B7200000000000000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3394553"/>
            <a:ext cx="9144000" cy="1603331"/>
          </a:xfrm>
        </p:spPr>
        <p:txBody>
          <a:bodyPr>
            <a:normAutofit fontScale="70000" lnSpcReduction="20000"/>
          </a:bodyPr>
          <a:lstStyle/>
          <a:p>
            <a:r>
              <a:rPr lang="en-IN" sz="6000" dirty="0" smtClean="0"/>
              <a:t> Salary and compensation Analysis </a:t>
            </a:r>
          </a:p>
          <a:p>
            <a:r>
              <a:rPr lang="en-IN" sz="6000" dirty="0" smtClean="0"/>
              <a:t> Through Excel Data </a:t>
            </a:r>
            <a:r>
              <a:rPr lang="en-IN" sz="6000" dirty="0" err="1" smtClean="0"/>
              <a:t>Modeling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52112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8800" dirty="0" smtClean="0">
                <a:latin typeface=".VnAristoteH" panose="020B7200000000000000" pitchFamily="34" charset="0"/>
              </a:rPr>
              <a:t>AGENDA</a:t>
            </a:r>
            <a:endParaRPr lang="en-IN" sz="8800" dirty="0">
              <a:latin typeface=".VnAristoteH" panose="020B7200000000000000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55101" y="2129425"/>
            <a:ext cx="9600155" cy="4060064"/>
          </a:xfrm>
        </p:spPr>
        <p:txBody>
          <a:bodyPr/>
          <a:lstStyle/>
          <a:p>
            <a:r>
              <a:rPr lang="en-IN" dirty="0" smtClean="0">
                <a:latin typeface=".VnArabiaH" panose="020B7200000000000000" pitchFamily="34" charset="0"/>
              </a:rPr>
              <a:t>Problem statement</a:t>
            </a:r>
          </a:p>
          <a:p>
            <a:r>
              <a:rPr lang="en-IN" dirty="0" smtClean="0">
                <a:latin typeface=".VnArabiaH" panose="020B7200000000000000" pitchFamily="34" charset="0"/>
              </a:rPr>
              <a:t>Project overview</a:t>
            </a:r>
          </a:p>
          <a:p>
            <a:endParaRPr lang="en-IN" dirty="0">
              <a:latin typeface=".VnArabiaH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008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.VnClarendon" panose="020B7200000000000000" pitchFamily="34" charset="0"/>
              </a:rPr>
              <a:t>Problem </a:t>
            </a:r>
            <a:r>
              <a:rPr lang="en-IN" dirty="0" err="1" smtClean="0">
                <a:latin typeface=".VnClarendon" panose="020B7200000000000000" pitchFamily="34" charset="0"/>
              </a:rPr>
              <a:t>Statment</a:t>
            </a:r>
            <a:endParaRPr lang="en-IN" dirty="0">
              <a:latin typeface=".VnClarendon" panose="020B7200000000000000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192056"/>
            <a:ext cx="10515600" cy="2668044"/>
          </a:xfrm>
        </p:spPr>
        <p:txBody>
          <a:bodyPr/>
          <a:lstStyle/>
          <a:p>
            <a:r>
              <a:rPr lang="en-IN" dirty="0" smtClean="0">
                <a:latin typeface=".VnBook-Antiqua" panose="020B7200000000000000" pitchFamily="34" charset="0"/>
              </a:rPr>
              <a:t>Salary and compensation analysis through excel data modelling involves using excel tools and techniques to </a:t>
            </a:r>
            <a:r>
              <a:rPr lang="en-IN" dirty="0" err="1" smtClean="0">
                <a:latin typeface=".VnBook-Antiqua" panose="020B7200000000000000" pitchFamily="34" charset="0"/>
              </a:rPr>
              <a:t>analyze</a:t>
            </a:r>
            <a:r>
              <a:rPr lang="en-IN" dirty="0" smtClean="0">
                <a:latin typeface=".VnBook-Antiqua" panose="020B7200000000000000" pitchFamily="34" charset="0"/>
              </a:rPr>
              <a:t> and interpret compensation data. Here’s a general outline of the steps involves </a:t>
            </a:r>
            <a:r>
              <a:rPr lang="en-IN" dirty="0" smtClean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072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8000" dirty="0" smtClean="0">
                <a:latin typeface=".VnBook-Antiqua" panose="020B7200000000000000" pitchFamily="34" charset="0"/>
              </a:rPr>
              <a:t>SALARY PROCESS</a:t>
            </a:r>
            <a:endParaRPr lang="en-IN" sz="8000" dirty="0">
              <a:latin typeface=".VnBook-Antiqua" panose="020B7200000000000000" pitchFamily="34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855" y="1853248"/>
            <a:ext cx="4020855" cy="4572603"/>
          </a:xfrm>
        </p:spPr>
      </p:pic>
    </p:spTree>
    <p:extLst>
      <p:ext uri="{BB962C8B-B14F-4D97-AF65-F5344CB8AC3E}">
        <p14:creationId xmlns:p14="http://schemas.microsoft.com/office/powerpoint/2010/main" val="288333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.Vn3DH" panose="020B7200000000000000" pitchFamily="34" charset="0"/>
              </a:rPr>
              <a:t>Project Overview</a:t>
            </a:r>
            <a:endParaRPr lang="en-IN" dirty="0">
              <a:latin typeface=".Vn3DH" panose="020B7200000000000000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.VnPresent" panose="020B7200000000000000" pitchFamily="34" charset="0"/>
              </a:rPr>
              <a:t>Employees salary statement analysis to review though employers must issue salary slips to their employees, it is not mandatory to provide printed slips. For employees,  a salary slip works as proof of income it provide the detail statements of expenses on management.</a:t>
            </a:r>
            <a:endParaRPr lang="en-IN" dirty="0">
              <a:latin typeface=".VnPresent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2387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849" y="21481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sz="4800" dirty="0" smtClean="0">
                <a:latin typeface=".VnMemorandumH" panose="020B7200000000000000" pitchFamily="34" charset="0"/>
              </a:rPr>
              <a:t>Our Solution And Its Value Proposition</a:t>
            </a:r>
            <a:endParaRPr lang="en-IN" sz="4800" dirty="0">
              <a:latin typeface=".VnMemorandumH" panose="020B7200000000000000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4581"/>
            <a:ext cx="10515600" cy="3972382"/>
          </a:xfrm>
        </p:spPr>
        <p:txBody>
          <a:bodyPr/>
          <a:lstStyle/>
          <a:p>
            <a:r>
              <a:rPr lang="en-IN" dirty="0" smtClean="0">
                <a:latin typeface=".VnCentury Schoolbook" panose="020B7200000000000000" pitchFamily="34" charset="0"/>
              </a:rPr>
              <a:t>CONDITIONAL FORMATING-MISSING VALUES</a:t>
            </a:r>
          </a:p>
          <a:p>
            <a:r>
              <a:rPr lang="en-IN" dirty="0" smtClean="0">
                <a:latin typeface=".VnCentury Schoolbook" panose="020B7200000000000000" pitchFamily="34" charset="0"/>
              </a:rPr>
              <a:t>FILTER-FILTER OUT MISSING VALUES</a:t>
            </a:r>
          </a:p>
          <a:p>
            <a:r>
              <a:rPr lang="en-IN" dirty="0" smtClean="0">
                <a:latin typeface=".VnCentury Schoolbook" panose="020B7200000000000000" pitchFamily="34" charset="0"/>
              </a:rPr>
              <a:t>PIVOT TABLE-SUMMARY OF DATA</a:t>
            </a:r>
          </a:p>
          <a:p>
            <a:r>
              <a:rPr lang="en-IN" dirty="0" smtClean="0">
                <a:latin typeface=".VnCentury Schoolbook" panose="020B7200000000000000" pitchFamily="34" charset="0"/>
              </a:rPr>
              <a:t>GRAPH DATA VISUALISATION</a:t>
            </a:r>
            <a:endParaRPr lang="en-IN" dirty="0">
              <a:latin typeface=".VnCentury Schoolbook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2219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dirty="0" smtClean="0">
                <a:latin typeface=".VnBook-Antiqua" panose="020B7200000000000000" pitchFamily="34" charset="0"/>
              </a:rPr>
              <a:t>DATA SET DESCRIPTION</a:t>
            </a:r>
            <a:endParaRPr lang="en-IN" sz="6000" dirty="0">
              <a:latin typeface=".VnBook-Antiqua" panose="020B7200000000000000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>
                <a:latin typeface="Adobe Caslon Pro" panose="0205050205050A020403" pitchFamily="18" charset="0"/>
              </a:rPr>
              <a:t>Employee data set –</a:t>
            </a:r>
            <a:r>
              <a:rPr lang="en-IN" dirty="0" err="1" smtClean="0">
                <a:latin typeface="Adobe Caslon Pro" panose="0205050205050A020403" pitchFamily="18" charset="0"/>
              </a:rPr>
              <a:t>kaggle</a:t>
            </a:r>
            <a:r>
              <a:rPr lang="en-IN" dirty="0" smtClean="0">
                <a:latin typeface="Adobe Caslon Pro" panose="0205050205050A020403" pitchFamily="18" charset="0"/>
              </a:rPr>
              <a:t> </a:t>
            </a:r>
          </a:p>
          <a:p>
            <a:pPr marL="0" indent="0">
              <a:buNone/>
            </a:pPr>
            <a:r>
              <a:rPr lang="en-IN" dirty="0" smtClean="0">
                <a:latin typeface="Adobe Caslon Pro" panose="0205050205050A020403" pitchFamily="18" charset="0"/>
              </a:rPr>
              <a:t>Features-21</a:t>
            </a:r>
          </a:p>
          <a:p>
            <a:pPr marL="0" indent="0">
              <a:buNone/>
            </a:pPr>
            <a:r>
              <a:rPr lang="en-IN" dirty="0" smtClean="0">
                <a:latin typeface="Adobe Caslon Pro" panose="0205050205050A020403" pitchFamily="18" charset="0"/>
              </a:rPr>
              <a:t>Considered-7</a:t>
            </a:r>
          </a:p>
          <a:p>
            <a:pPr marL="0" indent="0">
              <a:buNone/>
            </a:pPr>
            <a:r>
              <a:rPr lang="en-IN" dirty="0" smtClean="0">
                <a:latin typeface="Adobe Caslon Pro" panose="0205050205050A020403" pitchFamily="18" charset="0"/>
              </a:rPr>
              <a:t>Name-Text</a:t>
            </a:r>
          </a:p>
          <a:p>
            <a:pPr marL="0" indent="0">
              <a:buNone/>
            </a:pPr>
            <a:r>
              <a:rPr lang="en-IN" dirty="0" smtClean="0">
                <a:latin typeface="Adobe Caslon Pro" panose="0205050205050A020403" pitchFamily="18" charset="0"/>
              </a:rPr>
              <a:t>Provident Fund-Numerical</a:t>
            </a:r>
          </a:p>
          <a:p>
            <a:pPr marL="0" indent="0">
              <a:buNone/>
            </a:pPr>
            <a:r>
              <a:rPr lang="en-IN" dirty="0" smtClean="0">
                <a:latin typeface="Adobe Caslon Pro" panose="0205050205050A020403" pitchFamily="18" charset="0"/>
              </a:rPr>
              <a:t>D.A-Numerical</a:t>
            </a:r>
          </a:p>
          <a:p>
            <a:pPr marL="0" indent="0">
              <a:buNone/>
            </a:pPr>
            <a:r>
              <a:rPr lang="en-IN" dirty="0" smtClean="0">
                <a:latin typeface="Adobe Caslon Pro" panose="0205050205050A020403" pitchFamily="18" charset="0"/>
              </a:rPr>
              <a:t>Gross salary-Numerical</a:t>
            </a:r>
          </a:p>
          <a:p>
            <a:pPr marL="0" indent="0">
              <a:buNone/>
            </a:pPr>
            <a:r>
              <a:rPr lang="en-IN" dirty="0" smtClean="0">
                <a:latin typeface="Adobe Caslon Pro" panose="0205050205050A020403" pitchFamily="18" charset="0"/>
              </a:rPr>
              <a:t>Net salary-Numerical</a:t>
            </a:r>
          </a:p>
        </p:txBody>
      </p:sp>
    </p:spTree>
    <p:extLst>
      <p:ext uri="{BB962C8B-B14F-4D97-AF65-F5344CB8AC3E}">
        <p14:creationId xmlns:p14="http://schemas.microsoft.com/office/powerpoint/2010/main" val="2637136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2_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5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6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7.xml><?xml version="1.0" encoding="utf-8"?>
<a:theme xmlns:a="http://schemas.openxmlformats.org/drawingml/2006/main" name="2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8.xml><?xml version="1.0" encoding="utf-8"?>
<a:theme xmlns:a="http://schemas.openxmlformats.org/drawingml/2006/main" name="Io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Override1.xml><?xml version="1.0" encoding="utf-8"?>
<a:themeOverride xmlns:a="http://schemas.openxmlformats.org/drawingml/2006/main">
  <a:clrScheme name="Orange Red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2.xml><?xml version="1.0" encoding="utf-8"?>
<a:themeOverride xmlns:a="http://schemas.openxmlformats.org/drawingml/2006/main">
  <a:clrScheme name="Violet II">
    <a:dk1>
      <a:sysClr val="windowText" lastClr="000000"/>
    </a:dk1>
    <a:lt1>
      <a:sysClr val="window" lastClr="FFFFFF"/>
    </a:lt1>
    <a:dk2>
      <a:srgbClr val="632E62"/>
    </a:dk2>
    <a:lt2>
      <a:srgbClr val="EAE5EB"/>
    </a:lt2>
    <a:accent1>
      <a:srgbClr val="92278F"/>
    </a:accent1>
    <a:accent2>
      <a:srgbClr val="9B57D3"/>
    </a:accent2>
    <a:accent3>
      <a:srgbClr val="755DD9"/>
    </a:accent3>
    <a:accent4>
      <a:srgbClr val="665EB8"/>
    </a:accent4>
    <a:accent5>
      <a:srgbClr val="45A5ED"/>
    </a:accent5>
    <a:accent6>
      <a:srgbClr val="5982DB"/>
    </a:accent6>
    <a:hlink>
      <a:srgbClr val="0066FF"/>
    </a:hlink>
    <a:folHlink>
      <a:srgbClr val="666699"/>
    </a:folHlink>
  </a:clrScheme>
</a:themeOverride>
</file>

<file path=ppt/theme/themeOverride3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243</TotalTime>
  <Words>312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14</vt:i4>
      </vt:variant>
    </vt:vector>
  </HeadingPairs>
  <TitlesOfParts>
    <vt:vector size="40" baseType="lpstr">
      <vt:lpstr>.Vn3DH</vt:lpstr>
      <vt:lpstr>.VnArabia</vt:lpstr>
      <vt:lpstr>.VnArabiaH</vt:lpstr>
      <vt:lpstr>.VnAristoteH</vt:lpstr>
      <vt:lpstr>.VnBook-Antiqua</vt:lpstr>
      <vt:lpstr>.VnCentury Schoolbook</vt:lpstr>
      <vt:lpstr>.VnClarendon</vt:lpstr>
      <vt:lpstr>.VnLinus</vt:lpstr>
      <vt:lpstr>.VnMemorandumH</vt:lpstr>
      <vt:lpstr>.VnPresent</vt:lpstr>
      <vt:lpstr>.VnSouthern</vt:lpstr>
      <vt:lpstr>Adobe Caslon Pro</vt:lpstr>
      <vt:lpstr>Arial</vt:lpstr>
      <vt:lpstr>Century Gothic</vt:lpstr>
      <vt:lpstr>Engravers MT</vt:lpstr>
      <vt:lpstr>Garamond</vt:lpstr>
      <vt:lpstr>Trebuchet MS</vt:lpstr>
      <vt:lpstr>Wingdings 3</vt:lpstr>
      <vt:lpstr>Organic</vt:lpstr>
      <vt:lpstr>Slice</vt:lpstr>
      <vt:lpstr>Facet</vt:lpstr>
      <vt:lpstr>2_Slice</vt:lpstr>
      <vt:lpstr>Wisp</vt:lpstr>
      <vt:lpstr>1_Facet</vt:lpstr>
      <vt:lpstr>2_Facet</vt:lpstr>
      <vt:lpstr>Ion</vt:lpstr>
      <vt:lpstr>WELCOME</vt:lpstr>
      <vt:lpstr>Salary Data Analysis Using Excel</vt:lpstr>
      <vt:lpstr>Project Title</vt:lpstr>
      <vt:lpstr>AGENDA</vt:lpstr>
      <vt:lpstr>Problem Statment</vt:lpstr>
      <vt:lpstr>SALARY PROCESS</vt:lpstr>
      <vt:lpstr>Project Overview</vt:lpstr>
      <vt:lpstr>Our Solution And Its Value Proposition</vt:lpstr>
      <vt:lpstr>DATA SET DESCRIPTION</vt:lpstr>
      <vt:lpstr>THE “WOW” IN  OUR SOLUTION</vt:lpstr>
      <vt:lpstr>Modelling</vt:lpstr>
      <vt:lpstr>RESULTS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</dc:title>
  <dc:creator>Admin</dc:creator>
  <cp:lastModifiedBy>Admin</cp:lastModifiedBy>
  <cp:revision>21</cp:revision>
  <dcterms:created xsi:type="dcterms:W3CDTF">2024-08-30T16:31:28Z</dcterms:created>
  <dcterms:modified xsi:type="dcterms:W3CDTF">2024-08-31T15:04:33Z</dcterms:modified>
</cp:coreProperties>
</file>