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1" r:id="rId1"/>
  </p:sldMasterIdLst>
  <p:sldIdLst>
    <p:sldId id="256" r:id="rId2"/>
    <p:sldId id="268" r:id="rId3"/>
    <p:sldId id="277" r:id="rId4"/>
    <p:sldId id="258" r:id="rId5"/>
    <p:sldId id="259" r:id="rId6"/>
    <p:sldId id="271" r:id="rId7"/>
    <p:sldId id="272" r:id="rId8"/>
    <p:sldId id="273" r:id="rId9"/>
    <p:sldId id="274" r:id="rId10"/>
    <p:sldId id="275" r:id="rId11"/>
    <p:sldId id="280" r:id="rId12"/>
    <p:sldId id="281" r:id="rId13"/>
    <p:sldId id="278" r:id="rId14"/>
    <p:sldId id="27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29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653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55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121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1856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539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1815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16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72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788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725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488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74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33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572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2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9133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5/21/2025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6750892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7169" y="1886788"/>
            <a:ext cx="8785860" cy="1258037"/>
          </a:xfrm>
          <a:prstGeom prst="rect">
            <a:avLst/>
          </a:prstGeom>
        </p:spPr>
        <p:txBody>
          <a:bodyPr vert="horz" wrap="square" lIns="0" tIns="13970" rIns="0" bIns="0" rtlCol="0">
            <a:spAutoFit/>
          </a:bodyPr>
          <a:lstStyle/>
          <a:p>
            <a:pPr marL="8890" algn="ctr">
              <a:lnSpc>
                <a:spcPts val="3240"/>
              </a:lnSpc>
              <a:spcBef>
                <a:spcPts val="110"/>
              </a:spcBef>
            </a:pPr>
            <a:r>
              <a:rPr lang="en-US" sz="2800" spc="-25" dirty="0" smtClean="0">
                <a:latin typeface="Calibri"/>
                <a:cs typeface="Calibri"/>
              </a:rPr>
              <a:t/>
            </a:r>
            <a:br>
              <a:rPr lang="en-US" sz="2800" spc="-25" dirty="0" smtClean="0">
                <a:latin typeface="Calibri"/>
                <a:cs typeface="Calibri"/>
              </a:rPr>
            </a:br>
            <a:endParaRPr sz="2800" dirty="0">
              <a:latin typeface="Calibri"/>
              <a:cs typeface="Calibri"/>
            </a:endParaRPr>
          </a:p>
          <a:p>
            <a:pPr marL="12700" marR="5080" algn="ctr">
              <a:lnSpc>
                <a:spcPts val="3000"/>
              </a:lnSpc>
              <a:spcBef>
                <a:spcPts val="280"/>
              </a:spcBef>
            </a:pPr>
            <a:r>
              <a:rPr sz="2800" b="0" spc="-20" dirty="0" smtClean="0">
                <a:latin typeface="Calibri"/>
                <a:cs typeface="Calibri"/>
              </a:rPr>
              <a:t>Presentation</a:t>
            </a:r>
            <a:r>
              <a:rPr lang="en-US" sz="2800" b="0" spc="-20" dirty="0" smtClean="0">
                <a:latin typeface="Calibri"/>
                <a:cs typeface="Calibri"/>
              </a:rPr>
              <a:t> </a:t>
            </a:r>
            <a:r>
              <a:rPr sz="2800" b="0" spc="-20" dirty="0" smtClean="0">
                <a:latin typeface="Calibri"/>
                <a:cs typeface="Calibri"/>
              </a:rPr>
              <a:t>on "</a:t>
            </a:r>
            <a:r>
              <a:rPr lang="en-US" sz="2800" spc="-20" dirty="0" smtClean="0">
                <a:latin typeface="Calibri"/>
                <a:cs typeface="Calibri"/>
              </a:rPr>
              <a:t>IPHONE SALES ANALYSIS</a:t>
            </a:r>
            <a:r>
              <a:rPr sz="2800" spc="-50" dirty="0" smtClean="0">
                <a:latin typeface="Calibri"/>
                <a:cs typeface="Calibri"/>
              </a:rPr>
              <a:t>”</a:t>
            </a:r>
            <a:endParaRPr sz="2800" dirty="0">
              <a:latin typeface="Calibri"/>
              <a:cs typeface="Calibri"/>
            </a:endParaRPr>
          </a:p>
        </p:txBody>
      </p:sp>
      <p:sp>
        <p:nvSpPr>
          <p:cNvPr id="4" name="object 4"/>
          <p:cNvSpPr txBox="1"/>
          <p:nvPr/>
        </p:nvSpPr>
        <p:spPr>
          <a:xfrm>
            <a:off x="8292210" y="5476443"/>
            <a:ext cx="2903220" cy="664925"/>
          </a:xfrm>
          <a:prstGeom prst="rect">
            <a:avLst/>
          </a:prstGeom>
        </p:spPr>
        <p:txBody>
          <a:bodyPr vert="horz" wrap="square" lIns="0" tIns="36194" rIns="0" bIns="0" rtlCol="0">
            <a:spAutoFit/>
          </a:bodyPr>
          <a:lstStyle/>
          <a:p>
            <a:pPr marL="146685" marR="5080" indent="-134620">
              <a:lnSpc>
                <a:spcPts val="2260"/>
              </a:lnSpc>
              <a:spcBef>
                <a:spcPts val="284"/>
              </a:spcBef>
            </a:pPr>
            <a:r>
              <a:rPr lang="en-US" sz="2000" b="1" spc="-20" dirty="0" smtClean="0">
                <a:latin typeface="Calibri" panose="020F0502020204030204" pitchFamily="34" charset="0"/>
                <a:cs typeface="Calibri" panose="020F0502020204030204" pitchFamily="34" charset="0"/>
              </a:rPr>
              <a:t>PRESENTED </a:t>
            </a:r>
            <a:r>
              <a:rPr sz="2000" b="1" spc="-20" dirty="0" smtClean="0">
                <a:latin typeface="Calibri" panose="020F0502020204030204" pitchFamily="34" charset="0"/>
                <a:cs typeface="Calibri" panose="020F0502020204030204" pitchFamily="34" charset="0"/>
              </a:rPr>
              <a:t>BY-</a:t>
            </a:r>
            <a:endParaRPr lang="en-US" sz="2000" b="1" spc="-20" dirty="0" smtClean="0">
              <a:latin typeface="Calibri" panose="020F0502020204030204" pitchFamily="34" charset="0"/>
              <a:cs typeface="Calibri" panose="020F0502020204030204" pitchFamily="34" charset="0"/>
            </a:endParaRPr>
          </a:p>
          <a:p>
            <a:pPr marL="146685" marR="5080" indent="-134620">
              <a:lnSpc>
                <a:spcPts val="2260"/>
              </a:lnSpc>
              <a:spcBef>
                <a:spcPts val="284"/>
              </a:spcBef>
            </a:pPr>
            <a:r>
              <a:rPr lang="en-US" sz="2000" b="1" spc="-50" dirty="0" smtClean="0">
                <a:latin typeface="Calibri" panose="020F0502020204030204" pitchFamily="34" charset="0"/>
                <a:cs typeface="Calibri" panose="020F0502020204030204" pitchFamily="34" charset="0"/>
              </a:rPr>
              <a:t>JANANI 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4" name="Picture 3"/>
          <p:cNvPicPr>
            <a:picLocks noChangeAspect="1"/>
          </p:cNvPicPr>
          <p:nvPr/>
        </p:nvPicPr>
        <p:blipFill>
          <a:blip r:embed="rId2"/>
          <a:stretch>
            <a:fillRect/>
          </a:stretch>
        </p:blipFill>
        <p:spPr>
          <a:xfrm>
            <a:off x="1143000" y="76200"/>
            <a:ext cx="8959385" cy="6480000"/>
          </a:xfrm>
          <a:prstGeom prst="rect">
            <a:avLst/>
          </a:prstGeom>
        </p:spPr>
      </p:pic>
    </p:spTree>
    <p:extLst>
      <p:ext uri="{BB962C8B-B14F-4D97-AF65-F5344CB8AC3E}">
        <p14:creationId xmlns:p14="http://schemas.microsoft.com/office/powerpoint/2010/main" val="2616059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3" name="Picture 2"/>
          <p:cNvPicPr>
            <a:picLocks noChangeAspect="1"/>
          </p:cNvPicPr>
          <p:nvPr/>
        </p:nvPicPr>
        <p:blipFill>
          <a:blip r:embed="rId2"/>
          <a:stretch>
            <a:fillRect/>
          </a:stretch>
        </p:blipFill>
        <p:spPr>
          <a:xfrm>
            <a:off x="990600" y="152400"/>
            <a:ext cx="9564042" cy="6408000"/>
          </a:xfrm>
          <a:prstGeom prst="rect">
            <a:avLst/>
          </a:prstGeom>
        </p:spPr>
      </p:pic>
    </p:spTree>
    <p:extLst>
      <p:ext uri="{BB962C8B-B14F-4D97-AF65-F5344CB8AC3E}">
        <p14:creationId xmlns:p14="http://schemas.microsoft.com/office/powerpoint/2010/main" val="844604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4" name="Picture 3"/>
          <p:cNvPicPr>
            <a:picLocks noChangeAspect="1"/>
          </p:cNvPicPr>
          <p:nvPr/>
        </p:nvPicPr>
        <p:blipFill>
          <a:blip r:embed="rId2"/>
          <a:stretch>
            <a:fillRect/>
          </a:stretch>
        </p:blipFill>
        <p:spPr>
          <a:xfrm>
            <a:off x="981075" y="471487"/>
            <a:ext cx="10229850" cy="5915025"/>
          </a:xfrm>
          <a:prstGeom prst="rect">
            <a:avLst/>
          </a:prstGeom>
        </p:spPr>
      </p:pic>
    </p:spTree>
    <p:extLst>
      <p:ext uri="{BB962C8B-B14F-4D97-AF65-F5344CB8AC3E}">
        <p14:creationId xmlns:p14="http://schemas.microsoft.com/office/powerpoint/2010/main" val="2978575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36487"/>
            <a:ext cx="4765675" cy="4751942"/>
          </a:xfrm>
          <a:prstGeom prst="rect">
            <a:avLst/>
          </a:prstGeom>
        </p:spPr>
        <p:txBody>
          <a:bodyPr vert="horz" wrap="square" lIns="0" tIns="12065" rIns="0" bIns="0" rtlCol="0">
            <a:spAutoFit/>
          </a:bodyPr>
          <a:lstStyle/>
          <a:p>
            <a:pPr marL="12700" algn="ctr">
              <a:lnSpc>
                <a:spcPct val="100000"/>
              </a:lnSpc>
              <a:spcBef>
                <a:spcPts val="95"/>
              </a:spcBef>
            </a:pP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endParaRPr sz="4400" b="0" spc="-25" dirty="0">
              <a:latin typeface="Arial Black" panose="020B0A04020102020204" pitchFamily="34" charset="0"/>
              <a:cs typeface="Arial MT"/>
            </a:endParaRPr>
          </a:p>
        </p:txBody>
      </p:sp>
      <p:sp>
        <p:nvSpPr>
          <p:cNvPr id="4" name="Rectangle 2"/>
          <p:cNvSpPr>
            <a:spLocks noChangeArrowheads="1"/>
          </p:cNvSpPr>
          <p:nvPr/>
        </p:nvSpPr>
        <p:spPr bwMode="auto">
          <a:xfrm>
            <a:off x="990600" y="283439"/>
            <a:ext cx="9144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Black" panose="020B0A040201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2024, iPhone sales continued to perform strongly, with noticeable growth driven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by the launch of the iPhone 15 series. The United States and China remained the top markets, contributing the highest share of sales, while Europe followed closely behind. Although sales in emerging markets like India and Brazil grew at a slower pace, there are clear signs of increasing demand, suggesting potential for future expansion.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Overall, 2024 was a successful year for iPhone sales, marked by strong performance in developed markets and growing interest in developing regions.</a:t>
            </a:r>
          </a:p>
        </p:txBody>
      </p:sp>
    </p:spTree>
    <p:extLst>
      <p:ext uri="{BB962C8B-B14F-4D97-AF65-F5344CB8AC3E}">
        <p14:creationId xmlns:p14="http://schemas.microsoft.com/office/powerpoint/2010/main" val="3298609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36487"/>
            <a:ext cx="4765675" cy="4751942"/>
          </a:xfrm>
          <a:prstGeom prst="rect">
            <a:avLst/>
          </a:prstGeom>
        </p:spPr>
        <p:txBody>
          <a:bodyPr vert="horz" wrap="square" lIns="0" tIns="12065" rIns="0" bIns="0" rtlCol="0">
            <a:spAutoFit/>
          </a:bodyPr>
          <a:lstStyle/>
          <a:p>
            <a:pPr marL="12700" algn="ctr">
              <a:lnSpc>
                <a:spcPct val="100000"/>
              </a:lnSpc>
              <a:spcBef>
                <a:spcPts val="95"/>
              </a:spcBef>
            </a:pP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r>
              <a:rPr lang="en-US" spc="-25" dirty="0">
                <a:latin typeface="Arial Black" panose="020B0A04020102020204" pitchFamily="34" charset="0"/>
                <a:cs typeface="Arial MT"/>
              </a:rPr>
              <a:t/>
            </a:r>
            <a:br>
              <a:rPr lang="en-US" spc="-25" dirty="0">
                <a:latin typeface="Arial Black" panose="020B0A04020102020204" pitchFamily="34" charset="0"/>
                <a:cs typeface="Arial MT"/>
              </a:rPr>
            </a:br>
            <a:r>
              <a:rPr lang="en-US" spc="-25" dirty="0" smtClean="0">
                <a:latin typeface="Arial Black" panose="020B0A04020102020204" pitchFamily="34" charset="0"/>
                <a:cs typeface="Arial MT"/>
              </a:rPr>
              <a:t/>
            </a:r>
            <a:br>
              <a:rPr lang="en-US" spc="-25" dirty="0" smtClean="0">
                <a:latin typeface="Arial Black" panose="020B0A04020102020204" pitchFamily="34" charset="0"/>
                <a:cs typeface="Arial MT"/>
              </a:rPr>
            </a:br>
            <a:endParaRPr sz="4400" b="0" spc="-25" dirty="0">
              <a:latin typeface="Arial Black" panose="020B0A04020102020204" pitchFamily="34" charset="0"/>
              <a:cs typeface="Arial MT"/>
            </a:endParaRPr>
          </a:p>
        </p:txBody>
      </p:sp>
      <p:sp>
        <p:nvSpPr>
          <p:cNvPr id="4" name="Rectangle 2"/>
          <p:cNvSpPr>
            <a:spLocks noChangeArrowheads="1"/>
          </p:cNvSpPr>
          <p:nvPr/>
        </p:nvSpPr>
        <p:spPr bwMode="auto">
          <a:xfrm>
            <a:off x="990600" y="1637658"/>
            <a:ext cx="91440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4000" dirty="0" smtClean="0">
                <a:solidFill>
                  <a:schemeClr val="tx1"/>
                </a:solidFill>
                <a:latin typeface="Arial Black" panose="020B0A04020102020204" pitchFamily="34" charset="0"/>
              </a:rPr>
              <a:t>THANK YOU</a:t>
            </a:r>
            <a:endParaRPr lang="en-US" altLang="en-US" sz="40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9419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824573"/>
            <a:ext cx="9206229" cy="1860766"/>
          </a:xfrm>
          <a:prstGeom prst="rect">
            <a:avLst/>
          </a:prstGeom>
        </p:spPr>
        <p:txBody>
          <a:bodyPr vert="horz" wrap="square" lIns="0" tIns="13970" rIns="0" bIns="0" rtlCol="0">
            <a:spAutoFit/>
          </a:bodyPr>
          <a:lstStyle/>
          <a:p>
            <a:pPr lvl="0" algn="l">
              <a:spcBef>
                <a:spcPts val="0"/>
              </a:spcBef>
            </a:pPr>
            <a:r>
              <a:rPr lang="en-US" sz="2400" dirty="0">
                <a:latin typeface="Arial Black" panose="020B0A04020102020204" pitchFamily="34" charset="0"/>
                <a:cs typeface="Arial" panose="020B0604020202020204" pitchFamily="34" charset="0"/>
              </a:rPr>
              <a:t>iPhone Sales </a:t>
            </a:r>
            <a:r>
              <a:rPr lang="en-US" sz="2400" dirty="0" smtClean="0">
                <a:latin typeface="Arial Black" panose="020B0A04020102020204" pitchFamily="34" charset="0"/>
                <a:cs typeface="Arial" panose="020B0604020202020204" pitchFamily="34" charset="0"/>
              </a:rPr>
              <a:t>Analysis</a:t>
            </a: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r>
            <a:br>
              <a:rPr lang="en-US" sz="2400" dirty="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iPhone </a:t>
            </a:r>
            <a:r>
              <a:rPr lang="en-US" sz="2400" dirty="0">
                <a:latin typeface="Arial" panose="020B0604020202020204" pitchFamily="34" charset="0"/>
                <a:cs typeface="Arial" panose="020B0604020202020204" pitchFamily="34" charset="0"/>
              </a:rPr>
              <a:t>Sales </a:t>
            </a:r>
            <a:r>
              <a:rPr lang="en-US" sz="2400" dirty="0" smtClean="0">
                <a:latin typeface="Arial" panose="020B0604020202020204" pitchFamily="34" charset="0"/>
                <a:cs typeface="Arial" panose="020B0604020202020204" pitchFamily="34" charset="0"/>
              </a:rPr>
              <a:t>Analysis, This </a:t>
            </a:r>
            <a:r>
              <a:rPr lang="en-US" sz="2400" dirty="0">
                <a:latin typeface="Arial" panose="020B0604020202020204" pitchFamily="34" charset="0"/>
                <a:cs typeface="Arial" panose="020B0604020202020204" pitchFamily="34" charset="0"/>
              </a:rPr>
              <a:t>analysis looks at iPhone sales data to understand </a:t>
            </a:r>
            <a:r>
              <a:rPr lang="en-US" sz="2400" dirty="0" smtClean="0">
                <a:latin typeface="Arial" panose="020B0604020202020204" pitchFamily="34" charset="0"/>
                <a:cs typeface="Arial" panose="020B0604020202020204" pitchFamily="34" charset="0"/>
              </a:rPr>
              <a:t>trends </a:t>
            </a:r>
            <a:r>
              <a:rPr lang="en-US" sz="2400" dirty="0">
                <a:latin typeface="Arial" panose="020B0604020202020204" pitchFamily="34" charset="0"/>
                <a:cs typeface="Arial" panose="020B0604020202020204" pitchFamily="34" charset="0"/>
              </a:rPr>
              <a:t>and regional sales patterns. The goal is to gain insights that can inform business decisions.</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0347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176754"/>
            <a:ext cx="9206229" cy="3030317"/>
          </a:xfrm>
          <a:prstGeom prst="rect">
            <a:avLst/>
          </a:prstGeom>
        </p:spPr>
        <p:txBody>
          <a:bodyPr vert="horz" wrap="square" lIns="0" tIns="13970" rIns="0" bIns="0" rtlCol="0">
            <a:spAutoFit/>
          </a:bodyPr>
          <a:lstStyle/>
          <a:p>
            <a:pPr lvl="0" algn="l">
              <a:spcBef>
                <a:spcPts val="0"/>
              </a:spcBef>
            </a:pPr>
            <a:r>
              <a:rPr lang="en-IN" sz="2400" dirty="0" smtClean="0">
                <a:solidFill>
                  <a:srgbClr val="000000"/>
                </a:solidFill>
                <a:latin typeface="Arial Black" panose="020B0A04020102020204" pitchFamily="34" charset="0"/>
                <a:ea typeface="Arial"/>
                <a:cs typeface="Arial" panose="020B0604020202020204" pitchFamily="34" charset="0"/>
                <a:sym typeface="Arial"/>
              </a:rPr>
              <a:t>PROGRAMMING LANGUAGE</a:t>
            </a:r>
            <a:r>
              <a:rPr lang="en-IN" sz="2400" dirty="0">
                <a:solidFill>
                  <a:srgbClr val="000000"/>
                </a:solidFill>
                <a:latin typeface="Arial" panose="020B0604020202020204" pitchFamily="34" charset="0"/>
                <a:ea typeface="Arial"/>
                <a:cs typeface="Arial" panose="020B0604020202020204" pitchFamily="34" charset="0"/>
                <a:sym typeface="Arial"/>
              </a:rPr>
              <a:t/>
            </a:r>
            <a:br>
              <a:rPr lang="en-IN" sz="2400" dirty="0">
                <a:solidFill>
                  <a:srgbClr val="000000"/>
                </a:solidFill>
                <a:latin typeface="Arial" panose="020B0604020202020204" pitchFamily="34" charset="0"/>
                <a:ea typeface="Arial"/>
                <a:cs typeface="Arial" panose="020B0604020202020204" pitchFamily="34" charset="0"/>
                <a:sym typeface="Arial"/>
              </a:rPr>
            </a:br>
            <a:r>
              <a:rPr lang="en-IN" sz="2400" dirty="0" smtClean="0">
                <a:solidFill>
                  <a:srgbClr val="000000"/>
                </a:solidFill>
                <a:latin typeface="Arial" panose="020B0604020202020204" pitchFamily="34" charset="0"/>
                <a:ea typeface="Arial"/>
                <a:cs typeface="Arial" panose="020B0604020202020204" pitchFamily="34" charset="0"/>
                <a:sym typeface="Arial"/>
              </a:rPr>
              <a:t/>
            </a:r>
            <a:br>
              <a:rPr lang="en-IN" sz="2400" dirty="0" smtClean="0">
                <a:solidFill>
                  <a:srgbClr val="000000"/>
                </a:solidFill>
                <a:latin typeface="Arial" panose="020B0604020202020204" pitchFamily="34" charset="0"/>
                <a:ea typeface="Arial"/>
                <a:cs typeface="Arial" panose="020B0604020202020204" pitchFamily="34" charset="0"/>
                <a:sym typeface="Arial"/>
              </a:rPr>
            </a:br>
            <a:r>
              <a:rPr lang="en-IN" sz="2400" dirty="0">
                <a:solidFill>
                  <a:srgbClr val="000000"/>
                </a:solidFill>
                <a:latin typeface="Arial" panose="020B0604020202020204" pitchFamily="34" charset="0"/>
                <a:ea typeface="Arial"/>
                <a:cs typeface="Arial" panose="020B0604020202020204" pitchFamily="34" charset="0"/>
                <a:sym typeface="Arial"/>
              </a:rPr>
              <a:t/>
            </a:r>
            <a:br>
              <a:rPr lang="en-IN" sz="2400" dirty="0">
                <a:solidFill>
                  <a:srgbClr val="000000"/>
                </a:solidFill>
                <a:latin typeface="Arial" panose="020B0604020202020204" pitchFamily="34" charset="0"/>
                <a:ea typeface="Arial"/>
                <a:cs typeface="Arial" panose="020B0604020202020204" pitchFamily="34" charset="0"/>
                <a:sym typeface="Arial"/>
              </a:rPr>
            </a:br>
            <a:r>
              <a:rPr lang="en-IN" sz="2800" dirty="0" smtClean="0">
                <a:solidFill>
                  <a:srgbClr val="000000"/>
                </a:solidFill>
                <a:latin typeface="Arial" panose="020B0604020202020204" pitchFamily="34" charset="0"/>
                <a:ea typeface="Arial"/>
                <a:cs typeface="Arial" panose="020B0604020202020204" pitchFamily="34" charset="0"/>
                <a:sym typeface="Arial"/>
              </a:rPr>
              <a:t>PYTHON</a:t>
            </a:r>
            <a:r>
              <a:rPr lang="en-IN" sz="2400" dirty="0" smtClean="0">
                <a:solidFill>
                  <a:srgbClr val="000000"/>
                </a:solidFill>
                <a:latin typeface="Arial" panose="020B0604020202020204" pitchFamily="34" charset="0"/>
                <a:ea typeface="Arial"/>
                <a:cs typeface="Arial" panose="020B0604020202020204" pitchFamily="34" charset="0"/>
                <a:sym typeface="Arial"/>
              </a:rPr>
              <a:t/>
            </a:r>
            <a:br>
              <a:rPr lang="en-IN" sz="2400" dirty="0" smtClean="0">
                <a:solidFill>
                  <a:srgbClr val="000000"/>
                </a:solidFill>
                <a:latin typeface="Arial" panose="020B0604020202020204" pitchFamily="34" charset="0"/>
                <a:ea typeface="Arial"/>
                <a:cs typeface="Arial" panose="020B0604020202020204" pitchFamily="34" charset="0"/>
                <a:sym typeface="Arial"/>
              </a:rPr>
            </a:br>
            <a:r>
              <a:rPr lang="en-US" sz="2400" dirty="0" smtClean="0">
                <a:solidFill>
                  <a:srgbClr val="000000"/>
                </a:solidFill>
                <a:latin typeface="Arial" panose="020B0604020202020204" pitchFamily="34" charset="0"/>
                <a:ea typeface="Arial"/>
                <a:cs typeface="Arial" panose="020B0604020202020204" pitchFamily="34" charset="0"/>
                <a:sym typeface="Arial"/>
              </a:rPr>
              <a:t>Python </a:t>
            </a:r>
            <a:r>
              <a:rPr lang="en-US" sz="2400" dirty="0">
                <a:solidFill>
                  <a:srgbClr val="000000"/>
                </a:solidFill>
                <a:latin typeface="Arial" panose="020B0604020202020204" pitchFamily="34" charset="0"/>
                <a:ea typeface="Arial"/>
                <a:cs typeface="Arial" panose="020B0604020202020204" pitchFamily="34" charset="0"/>
                <a:sym typeface="Arial"/>
              </a:rPr>
              <a:t>is a high-level, interpreted programming language known for its simplicity and versatility. It's widely used for web development, data analysis, machine learning, and automation. Python's syntax is easy to learn, making it a great language for beginners</a:t>
            </a:r>
            <a:r>
              <a:rPr lang="en-US" sz="2400" dirty="0" smtClean="0">
                <a:solidFill>
                  <a:srgbClr val="000000"/>
                </a:solidFill>
                <a:latin typeface="Arial" panose="020B0604020202020204" pitchFamily="34" charset="0"/>
                <a:ea typeface="Arial"/>
                <a:cs typeface="Arial" panose="020B0604020202020204" pitchFamily="34" charset="0"/>
                <a:sym typeface="Arial"/>
              </a:rPr>
              <a:t>.</a:t>
            </a:r>
            <a:endParaRP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4333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193223"/>
            <a:ext cx="10590212" cy="8688789"/>
          </a:xfrm>
          <a:prstGeom prst="rect">
            <a:avLst/>
          </a:prstGeom>
        </p:spPr>
        <p:txBody>
          <a:bodyPr vert="horz" wrap="square" lIns="0" tIns="314198" rIns="0" bIns="0" rtlCol="0">
            <a:spAutoFit/>
          </a:bodyPr>
          <a:lstStyle/>
          <a:p>
            <a:pPr marL="12700" algn="l">
              <a:lnSpc>
                <a:spcPct val="100000"/>
              </a:lnSpc>
              <a:spcBef>
                <a:spcPts val="95"/>
              </a:spcBef>
            </a:pPr>
            <a:r>
              <a:rPr lang="en-US" spc="-10" dirty="0" smtClean="0"/>
              <a:t>LIBRARIES</a:t>
            </a:r>
            <a:br>
              <a:rPr lang="en-US" spc="-10" dirty="0" smtClean="0"/>
            </a:br>
            <a:r>
              <a:rPr lang="en-US" spc="-10" dirty="0" smtClean="0"/>
              <a:t/>
            </a:r>
            <a:br>
              <a:rPr lang="en-US" spc="-10" dirty="0" smtClean="0"/>
            </a:br>
            <a:r>
              <a:rPr lang="en-US" sz="2000" spc="-10" dirty="0" smtClean="0">
                <a:latin typeface="Arial" panose="020B0604020202020204" pitchFamily="34" charset="0"/>
                <a:cs typeface="Arial" panose="020B0604020202020204" pitchFamily="34" charset="0"/>
              </a:rPr>
              <a:t>PANDAS</a:t>
            </a:r>
            <a:r>
              <a:rPr lang="en-US" spc="-10" dirty="0"/>
              <a:t/>
            </a:r>
            <a:br>
              <a:rPr lang="en-US" spc="-10" dirty="0"/>
            </a:br>
            <a:r>
              <a:rPr lang="en-US" sz="2400" spc="-10" dirty="0"/>
              <a:t>Pandas is a powerful Python library for data manipulation and analysis. It provides data structures like Series and </a:t>
            </a:r>
            <a:r>
              <a:rPr lang="en-US" sz="2400" spc="-10" dirty="0" smtClean="0"/>
              <a:t>Data Frame </a:t>
            </a:r>
            <a:r>
              <a:rPr lang="en-US" sz="2400" spc="-10" dirty="0"/>
              <a:t>to efficiently handle structured data. Pandas is widely used in data science and </a:t>
            </a:r>
            <a:r>
              <a:rPr lang="en-US" sz="2400" spc="-10" dirty="0" smtClean="0"/>
              <a:t>analytics.</a:t>
            </a:r>
            <a:br>
              <a:rPr lang="en-US" sz="2400" spc="-10" dirty="0" smtClean="0"/>
            </a:br>
            <a:r>
              <a:rPr lang="en-US" sz="2400" spc="-10" dirty="0" smtClean="0"/>
              <a:t/>
            </a:r>
            <a:br>
              <a:rPr lang="en-US" sz="2400" spc="-10" dirty="0" smtClean="0"/>
            </a:br>
            <a:r>
              <a:rPr lang="en-US" sz="2400" spc="-10" dirty="0" smtClean="0">
                <a:latin typeface="Arial" panose="020B0604020202020204" pitchFamily="34" charset="0"/>
                <a:cs typeface="Arial" panose="020B0604020202020204" pitchFamily="34" charset="0"/>
              </a:rPr>
              <a:t>Matplotlib</a:t>
            </a:r>
            <a:r>
              <a:rPr lang="en-US" sz="2400" spc="-10" dirty="0"/>
              <a:t/>
            </a:r>
            <a:br>
              <a:rPr lang="en-US" sz="2400" spc="-10" dirty="0"/>
            </a:br>
            <a:r>
              <a:rPr lang="en-US" sz="2400" spc="-10" dirty="0"/>
              <a:t>Matplotlib is a popular Python library for creating static, animated, and interactive visualizations. It provides a wide range of visualization tools, including line plots, scatter plots, histograms, and more. Matplotlib is widely used in data science, research, and education.</a:t>
            </a:r>
            <a:r>
              <a:rPr lang="en-US" spc="-10" dirty="0" smtClean="0"/>
              <a:t/>
            </a:r>
            <a:br>
              <a:rPr lang="en-US" spc="-10" dirty="0" smtClean="0"/>
            </a:br>
            <a:r>
              <a:rPr lang="en-US" spc="-10" dirty="0"/>
              <a:t/>
            </a:r>
            <a:br>
              <a:rPr lang="en-US" spc="-10" dirty="0"/>
            </a:br>
            <a:r>
              <a:rPr lang="en-US" spc="-10" dirty="0" smtClean="0"/>
              <a:t/>
            </a:r>
            <a:br>
              <a:rPr lang="en-US" spc="-10" dirty="0" smtClean="0"/>
            </a:br>
            <a:r>
              <a:rPr lang="en-US" spc="-10" dirty="0"/>
              <a:t/>
            </a:r>
            <a:br>
              <a:rPr lang="en-US" spc="-10" dirty="0"/>
            </a:br>
            <a:r>
              <a:rPr lang="en-US" spc="-10" dirty="0" smtClean="0"/>
              <a:t/>
            </a:r>
            <a:br>
              <a:rPr lang="en-US" spc="-10" dirty="0" smtClean="0"/>
            </a:br>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777998"/>
            <a:ext cx="11047412" cy="5552161"/>
          </a:xfrm>
          <a:prstGeom prst="rect">
            <a:avLst/>
          </a:prstGeom>
        </p:spPr>
        <p:txBody>
          <a:bodyPr vert="horz" wrap="square" lIns="0" tIns="12065" rIns="0" bIns="0" rtlCol="0">
            <a:spAutoFit/>
          </a:bodyPr>
          <a:lstStyle/>
          <a:p>
            <a:pPr marL="12700" algn="l">
              <a:lnSpc>
                <a:spcPct val="100000"/>
              </a:lnSpc>
              <a:spcBef>
                <a:spcPts val="95"/>
              </a:spcBef>
            </a:pPr>
            <a:r>
              <a:rPr lang="en-US" sz="2000" spc="-10" dirty="0" smtClean="0">
                <a:latin typeface="Arial" panose="020B0604020202020204" pitchFamily="34" charset="0"/>
                <a:cs typeface="Arial" panose="020B0604020202020204" pitchFamily="34" charset="0"/>
              </a:rPr>
              <a:t>Seaborn</a:t>
            </a:r>
            <a:r>
              <a:rPr lang="en-US" sz="2000" spc="-10" dirty="0"/>
              <a:t/>
            </a:r>
            <a:br>
              <a:rPr lang="en-US" sz="2000" spc="-10" dirty="0"/>
            </a:br>
            <a:r>
              <a:rPr lang="en-US" sz="2000" spc="-10" dirty="0"/>
              <a:t/>
            </a:r>
            <a:br>
              <a:rPr lang="en-US" sz="2000" spc="-10" dirty="0"/>
            </a:br>
            <a:r>
              <a:rPr lang="en-US" sz="2000" spc="-10" dirty="0"/>
              <a:t>Seaborn is a Python data visualization library built on top of Matplotlib. It provides a high-level interface for creating informative and attractive statistical graphics. Seaborn offers various visualization tools, including heatmaps, scatterplots, and bar plots, with a focus on aesthetics and clarity.</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endParaRPr sz="2000"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3" name="Picture 2"/>
          <p:cNvPicPr>
            <a:picLocks noChangeAspect="1"/>
          </p:cNvPicPr>
          <p:nvPr/>
        </p:nvPicPr>
        <p:blipFill>
          <a:blip r:embed="rId2"/>
          <a:stretch>
            <a:fillRect/>
          </a:stretch>
        </p:blipFill>
        <p:spPr>
          <a:xfrm>
            <a:off x="762000" y="152400"/>
            <a:ext cx="9226873" cy="6408000"/>
          </a:xfrm>
          <a:prstGeom prst="rect">
            <a:avLst/>
          </a:prstGeom>
        </p:spPr>
      </p:pic>
    </p:spTree>
    <p:extLst>
      <p:ext uri="{BB962C8B-B14F-4D97-AF65-F5344CB8AC3E}">
        <p14:creationId xmlns:p14="http://schemas.microsoft.com/office/powerpoint/2010/main" val="3795906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5" name="Picture 4"/>
          <p:cNvPicPr>
            <a:picLocks noChangeAspect="1"/>
          </p:cNvPicPr>
          <p:nvPr/>
        </p:nvPicPr>
        <p:blipFill>
          <a:blip r:embed="rId2"/>
          <a:stretch>
            <a:fillRect/>
          </a:stretch>
        </p:blipFill>
        <p:spPr>
          <a:xfrm>
            <a:off x="2090737" y="228599"/>
            <a:ext cx="8010525" cy="6172201"/>
          </a:xfrm>
          <a:prstGeom prst="rect">
            <a:avLst/>
          </a:prstGeom>
        </p:spPr>
      </p:pic>
    </p:spTree>
    <p:extLst>
      <p:ext uri="{BB962C8B-B14F-4D97-AF65-F5344CB8AC3E}">
        <p14:creationId xmlns:p14="http://schemas.microsoft.com/office/powerpoint/2010/main" val="366579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3" name="Picture 2"/>
          <p:cNvPicPr>
            <a:picLocks noChangeAspect="1"/>
          </p:cNvPicPr>
          <p:nvPr/>
        </p:nvPicPr>
        <p:blipFill>
          <a:blip r:embed="rId2"/>
          <a:stretch>
            <a:fillRect/>
          </a:stretch>
        </p:blipFill>
        <p:spPr>
          <a:xfrm>
            <a:off x="1476375" y="500062"/>
            <a:ext cx="9239250" cy="5857875"/>
          </a:xfrm>
          <a:prstGeom prst="rect">
            <a:avLst/>
          </a:prstGeom>
        </p:spPr>
      </p:pic>
    </p:spTree>
    <p:extLst>
      <p:ext uri="{BB962C8B-B14F-4D97-AF65-F5344CB8AC3E}">
        <p14:creationId xmlns:p14="http://schemas.microsoft.com/office/powerpoint/2010/main" val="3513527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3890" y="1829257"/>
            <a:ext cx="3283585" cy="566181"/>
          </a:xfrm>
          <a:prstGeom prst="rect">
            <a:avLst/>
          </a:prstGeom>
        </p:spPr>
        <p:txBody>
          <a:bodyPr vert="horz" wrap="square" lIns="0" tIns="12065" rIns="0" bIns="0" rtlCol="0">
            <a:spAutoFit/>
          </a:bodyPr>
          <a:lstStyle/>
          <a:p>
            <a:pPr marL="12700">
              <a:lnSpc>
                <a:spcPct val="100000"/>
              </a:lnSpc>
              <a:spcBef>
                <a:spcPts val="95"/>
              </a:spcBef>
            </a:pPr>
            <a:endParaRPr b="0" spc="-25" dirty="0">
              <a:latin typeface="Arial MT"/>
              <a:cs typeface="Arial MT"/>
            </a:endParaRPr>
          </a:p>
        </p:txBody>
      </p:sp>
      <p:pic>
        <p:nvPicPr>
          <p:cNvPr id="3" name="Picture 2"/>
          <p:cNvPicPr>
            <a:picLocks noChangeAspect="1"/>
          </p:cNvPicPr>
          <p:nvPr/>
        </p:nvPicPr>
        <p:blipFill>
          <a:blip r:embed="rId2"/>
          <a:stretch>
            <a:fillRect/>
          </a:stretch>
        </p:blipFill>
        <p:spPr>
          <a:xfrm>
            <a:off x="1143000" y="228600"/>
            <a:ext cx="8836536" cy="6444000"/>
          </a:xfrm>
          <a:prstGeom prst="rect">
            <a:avLst/>
          </a:prstGeom>
        </p:spPr>
      </p:pic>
    </p:spTree>
    <p:extLst>
      <p:ext uri="{BB962C8B-B14F-4D97-AF65-F5344CB8AC3E}">
        <p14:creationId xmlns:p14="http://schemas.microsoft.com/office/powerpoint/2010/main" val="10960827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391</TotalTime>
  <Words>114</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Arial MT</vt:lpstr>
      <vt:lpstr>Calibri</vt:lpstr>
      <vt:lpstr>Garamond</vt:lpstr>
      <vt:lpstr>Organic</vt:lpstr>
      <vt:lpstr>  Presentation on "IPHONE SALES ANALYSIS”</vt:lpstr>
      <vt:lpstr>iPhone Sales Analysis  iPhone Sales Analysis, This analysis looks at iPhone sales data to understand trends and regional sales patterns. The goal is to gain insights that can inform business decisions.</vt:lpstr>
      <vt:lpstr>PROGRAMMING LANGUAGE   PYTHON Python is a high-level, interpreted programming language known for its simplicity and versatility. It's widely used for web development, data analysis, machine learning, and automation. Python's syntax is easy to learn, making it a great language for beginners.</vt:lpstr>
      <vt:lpstr>LIBRARIES  PANDAS Pandas is a powerful Python library for data manipulation and analysis. It provides data structures like Series and Data Frame to efficiently handle structured data. Pandas is widely used in data science and analytics.  Matplotlib Matplotlib is a popular Python library for creating static, animated, and interactive visualizations. It provides a wide range of visualization tools, including line plots, scatter plots, histograms, and more. Matplotlib is widely used in data science, research, and education.     </vt:lpstr>
      <vt:lpstr>Seaborn  Seaborn is a Python data visualization library built on top of Matplotlib. It provides a high-level interface for creating informative and attractive statistical graphics. Seaborn offers various visualization tools, including heatmaps, scatterplots, and bar plots, with a focus on aesthetics and clarity.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INTERNSHIP Presentation on“CREDIT CARD FRAUD DETECTION”</dc:title>
  <dc:creator>Jagadish</dc:creator>
  <cp:lastModifiedBy>Dell</cp:lastModifiedBy>
  <cp:revision>27</cp:revision>
  <dcterms:created xsi:type="dcterms:W3CDTF">2025-05-16T18:45:57Z</dcterms:created>
  <dcterms:modified xsi:type="dcterms:W3CDTF">2025-05-21T13:35:02Z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2025-04-27T00:00:00Z</vt:filetime>
  </property>
  <property fmtid="{D5CDD505-2E9C-101B-9397-08002B2CF9AE}" pid="3" name="Creator">
    <vt:lpwstr>Microsoft® Word 2016</vt:lpwstr>
  </property>
  <property fmtid="{D5CDD505-2E9C-101B-9397-08002B2CF9AE}" pid="4" name="LastSaved">
    <vt:filetime>2025-05-16T00:00:00Z</vt:filetime>
  </property>
  <property fmtid="{D5CDD505-2E9C-101B-9397-08002B2CF9AE}" pid="5" name="Producer">
    <vt:lpwstr>www.ilovepdf.com</vt:lpwstr>
  </property>
</Properties>
</file>