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40">
          <p15:clr>
            <a:srgbClr val="A4A3A4"/>
          </p15:clr>
        </p15:guide>
        <p15:guide id="2" pos="144">
          <p15:clr>
            <a:srgbClr val="A4A3A4"/>
          </p15:clr>
        </p15:guide>
        <p15:guide id="3" orient="horz" pos="1620">
          <p15:clr>
            <a:srgbClr val="A4A3A4"/>
          </p15:clr>
        </p15:guide>
        <p15:guide id="4" orient="horz" pos="660">
          <p15:clr>
            <a:srgbClr val="A4A3A4"/>
          </p15:clr>
        </p15:guide>
      </p15:sldGuideLst>
    </p:ext>
    <p:ext uri="GoogleSlidesCustomDataVersion2">
      <go:slidesCustomData xmlns:go="http://customooxmlschemas.google.com/" r:id="rId18" roundtripDataSignature="AMtx7miKl+4U4OHRsov9Luhx8aQ3m1VT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0" orient="horz"/>
        <p:guide pos="144"/>
        <p:guide pos="1620" orient="horz"/>
        <p:guide pos="66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marR="0" rtl="0" algn="l">
              <a:lnSpc>
                <a:spcPct val="100000"/>
              </a:lnSpc>
              <a:spcBef>
                <a:spcPts val="0"/>
              </a:spcBef>
              <a:spcAft>
                <a:spcPts val="0"/>
              </a:spcAft>
              <a:buClr>
                <a:srgbClr val="000000"/>
              </a:buClr>
              <a:buSzPts val="1100"/>
              <a:buFont typeface="Arial"/>
              <a:buNone/>
            </a:pPr>
            <a:r>
              <a:t/>
            </a:r>
            <a:endParaRPr b="1">
              <a:latin typeface="Calibri"/>
              <a:ea typeface="Calibri"/>
              <a:cs typeface="Calibri"/>
              <a:sym typeface="Calibri"/>
            </a:endParaRPr>
          </a:p>
        </p:txBody>
      </p:sp>
      <p:sp>
        <p:nvSpPr>
          <p:cNvPr id="55" name="Google Shape;55;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45:notes"/>
          <p:cNvSpPr txBox="1"/>
          <p:nvPr>
            <p:ph idx="1" type="body"/>
          </p:nvPr>
        </p:nvSpPr>
        <p:spPr>
          <a:xfrm>
            <a:off x="685800" y="4400640"/>
            <a:ext cx="5486040" cy="36000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176" name="Google Shape;176;p45: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76" name="Google Shape;7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b="0" i="0" sz="1100">
              <a:solidFill>
                <a:srgbClr val="000000"/>
              </a:solidFill>
              <a:latin typeface="Arial"/>
              <a:ea typeface="Arial"/>
              <a:cs typeface="Arial"/>
              <a:sym typeface="Arial"/>
            </a:endParaRPr>
          </a:p>
        </p:txBody>
      </p:sp>
      <p:sp>
        <p:nvSpPr>
          <p:cNvPr id="83" name="Google Shape;8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b="0" i="0" sz="1100">
              <a:solidFill>
                <a:srgbClr val="000000"/>
              </a:solidFill>
              <a:latin typeface="Arial"/>
              <a:ea typeface="Arial"/>
              <a:cs typeface="Arial"/>
              <a:sym typeface="Arial"/>
            </a:endParaRPr>
          </a:p>
        </p:txBody>
      </p:sp>
      <p:sp>
        <p:nvSpPr>
          <p:cNvPr id="93" name="Google Shape;93;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b="0" i="0" sz="1100">
              <a:solidFill>
                <a:srgbClr val="000000"/>
              </a:solidFill>
              <a:latin typeface="Arial"/>
              <a:ea typeface="Arial"/>
              <a:cs typeface="Arial"/>
              <a:sym typeface="Arial"/>
            </a:endParaRPr>
          </a:p>
        </p:txBody>
      </p:sp>
      <p:sp>
        <p:nvSpPr>
          <p:cNvPr id="103" name="Google Shape;10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b="0" i="0" sz="1100">
              <a:solidFill>
                <a:srgbClr val="000000"/>
              </a:solidFill>
              <a:latin typeface="Arial"/>
              <a:ea typeface="Arial"/>
              <a:cs typeface="Arial"/>
              <a:sym typeface="Arial"/>
            </a:endParaRPr>
          </a:p>
        </p:txBody>
      </p:sp>
      <p:sp>
        <p:nvSpPr>
          <p:cNvPr id="111" name="Google Shape;11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40:notes"/>
          <p:cNvSpPr txBox="1"/>
          <p:nvPr>
            <p:ph idx="1" type="body"/>
          </p:nvPr>
        </p:nvSpPr>
        <p:spPr>
          <a:xfrm>
            <a:off x="685800" y="4400640"/>
            <a:ext cx="5486040" cy="36000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600"/>
              </a:spcBef>
              <a:spcAft>
                <a:spcPts val="0"/>
              </a:spcAft>
              <a:buSzPts val="1100"/>
              <a:buNone/>
            </a:pPr>
            <a:r>
              <a:t/>
            </a:r>
            <a:endParaRPr b="0" sz="2800" strike="noStrike">
              <a:latin typeface="Arial"/>
              <a:ea typeface="Arial"/>
              <a:cs typeface="Arial"/>
              <a:sym typeface="Arial"/>
            </a:endParaRPr>
          </a:p>
        </p:txBody>
      </p:sp>
      <p:sp>
        <p:nvSpPr>
          <p:cNvPr id="119" name="Google Shape;119;p40: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41:notes"/>
          <p:cNvSpPr txBox="1"/>
          <p:nvPr>
            <p:ph idx="1" type="body"/>
          </p:nvPr>
        </p:nvSpPr>
        <p:spPr>
          <a:xfrm>
            <a:off x="685800" y="4400640"/>
            <a:ext cx="5486040" cy="36000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600"/>
              </a:spcBef>
              <a:spcAft>
                <a:spcPts val="0"/>
              </a:spcAft>
              <a:buSzPts val="1100"/>
              <a:buNone/>
            </a:pPr>
            <a:r>
              <a:t/>
            </a:r>
            <a:endParaRPr b="0" sz="2800" strike="noStrike">
              <a:latin typeface="Arial"/>
              <a:ea typeface="Arial"/>
              <a:cs typeface="Arial"/>
              <a:sym typeface="Arial"/>
            </a:endParaRPr>
          </a:p>
        </p:txBody>
      </p:sp>
      <p:sp>
        <p:nvSpPr>
          <p:cNvPr id="130" name="Google Shape;130;p41: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7"/>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3" name="Google Shape;13;p47"/>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4" name="Google Shape;14;p47"/>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47"/>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 name="Google Shape;16;p47"/>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49" name="Google Shape;4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9" name="Shape 19"/>
        <p:cNvGrpSpPr/>
        <p:nvPr/>
      </p:nvGrpSpPr>
      <p:grpSpPr>
        <a:xfrm>
          <a:off x="0" y="0"/>
          <a:ext cx="0" cy="0"/>
          <a:chOff x="0" y="0"/>
          <a:chExt cx="0" cy="0"/>
        </a:xfrm>
      </p:grpSpPr>
      <p:sp>
        <p:nvSpPr>
          <p:cNvPr id="20" name="Google Shape;20;p49"/>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1" name="Google Shape;21;p49"/>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7" name="Google Shape;27;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8" name="Google Shape;2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p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2" name="Google Shape;32;p5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3" name="Google Shape;3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4" name="Shape 34"/>
        <p:cNvGrpSpPr/>
        <p:nvPr/>
      </p:nvGrpSpPr>
      <p:grpSpPr>
        <a:xfrm>
          <a:off x="0" y="0"/>
          <a:ext cx="0" cy="0"/>
          <a:chOff x="0" y="0"/>
          <a:chExt cx="0" cy="0"/>
        </a:xfrm>
      </p:grpSpPr>
      <p:sp>
        <p:nvSpPr>
          <p:cNvPr id="35" name="Google Shape;35;p5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6" name="Google Shape;36;p5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5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0" name="Google Shape;4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4" name="Google Shape;44;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45" name="Google Shape;45;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6" name="Google Shape;46;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6"/>
          <p:cNvSpPr/>
          <p:nvPr/>
        </p:nvSpPr>
        <p:spPr>
          <a:xfrm>
            <a:off x="0" y="-2072"/>
            <a:ext cx="7090229" cy="467289"/>
          </a:xfrm>
          <a:prstGeom prst="rect">
            <a:avLst/>
          </a:prstGeom>
          <a:solidFill>
            <a:srgbClr val="223366"/>
          </a:solidFill>
          <a:ln cap="flat" cmpd="sng" w="25400">
            <a:solidFill>
              <a:srgbClr val="223366"/>
            </a:solidFill>
            <a:prstDash val="solid"/>
            <a:round/>
            <a:headEnd len="sm" w="sm" type="none"/>
            <a:tailEnd len="sm" w="sm" type="none"/>
          </a:ln>
          <a:effectLst>
            <a:outerShdw blurRad="50800" rotWithShape="0" algn="ctr" dir="5400000" dist="38100">
              <a:schemeClr val="dk1">
                <a:alpha val="24705"/>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 name="Google Shape;7;p46"/>
          <p:cNvSpPr/>
          <p:nvPr/>
        </p:nvSpPr>
        <p:spPr>
          <a:xfrm>
            <a:off x="0" y="4935061"/>
            <a:ext cx="9144000" cy="208439"/>
          </a:xfrm>
          <a:prstGeom prst="rect">
            <a:avLst/>
          </a:prstGeom>
          <a:solidFill>
            <a:srgbClr val="85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 name="Google Shape;8;p46"/>
          <p:cNvSpPr txBox="1"/>
          <p:nvPr/>
        </p:nvSpPr>
        <p:spPr>
          <a:xfrm>
            <a:off x="132080" y="65687"/>
            <a:ext cx="388366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chemeClr val="lt1"/>
                </a:solidFill>
                <a:latin typeface="Arial"/>
                <a:ea typeface="Arial"/>
                <a:cs typeface="Arial"/>
                <a:sym typeface="Arial"/>
              </a:rPr>
              <a:t>Face Emotion and Age Detection</a:t>
            </a:r>
            <a:endParaRPr/>
          </a:p>
        </p:txBody>
      </p:sp>
      <p:sp>
        <p:nvSpPr>
          <p:cNvPr id="9" name="Google Shape;9;p46"/>
          <p:cNvSpPr/>
          <p:nvPr/>
        </p:nvSpPr>
        <p:spPr>
          <a:xfrm>
            <a:off x="9027886" y="0"/>
            <a:ext cx="116114" cy="467289"/>
          </a:xfrm>
          <a:prstGeom prst="rect">
            <a:avLst/>
          </a:prstGeom>
          <a:solidFill>
            <a:srgbClr val="00B0F0"/>
          </a:solidFill>
          <a:ln>
            <a:noFill/>
          </a:ln>
          <a:effectLst>
            <a:outerShdw blurRad="50800" rotWithShape="0" algn="ctr" dir="5400000" dist="38100">
              <a:schemeClr val="dk1">
                <a:alpha val="24705"/>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0" name="Google Shape;10;p46"/>
          <p:cNvPicPr preferRelativeResize="0"/>
          <p:nvPr/>
        </p:nvPicPr>
        <p:blipFill rotWithShape="1">
          <a:blip r:embed="rId1">
            <a:alphaModFix/>
          </a:blip>
          <a:srcRect b="0" l="0" r="0" t="0"/>
          <a:stretch/>
        </p:blipFill>
        <p:spPr>
          <a:xfrm>
            <a:off x="7435308" y="49810"/>
            <a:ext cx="1245494" cy="40508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2.png"/><Relationship Id="rId8"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5"/>
          <p:cNvGrpSpPr/>
          <p:nvPr/>
        </p:nvGrpSpPr>
        <p:grpSpPr>
          <a:xfrm>
            <a:off x="-35560" y="-5989"/>
            <a:ext cx="9215120" cy="5231678"/>
            <a:chOff x="-13523" y="-66567"/>
            <a:chExt cx="9215120" cy="5231678"/>
          </a:xfrm>
        </p:grpSpPr>
        <p:pic>
          <p:nvPicPr>
            <p:cNvPr descr="A blue circle with icons and circles&#10;&#10;Description automatically generated with medium confidence" id="58" name="Google Shape;58;p5"/>
            <p:cNvPicPr preferRelativeResize="0"/>
            <p:nvPr/>
          </p:nvPicPr>
          <p:blipFill rotWithShape="1">
            <a:blip r:embed="rId3">
              <a:alphaModFix/>
            </a:blip>
            <a:srcRect b="15546" l="0" r="0" t="0"/>
            <a:stretch/>
          </p:blipFill>
          <p:spPr>
            <a:xfrm>
              <a:off x="-10160" y="-66567"/>
              <a:ext cx="9208395" cy="5179723"/>
            </a:xfrm>
            <a:prstGeom prst="rect">
              <a:avLst/>
            </a:prstGeom>
            <a:noFill/>
            <a:ln>
              <a:noFill/>
            </a:ln>
          </p:spPr>
        </p:pic>
        <p:sp>
          <p:nvSpPr>
            <p:cNvPr id="59" name="Google Shape;59;p5"/>
            <p:cNvSpPr/>
            <p:nvPr/>
          </p:nvSpPr>
          <p:spPr>
            <a:xfrm>
              <a:off x="-13523" y="-59125"/>
              <a:ext cx="9215120" cy="5224236"/>
            </a:xfrm>
            <a:prstGeom prst="rect">
              <a:avLst/>
            </a:prstGeom>
            <a:solidFill>
              <a:srgbClr val="002060">
                <a:alpha val="9372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60" name="Google Shape;60;p5"/>
          <p:cNvSpPr/>
          <p:nvPr/>
        </p:nvSpPr>
        <p:spPr>
          <a:xfrm>
            <a:off x="1122744" y="452966"/>
            <a:ext cx="6898511" cy="3407841"/>
          </a:xfrm>
          <a:prstGeom prst="roundRect">
            <a:avLst>
              <a:gd fmla="val 8142" name="adj"/>
            </a:avLst>
          </a:prstGeom>
          <a:solidFill>
            <a:srgbClr val="E5EEFF"/>
          </a:solidFill>
          <a:ln cap="flat" cmpd="sng" w="25400">
            <a:solidFill>
              <a:srgbClr val="9BDB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61" name="Google Shape;61;p5"/>
          <p:cNvGrpSpPr/>
          <p:nvPr/>
        </p:nvGrpSpPr>
        <p:grpSpPr>
          <a:xfrm>
            <a:off x="1548292" y="982176"/>
            <a:ext cx="6047412" cy="601034"/>
            <a:chOff x="1567263" y="1495382"/>
            <a:chExt cx="6047412" cy="601034"/>
          </a:xfrm>
        </p:grpSpPr>
        <p:pic>
          <p:nvPicPr>
            <p:cNvPr descr="A close up of a sign&#10;&#10;Description automatically generated" id="62" name="Google Shape;62;p5"/>
            <p:cNvPicPr preferRelativeResize="0"/>
            <p:nvPr/>
          </p:nvPicPr>
          <p:blipFill rotWithShape="1">
            <a:blip r:embed="rId4">
              <a:alphaModFix/>
            </a:blip>
            <a:srcRect b="0" l="0" r="0" t="0"/>
            <a:stretch/>
          </p:blipFill>
          <p:spPr>
            <a:xfrm>
              <a:off x="4755974" y="1620847"/>
              <a:ext cx="1163978" cy="389110"/>
            </a:xfrm>
            <a:prstGeom prst="rect">
              <a:avLst/>
            </a:prstGeom>
            <a:noFill/>
            <a:ln>
              <a:noFill/>
            </a:ln>
          </p:spPr>
        </p:pic>
        <p:pic>
          <p:nvPicPr>
            <p:cNvPr id="63" name="Google Shape;63;p5"/>
            <p:cNvPicPr preferRelativeResize="0"/>
            <p:nvPr/>
          </p:nvPicPr>
          <p:blipFill rotWithShape="1">
            <a:blip r:embed="rId5">
              <a:alphaModFix/>
            </a:blip>
            <a:srcRect b="0" l="0" r="0" t="20551"/>
            <a:stretch/>
          </p:blipFill>
          <p:spPr>
            <a:xfrm>
              <a:off x="3675859" y="1608154"/>
              <a:ext cx="787775" cy="414497"/>
            </a:xfrm>
            <a:prstGeom prst="rect">
              <a:avLst/>
            </a:prstGeom>
            <a:noFill/>
            <a:ln>
              <a:noFill/>
            </a:ln>
          </p:spPr>
        </p:pic>
        <p:cxnSp>
          <p:nvCxnSpPr>
            <p:cNvPr id="64" name="Google Shape;64;p5"/>
            <p:cNvCxnSpPr/>
            <p:nvPr/>
          </p:nvCxnSpPr>
          <p:spPr>
            <a:xfrm>
              <a:off x="4609804" y="1534389"/>
              <a:ext cx="0" cy="562027"/>
            </a:xfrm>
            <a:prstGeom prst="straightConnector1">
              <a:avLst/>
            </a:prstGeom>
            <a:noFill/>
            <a:ln cap="flat" cmpd="sng" w="9525">
              <a:solidFill>
                <a:srgbClr val="A5A5A5"/>
              </a:solidFill>
              <a:prstDash val="solid"/>
              <a:round/>
              <a:headEnd len="sm" w="sm" type="none"/>
              <a:tailEnd len="sm" w="sm" type="none"/>
            </a:ln>
          </p:spPr>
        </p:cxnSp>
        <p:cxnSp>
          <p:nvCxnSpPr>
            <p:cNvPr id="65" name="Google Shape;65;p5"/>
            <p:cNvCxnSpPr/>
            <p:nvPr/>
          </p:nvCxnSpPr>
          <p:spPr>
            <a:xfrm>
              <a:off x="6066122" y="1534389"/>
              <a:ext cx="0" cy="562027"/>
            </a:xfrm>
            <a:prstGeom prst="straightConnector1">
              <a:avLst/>
            </a:prstGeom>
            <a:noFill/>
            <a:ln cap="flat" cmpd="sng" w="9525">
              <a:solidFill>
                <a:srgbClr val="A5A5A5"/>
              </a:solidFill>
              <a:prstDash val="solid"/>
              <a:round/>
              <a:headEnd len="sm" w="sm" type="none"/>
              <a:tailEnd len="sm" w="sm" type="none"/>
            </a:ln>
          </p:spPr>
        </p:cxnSp>
        <p:pic>
          <p:nvPicPr>
            <p:cNvPr id="66" name="Google Shape;66;p5"/>
            <p:cNvPicPr preferRelativeResize="0"/>
            <p:nvPr/>
          </p:nvPicPr>
          <p:blipFill rotWithShape="1">
            <a:blip r:embed="rId6">
              <a:alphaModFix/>
            </a:blip>
            <a:srcRect b="0" l="0" r="0" t="0"/>
            <a:stretch/>
          </p:blipFill>
          <p:spPr>
            <a:xfrm>
              <a:off x="6212294" y="1633695"/>
              <a:ext cx="1402381" cy="363414"/>
            </a:xfrm>
            <a:prstGeom prst="rect">
              <a:avLst/>
            </a:prstGeom>
            <a:noFill/>
            <a:ln>
              <a:noFill/>
            </a:ln>
          </p:spPr>
        </p:pic>
        <p:cxnSp>
          <p:nvCxnSpPr>
            <p:cNvPr id="67" name="Google Shape;67;p5"/>
            <p:cNvCxnSpPr/>
            <p:nvPr/>
          </p:nvCxnSpPr>
          <p:spPr>
            <a:xfrm>
              <a:off x="3529689" y="1534389"/>
              <a:ext cx="0" cy="562027"/>
            </a:xfrm>
            <a:prstGeom prst="straightConnector1">
              <a:avLst/>
            </a:prstGeom>
            <a:noFill/>
            <a:ln cap="flat" cmpd="sng" w="9525">
              <a:solidFill>
                <a:srgbClr val="A5A5A5"/>
              </a:solidFill>
              <a:prstDash val="solid"/>
              <a:round/>
              <a:headEnd len="sm" w="sm" type="none"/>
              <a:tailEnd len="sm" w="sm" type="none"/>
            </a:ln>
          </p:spPr>
        </p:cxnSp>
        <p:pic>
          <p:nvPicPr>
            <p:cNvPr descr="A blue and black text&#10;&#10;Description automatically generated" id="68" name="Google Shape;68;p5"/>
            <p:cNvPicPr preferRelativeResize="0"/>
            <p:nvPr/>
          </p:nvPicPr>
          <p:blipFill rotWithShape="1">
            <a:blip r:embed="rId7">
              <a:alphaModFix/>
            </a:blip>
            <a:srcRect b="0" l="0" r="0" t="0"/>
            <a:stretch/>
          </p:blipFill>
          <p:spPr>
            <a:xfrm>
              <a:off x="1567263" y="1495382"/>
              <a:ext cx="1816256" cy="454064"/>
            </a:xfrm>
            <a:prstGeom prst="rect">
              <a:avLst/>
            </a:prstGeom>
            <a:noFill/>
            <a:ln>
              <a:noFill/>
            </a:ln>
          </p:spPr>
        </p:pic>
      </p:grpSp>
      <p:sp>
        <p:nvSpPr>
          <p:cNvPr id="69" name="Google Shape;69;p5"/>
          <p:cNvSpPr txBox="1"/>
          <p:nvPr/>
        </p:nvSpPr>
        <p:spPr>
          <a:xfrm>
            <a:off x="1199820" y="3962705"/>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2F2F2"/>
                </a:solidFill>
                <a:latin typeface="Arial"/>
                <a:ea typeface="Arial"/>
                <a:cs typeface="Arial"/>
                <a:sym typeface="Arial"/>
              </a:rPr>
              <a:t>Student Details </a:t>
            </a:r>
            <a:endParaRPr b="0" i="0" sz="1200" u="none" cap="none" strike="noStrike">
              <a:solidFill>
                <a:srgbClr val="F2F2F2"/>
              </a:solidFill>
              <a:latin typeface="Arial"/>
              <a:ea typeface="Arial"/>
              <a:cs typeface="Arial"/>
              <a:sym typeface="Arial"/>
            </a:endParaRPr>
          </a:p>
        </p:txBody>
      </p:sp>
      <p:sp>
        <p:nvSpPr>
          <p:cNvPr id="70" name="Google Shape;70;p5"/>
          <p:cNvSpPr/>
          <p:nvPr/>
        </p:nvSpPr>
        <p:spPr>
          <a:xfrm>
            <a:off x="1642823" y="2778126"/>
            <a:ext cx="5858351" cy="934509"/>
          </a:xfrm>
          <a:prstGeom prst="roundRect">
            <a:avLst>
              <a:gd fmla="val 16667" name="adj"/>
            </a:avLst>
          </a:prstGeom>
          <a:solidFill>
            <a:srgbClr val="0020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2000" u="none" cap="none" strike="noStrike">
                <a:solidFill>
                  <a:srgbClr val="F2F2F2"/>
                </a:solidFill>
                <a:latin typeface="Arial"/>
                <a:ea typeface="Arial"/>
                <a:cs typeface="Arial"/>
                <a:sym typeface="Arial"/>
              </a:rPr>
              <a:t>Voting application using  Django framework</a:t>
            </a:r>
            <a:endParaRPr/>
          </a:p>
        </p:txBody>
      </p:sp>
      <p:sp>
        <p:nvSpPr>
          <p:cNvPr id="71" name="Google Shape;71;p5"/>
          <p:cNvSpPr txBox="1"/>
          <p:nvPr/>
        </p:nvSpPr>
        <p:spPr>
          <a:xfrm>
            <a:off x="1281241" y="4231479"/>
            <a:ext cx="2102400" cy="99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chemeClr val="lt1"/>
                </a:solidFill>
                <a:latin typeface="Arial"/>
                <a:ea typeface="Arial"/>
                <a:cs typeface="Arial"/>
                <a:sym typeface="Arial"/>
              </a:rPr>
              <a:t>Name: </a:t>
            </a:r>
            <a:r>
              <a:rPr lang="en" sz="1100">
                <a:solidFill>
                  <a:schemeClr val="lt1"/>
                </a:solidFill>
              </a:rPr>
              <a:t>Janani.R</a:t>
            </a:r>
            <a:endParaRPr b="0" i="0" sz="1100" u="none" cap="none" strike="noStrike">
              <a:solidFill>
                <a:schemeClr val="lt1"/>
              </a:solidFill>
              <a:latin typeface="Arial"/>
              <a:ea typeface="Arial"/>
              <a:cs typeface="Arial"/>
              <a:sym typeface="Arial"/>
            </a:endParaRPr>
          </a:p>
          <a:p>
            <a:pPr indent="0" lvl="0" marL="0" marR="0" rtl="0" algn="l">
              <a:lnSpc>
                <a:spcPct val="100000"/>
              </a:lnSpc>
              <a:spcBef>
                <a:spcPts val="200"/>
              </a:spcBef>
              <a:spcAft>
                <a:spcPts val="0"/>
              </a:spcAft>
              <a:buNone/>
            </a:pPr>
            <a:r>
              <a:rPr b="0" i="0" lang="en" sz="1100" u="none" cap="none" strike="noStrike">
                <a:solidFill>
                  <a:schemeClr val="lt1"/>
                </a:solidFill>
                <a:latin typeface="Arial"/>
                <a:ea typeface="Arial"/>
                <a:cs typeface="Arial"/>
                <a:sym typeface="Arial"/>
              </a:rPr>
              <a:t>NM Id: au9222211040</a:t>
            </a:r>
            <a:r>
              <a:rPr lang="en" sz="1100">
                <a:solidFill>
                  <a:schemeClr val="lt1"/>
                </a:solidFill>
              </a:rPr>
              <a:t>18</a:t>
            </a:r>
            <a:endParaRPr/>
          </a:p>
          <a:p>
            <a:pPr indent="0" lvl="0" marL="0" marR="0" rtl="0" algn="l">
              <a:lnSpc>
                <a:spcPct val="100000"/>
              </a:lnSpc>
              <a:spcBef>
                <a:spcPts val="200"/>
              </a:spcBef>
              <a:spcAft>
                <a:spcPts val="0"/>
              </a:spcAft>
              <a:buNone/>
            </a:pPr>
            <a:r>
              <a:rPr b="0" i="0" lang="en" sz="1100" u="none" cap="none" strike="noStrike">
                <a:solidFill>
                  <a:schemeClr val="lt1"/>
                </a:solidFill>
                <a:latin typeface="Arial"/>
                <a:ea typeface="Arial"/>
                <a:cs typeface="Arial"/>
                <a:sym typeface="Arial"/>
              </a:rPr>
              <a:t>College Name: Theni Kammavar Sangam Collage of Technology</a:t>
            </a:r>
            <a:endParaRPr b="0" i="0" sz="1100" u="none" cap="none" strike="noStrike">
              <a:solidFill>
                <a:schemeClr val="lt1"/>
              </a:solidFill>
              <a:latin typeface="Arial"/>
              <a:ea typeface="Arial"/>
              <a:cs typeface="Arial"/>
              <a:sym typeface="Arial"/>
            </a:endParaRPr>
          </a:p>
        </p:txBody>
      </p:sp>
      <p:cxnSp>
        <p:nvCxnSpPr>
          <p:cNvPr id="72" name="Google Shape;72;p5"/>
          <p:cNvCxnSpPr/>
          <p:nvPr/>
        </p:nvCxnSpPr>
        <p:spPr>
          <a:xfrm flipH="1" rot="10800000">
            <a:off x="1122744" y="4194903"/>
            <a:ext cx="4529911" cy="14659"/>
          </a:xfrm>
          <a:prstGeom prst="straightConnector1">
            <a:avLst/>
          </a:prstGeom>
          <a:noFill/>
          <a:ln cap="flat" cmpd="sng" w="9525">
            <a:solidFill>
              <a:srgbClr val="E5EEFF"/>
            </a:solidFill>
            <a:prstDash val="lgDashDot"/>
            <a:round/>
            <a:headEnd len="sm" w="sm" type="none"/>
            <a:tailEnd len="sm" w="sm" type="none"/>
          </a:ln>
        </p:spPr>
      </p:cxnSp>
      <p:pic>
        <p:nvPicPr>
          <p:cNvPr id="73" name="Google Shape;73;p5"/>
          <p:cNvPicPr preferRelativeResize="0"/>
          <p:nvPr/>
        </p:nvPicPr>
        <p:blipFill rotWithShape="1">
          <a:blip r:embed="rId8">
            <a:alphaModFix/>
          </a:blip>
          <a:srcRect b="0" l="0" r="0" t="0"/>
          <a:stretch/>
        </p:blipFill>
        <p:spPr>
          <a:xfrm>
            <a:off x="3937210" y="1670103"/>
            <a:ext cx="1443387" cy="10490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3"/>
          <p:cNvSpPr txBox="1"/>
          <p:nvPr>
            <p:ph type="title"/>
          </p:nvPr>
        </p:nvSpPr>
        <p:spPr>
          <a:xfrm>
            <a:off x="443953" y="629201"/>
            <a:ext cx="7886430" cy="99387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 sz="2800"/>
              <a:t>application</a:t>
            </a:r>
            <a:endParaRPr/>
          </a:p>
        </p:txBody>
      </p:sp>
      <p:sp>
        <p:nvSpPr>
          <p:cNvPr id="167" name="Google Shape;167;p43"/>
          <p:cNvSpPr txBox="1"/>
          <p:nvPr>
            <p:ph idx="1" type="subTitle"/>
          </p:nvPr>
        </p:nvSpPr>
        <p:spPr>
          <a:xfrm>
            <a:off x="966018" y="1245878"/>
            <a:ext cx="3791040" cy="187726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1.The web application for today mobile and digital advanced society to participate in the democratic process over the internet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2.The online voting system offers the highest levels of transparency , control security and efficiency of election processes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4"/>
          <p:cNvSpPr txBox="1"/>
          <p:nvPr>
            <p:ph idx="1" type="subTitle"/>
          </p:nvPr>
        </p:nvSpPr>
        <p:spPr>
          <a:xfrm>
            <a:off x="457110" y="914400"/>
            <a:ext cx="8229330" cy="209005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In conclusion </a:t>
            </a:r>
            <a:r>
              <a:rPr b="0" i="0" lang="en"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the development of a voting web application using the Django framework is crucial step towards addressing the need for an efficient and accessible platform for conducting online polls this project aims to provide a user friendly space for organization and individual to create ,manage , participate in polls.</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Promoting transparency and trust in the democratic process with a focus on simplicity security and real time result reporting the application aims to empower users to make informed decisions and enhance civic engagement.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5"/>
          <p:cNvSpPr txBox="1"/>
          <p:nvPr/>
        </p:nvSpPr>
        <p:spPr>
          <a:xfrm>
            <a:off x="3161462" y="2041411"/>
            <a:ext cx="2821075" cy="53033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None/>
            </a:pPr>
            <a:r>
              <a:rPr b="1" i="0" lang="en" sz="3000" u="none" cap="none" strike="noStrike">
                <a:solidFill>
                  <a:srgbClr val="00000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8"/>
          <p:cNvSpPr txBox="1"/>
          <p:nvPr>
            <p:ph type="title"/>
          </p:nvPr>
        </p:nvSpPr>
        <p:spPr>
          <a:xfrm>
            <a:off x="126467" y="566209"/>
            <a:ext cx="4445533"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Course Outline</a:t>
            </a:r>
            <a:endParaRPr/>
          </a:p>
        </p:txBody>
      </p:sp>
      <p:sp>
        <p:nvSpPr>
          <p:cNvPr id="79" name="Google Shape;79;p8"/>
          <p:cNvSpPr txBox="1"/>
          <p:nvPr>
            <p:ph idx="1" type="body"/>
          </p:nvPr>
        </p:nvSpPr>
        <p:spPr>
          <a:xfrm>
            <a:off x="126468" y="1054419"/>
            <a:ext cx="4594388" cy="3046958"/>
          </a:xfrm>
          <a:prstGeom prst="rect">
            <a:avLst/>
          </a:prstGeom>
          <a:noFill/>
          <a:ln>
            <a:noFill/>
          </a:ln>
        </p:spPr>
        <p:txBody>
          <a:bodyPr anchorCtr="0" anchor="t" bIns="91425" lIns="91425" spcFirstLastPara="1" rIns="91425" wrap="square" tIns="91425">
            <a:spAutoFit/>
          </a:bodyPr>
          <a:lstStyle/>
          <a:p>
            <a:pPr indent="-173736" lvl="0" marL="173736" marR="0" rtl="0" algn="l">
              <a:lnSpc>
                <a:spcPct val="100000"/>
              </a:lnSpc>
              <a:spcBef>
                <a:spcPts val="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Abstract</a:t>
            </a:r>
            <a:endParaRPr/>
          </a:p>
          <a:p>
            <a:pPr indent="-173736" lvl="0" marL="173736" marR="0" rtl="0" algn="l">
              <a:lnSpc>
                <a:spcPct val="100000"/>
              </a:lnSpc>
              <a:spcBef>
                <a:spcPts val="80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Problem Statement</a:t>
            </a:r>
            <a:endParaRPr/>
          </a:p>
          <a:p>
            <a:pPr indent="-173736" lvl="0" marL="173736" marR="0" rtl="0" algn="l">
              <a:lnSpc>
                <a:spcPct val="100000"/>
              </a:lnSpc>
              <a:spcBef>
                <a:spcPts val="80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Aims, Objective </a:t>
            </a:r>
            <a:endParaRPr/>
          </a:p>
          <a:p>
            <a:pPr indent="-173736" lvl="0" marL="173736" marR="0" rtl="0" algn="l">
              <a:lnSpc>
                <a:spcPct val="100000"/>
              </a:lnSpc>
              <a:spcBef>
                <a:spcPts val="80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Proposed Solution </a:t>
            </a:r>
            <a:endParaRPr/>
          </a:p>
          <a:p>
            <a:pPr indent="-173736" lvl="0" marL="173736" marR="0" rtl="0" algn="l">
              <a:lnSpc>
                <a:spcPct val="100000"/>
              </a:lnSpc>
              <a:spcBef>
                <a:spcPts val="80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System architecture</a:t>
            </a:r>
            <a:endParaRPr/>
          </a:p>
          <a:p>
            <a:pPr indent="-173736" lvl="0" marL="173736" marR="0" rtl="0" algn="l">
              <a:lnSpc>
                <a:spcPct val="100000"/>
              </a:lnSpc>
              <a:spcBef>
                <a:spcPts val="80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Technology used</a:t>
            </a:r>
            <a:endParaRPr/>
          </a:p>
          <a:p>
            <a:pPr indent="-173736" lvl="0" marL="173736" marR="0" rtl="0" algn="l">
              <a:lnSpc>
                <a:spcPct val="100000"/>
              </a:lnSpc>
              <a:spcBef>
                <a:spcPts val="80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application</a:t>
            </a:r>
            <a:endParaRPr/>
          </a:p>
          <a:p>
            <a:pPr indent="-173736" lvl="0" marL="173736" marR="0" rtl="0" algn="l">
              <a:lnSpc>
                <a:spcPct val="100000"/>
              </a:lnSpc>
              <a:spcBef>
                <a:spcPts val="80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Conclusion</a:t>
            </a:r>
            <a:endParaRPr/>
          </a:p>
          <a:p>
            <a:pPr indent="0" lvl="0" marL="0" marR="0" rtl="0" algn="l">
              <a:lnSpc>
                <a:spcPct val="100000"/>
              </a:lnSpc>
              <a:spcBef>
                <a:spcPts val="800"/>
              </a:spcBef>
              <a:spcAft>
                <a:spcPts val="800"/>
              </a:spcAft>
              <a:buNone/>
            </a:pPr>
            <a:r>
              <a:t/>
            </a:r>
            <a:endParaRPr b="0" i="0" sz="1400" u="none" cap="none" strike="noStrike">
              <a:solidFill>
                <a:srgbClr val="000000"/>
              </a:solidFill>
              <a:latin typeface="Arial"/>
              <a:ea typeface="Arial"/>
              <a:cs typeface="Arial"/>
              <a:sym typeface="Arial"/>
            </a:endParaRPr>
          </a:p>
        </p:txBody>
      </p:sp>
      <p:pic>
        <p:nvPicPr>
          <p:cNvPr id="80" name="Google Shape;80;p8"/>
          <p:cNvPicPr preferRelativeResize="0"/>
          <p:nvPr/>
        </p:nvPicPr>
        <p:blipFill rotWithShape="1">
          <a:blip r:embed="rId3">
            <a:alphaModFix/>
          </a:blip>
          <a:srcRect b="0" l="0" r="0" t="0"/>
          <a:stretch/>
        </p:blipFill>
        <p:spPr>
          <a:xfrm>
            <a:off x="5413790" y="1047750"/>
            <a:ext cx="3194940" cy="3194940"/>
          </a:xfrm>
          <a:prstGeom prst="rect">
            <a:avLst/>
          </a:prstGeom>
          <a:noFill/>
          <a:ln>
            <a:noFill/>
          </a:ln>
          <a:effectLst>
            <a:outerShdw blurRad="50800" rotWithShape="0" algn="t" dir="5400000" dist="38100">
              <a:srgbClr val="000000">
                <a:alpha val="4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6"/>
          <p:cNvSpPr txBox="1"/>
          <p:nvPr>
            <p:ph idx="1" type="body"/>
          </p:nvPr>
        </p:nvSpPr>
        <p:spPr>
          <a:xfrm>
            <a:off x="185737" y="871539"/>
            <a:ext cx="5168858" cy="201942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 name="Google Shape;86;p36"/>
          <p:cNvSpPr txBox="1"/>
          <p:nvPr/>
        </p:nvSpPr>
        <p:spPr>
          <a:xfrm>
            <a:off x="314265" y="950917"/>
            <a:ext cx="4437065" cy="37548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1.We are developing a voting application system by taking advantage of the centralized database with a web interface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2.The main concept of this project is to build a website , which should be able to allow people to cast their vote by online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3.Time saving , working load reduced , information available at time and it provide security for the clean</a:t>
            </a:r>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  primary goal of our project is,</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To develop a user-friendly and secure voting web application using Django framework . the application will serve s a centralized platforms for organization , communities and individuals to create, manage and participate in online polls</a:t>
            </a:r>
            <a:endParaRPr/>
          </a:p>
        </p:txBody>
      </p:sp>
      <p:sp>
        <p:nvSpPr>
          <p:cNvPr id="87" name="Google Shape;87;p36"/>
          <p:cNvSpPr txBox="1"/>
          <p:nvPr/>
        </p:nvSpPr>
        <p:spPr>
          <a:xfrm>
            <a:off x="134935" y="574406"/>
            <a:ext cx="4437065" cy="495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Abstract</a:t>
            </a:r>
            <a:endParaRPr/>
          </a:p>
        </p:txBody>
      </p:sp>
      <p:grpSp>
        <p:nvGrpSpPr>
          <p:cNvPr id="88" name="Google Shape;88;p36"/>
          <p:cNvGrpSpPr/>
          <p:nvPr/>
        </p:nvGrpSpPr>
        <p:grpSpPr>
          <a:xfrm>
            <a:off x="4879857" y="950917"/>
            <a:ext cx="3986766" cy="3986766"/>
            <a:chOff x="5001834" y="864388"/>
            <a:chExt cx="3986766" cy="3986766"/>
          </a:xfrm>
        </p:grpSpPr>
        <p:pic>
          <p:nvPicPr>
            <p:cNvPr descr="A screenshot of a device&#10;&#10;Description automatically generated" id="89" name="Google Shape;89;p36"/>
            <p:cNvPicPr preferRelativeResize="0"/>
            <p:nvPr/>
          </p:nvPicPr>
          <p:blipFill rotWithShape="1">
            <a:blip r:embed="rId3">
              <a:alphaModFix/>
            </a:blip>
            <a:srcRect b="0" l="0" r="0" t="0"/>
            <a:stretch/>
          </p:blipFill>
          <p:spPr>
            <a:xfrm>
              <a:off x="5001834" y="864388"/>
              <a:ext cx="3986766" cy="3986766"/>
            </a:xfrm>
            <a:prstGeom prst="rect">
              <a:avLst/>
            </a:prstGeom>
            <a:noFill/>
            <a:ln>
              <a:noFill/>
            </a:ln>
          </p:spPr>
        </p:pic>
        <p:pic>
          <p:nvPicPr>
            <p:cNvPr descr="Businessman fist on chin" id="90" name="Google Shape;90;p36"/>
            <p:cNvPicPr preferRelativeResize="0"/>
            <p:nvPr/>
          </p:nvPicPr>
          <p:blipFill rotWithShape="1">
            <a:blip r:embed="rId4">
              <a:alphaModFix/>
            </a:blip>
            <a:srcRect b="62888" l="0" r="0" t="0"/>
            <a:stretch/>
          </p:blipFill>
          <p:spPr>
            <a:xfrm flipH="1">
              <a:off x="6478945" y="2680677"/>
              <a:ext cx="1647824" cy="2016369"/>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7"/>
          <p:cNvSpPr txBox="1"/>
          <p:nvPr>
            <p:ph idx="1" type="body"/>
          </p:nvPr>
        </p:nvSpPr>
        <p:spPr>
          <a:xfrm>
            <a:off x="185737" y="871539"/>
            <a:ext cx="5168858" cy="201942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 name="Google Shape;96;p37"/>
          <p:cNvSpPr txBox="1"/>
          <p:nvPr/>
        </p:nvSpPr>
        <p:spPr>
          <a:xfrm>
            <a:off x="134935" y="574406"/>
            <a:ext cx="4437065" cy="495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Problem Statement</a:t>
            </a:r>
            <a:endParaRPr/>
          </a:p>
        </p:txBody>
      </p:sp>
      <p:grpSp>
        <p:nvGrpSpPr>
          <p:cNvPr id="97" name="Google Shape;97;p37"/>
          <p:cNvGrpSpPr/>
          <p:nvPr/>
        </p:nvGrpSpPr>
        <p:grpSpPr>
          <a:xfrm>
            <a:off x="4914899" y="1006304"/>
            <a:ext cx="3774125" cy="3130892"/>
            <a:chOff x="4578211" y="760307"/>
            <a:chExt cx="4510006" cy="3741355"/>
          </a:xfrm>
        </p:grpSpPr>
        <p:pic>
          <p:nvPicPr>
            <p:cNvPr descr="A purple question mark with gears&#10;&#10;Description automatically generated" id="98" name="Google Shape;98;p37"/>
            <p:cNvPicPr preferRelativeResize="0"/>
            <p:nvPr/>
          </p:nvPicPr>
          <p:blipFill rotWithShape="1">
            <a:blip r:embed="rId3">
              <a:alphaModFix/>
            </a:blip>
            <a:srcRect b="11567" l="11111" r="10940" t="10028"/>
            <a:stretch/>
          </p:blipFill>
          <p:spPr>
            <a:xfrm>
              <a:off x="5486396" y="760307"/>
              <a:ext cx="3601821" cy="3622886"/>
            </a:xfrm>
            <a:prstGeom prst="rect">
              <a:avLst/>
            </a:prstGeom>
            <a:noFill/>
            <a:ln>
              <a:noFill/>
            </a:ln>
          </p:spPr>
        </p:pic>
        <p:pic>
          <p:nvPicPr>
            <p:cNvPr descr="Businessman with clipboard" id="99" name="Google Shape;99;p37"/>
            <p:cNvPicPr preferRelativeResize="0"/>
            <p:nvPr/>
          </p:nvPicPr>
          <p:blipFill rotWithShape="1">
            <a:blip r:embed="rId4">
              <a:alphaModFix/>
            </a:blip>
            <a:srcRect b="60168" l="0" r="0" t="0"/>
            <a:stretch/>
          </p:blipFill>
          <p:spPr>
            <a:xfrm>
              <a:off x="4578211" y="2188308"/>
              <a:ext cx="2340981" cy="2313354"/>
            </a:xfrm>
            <a:prstGeom prst="rect">
              <a:avLst/>
            </a:prstGeom>
            <a:noFill/>
            <a:ln>
              <a:noFill/>
            </a:ln>
          </p:spPr>
        </p:pic>
      </p:grpSp>
      <p:sp>
        <p:nvSpPr>
          <p:cNvPr id="100" name="Google Shape;100;p37"/>
          <p:cNvSpPr txBox="1"/>
          <p:nvPr/>
        </p:nvSpPr>
        <p:spPr>
          <a:xfrm>
            <a:off x="185737" y="1095655"/>
            <a:ext cx="4794157"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As information technology evolves over time ,the need for a better ,faster , more conventional and secure online voting is essential requirements</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The security is one of the main concerns , such as authentication ,confidentiality , integrity and non-repetition .it is not an easy task to achieve secure voting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8"/>
          <p:cNvSpPr txBox="1"/>
          <p:nvPr>
            <p:ph idx="1" type="body"/>
          </p:nvPr>
        </p:nvSpPr>
        <p:spPr>
          <a:xfrm>
            <a:off x="185737" y="871539"/>
            <a:ext cx="5168858" cy="201942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 name="Google Shape;106;p38"/>
          <p:cNvSpPr txBox="1"/>
          <p:nvPr/>
        </p:nvSpPr>
        <p:spPr>
          <a:xfrm>
            <a:off x="134935" y="1059838"/>
            <a:ext cx="858996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Aim: </a:t>
            </a:r>
            <a:r>
              <a:rPr b="0" i="0" lang="en" sz="1400" u="none" cap="none" strike="noStrike">
                <a:solidFill>
                  <a:srgbClr val="000000"/>
                </a:solidFill>
                <a:latin typeface="Arial"/>
                <a:ea typeface="Arial"/>
                <a:cs typeface="Arial"/>
                <a:sym typeface="Arial"/>
              </a:rPr>
              <a:t>The primary objective of this Final Seminar is to present the outcomes and advancements made in the project “voting application using Django framework “</a:t>
            </a:r>
            <a:endParaRPr/>
          </a:p>
        </p:txBody>
      </p:sp>
      <p:sp>
        <p:nvSpPr>
          <p:cNvPr id="107" name="Google Shape;107;p38"/>
          <p:cNvSpPr txBox="1"/>
          <p:nvPr/>
        </p:nvSpPr>
        <p:spPr>
          <a:xfrm>
            <a:off x="134935" y="574406"/>
            <a:ext cx="4437065" cy="495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Aim and Objective</a:t>
            </a:r>
            <a:endParaRPr/>
          </a:p>
        </p:txBody>
      </p:sp>
      <p:pic>
        <p:nvPicPr>
          <p:cNvPr descr="Presentation with checklist with solid fill" id="108" name="Google Shape;108;p38"/>
          <p:cNvPicPr preferRelativeResize="0"/>
          <p:nvPr/>
        </p:nvPicPr>
        <p:blipFill rotWithShape="1">
          <a:blip r:embed="rId3">
            <a:alphaModFix/>
          </a:blip>
          <a:srcRect b="8882" l="7515" r="9870" t="10395"/>
          <a:stretch/>
        </p:blipFill>
        <p:spPr>
          <a:xfrm>
            <a:off x="3094566" y="1881249"/>
            <a:ext cx="2954867" cy="28871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9"/>
          <p:cNvSpPr txBox="1"/>
          <p:nvPr>
            <p:ph idx="1" type="body"/>
          </p:nvPr>
        </p:nvSpPr>
        <p:spPr>
          <a:xfrm>
            <a:off x="185737" y="871539"/>
            <a:ext cx="5168858" cy="201942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 name="Google Shape;114;p39"/>
          <p:cNvSpPr txBox="1"/>
          <p:nvPr/>
        </p:nvSpPr>
        <p:spPr>
          <a:xfrm>
            <a:off x="134935" y="994524"/>
            <a:ext cx="8874130" cy="3426579"/>
          </a:xfrm>
          <a:prstGeom prst="rect">
            <a:avLst/>
          </a:prstGeom>
          <a:noFill/>
          <a:ln>
            <a:noFill/>
          </a:ln>
        </p:spPr>
        <p:txBody>
          <a:bodyPr anchorCtr="0" anchor="t" bIns="45700" lIns="91425" spcFirstLastPara="1" rIns="91425" wrap="square" tIns="45700">
            <a:spAutoFit/>
          </a:bodyPr>
          <a:lstStyle/>
          <a:p>
            <a:pPr indent="-173736" lvl="0" marL="173736" marR="0" rtl="0" algn="l">
              <a:lnSpc>
                <a:spcPct val="100000"/>
              </a:lnSpc>
              <a:spcBef>
                <a:spcPts val="0"/>
              </a:spcBef>
              <a:spcAft>
                <a:spcPts val="0"/>
              </a:spcAft>
              <a:buClr>
                <a:srgbClr val="213163"/>
              </a:buClr>
              <a:buSzPts val="1600"/>
              <a:buFont typeface="Arial"/>
              <a:buChar char="•"/>
            </a:pPr>
            <a:r>
              <a:rPr b="1" i="0" lang="en" sz="1600" u="none" cap="none" strike="noStrike">
                <a:solidFill>
                  <a:srgbClr val="0D0D0D"/>
                </a:solidFill>
                <a:latin typeface="Arial"/>
                <a:ea typeface="Arial"/>
                <a:cs typeface="Arial"/>
                <a:sym typeface="Arial"/>
              </a:rPr>
              <a:t>User Authentication</a:t>
            </a:r>
            <a:r>
              <a:rPr b="0" i="0" lang="en" sz="1600" u="none" cap="none" strike="noStrike">
                <a:solidFill>
                  <a:srgbClr val="0D0D0D"/>
                </a:solidFill>
                <a:latin typeface="Arial"/>
                <a:ea typeface="Arial"/>
                <a:cs typeface="Arial"/>
                <a:sym typeface="Arial"/>
              </a:rPr>
              <a:t>: Implement user authentication to allow users to sign up, log in, and log out securely. Django provides built-in authentication tools to help with this.</a:t>
            </a:r>
            <a:endParaRPr b="1" i="0" sz="1600" u="none" cap="none" strike="noStrike">
              <a:solidFill>
                <a:srgbClr val="000000"/>
              </a:solidFill>
              <a:latin typeface="Arial"/>
              <a:ea typeface="Arial"/>
              <a:cs typeface="Arial"/>
              <a:sym typeface="Arial"/>
            </a:endParaRPr>
          </a:p>
          <a:p>
            <a:pPr indent="-285750" lvl="0" marL="285750" marR="0" rtl="0" algn="l">
              <a:lnSpc>
                <a:spcPct val="100000"/>
              </a:lnSpc>
              <a:spcBef>
                <a:spcPts val="800"/>
              </a:spcBef>
              <a:spcAft>
                <a:spcPts val="0"/>
              </a:spcAft>
              <a:buClr>
                <a:srgbClr val="213163"/>
              </a:buClr>
              <a:buSzPts val="1400"/>
              <a:buFont typeface="Arial"/>
              <a:buChar char="•"/>
            </a:pPr>
            <a:r>
              <a:rPr b="1" i="0" lang="en" sz="1400" u="none" cap="none" strike="noStrike">
                <a:solidFill>
                  <a:srgbClr val="000000"/>
                </a:solidFill>
                <a:latin typeface="Arial"/>
                <a:ea typeface="Arial"/>
                <a:cs typeface="Arial"/>
                <a:sym typeface="Arial"/>
              </a:rPr>
              <a:t>Real-time Processing Optimization: </a:t>
            </a:r>
            <a:r>
              <a:rPr b="0" i="0" lang="en" sz="1400" u="none" cap="none" strike="noStrike">
                <a:solidFill>
                  <a:srgbClr val="0D0D0D"/>
                </a:solidFill>
                <a:latin typeface="Arial"/>
                <a:ea typeface="Arial"/>
                <a:cs typeface="Arial"/>
                <a:sym typeface="Arial"/>
              </a:rPr>
              <a:t> </a:t>
            </a:r>
            <a:r>
              <a:rPr b="0" i="0" lang="en" sz="1600" u="none" cap="none" strike="noStrike">
                <a:solidFill>
                  <a:srgbClr val="0D0D0D"/>
                </a:solidFill>
                <a:latin typeface="Arial"/>
                <a:ea typeface="Arial"/>
                <a:cs typeface="Arial"/>
                <a:sym typeface="Arial"/>
              </a:rPr>
              <a:t>Implement real-time updates using technologies like WebSockets or AJAX to show live vote counts without refreshing the page</a:t>
            </a:r>
            <a:r>
              <a:rPr b="0" i="0" lang="en" sz="1400" u="none" cap="none" strike="noStrike">
                <a:solidFill>
                  <a:srgbClr val="0D0D0D"/>
                </a:solidFill>
                <a:latin typeface="Arial"/>
                <a:ea typeface="Arial"/>
                <a:cs typeface="Arial"/>
                <a:sym typeface="Arial"/>
              </a:rPr>
              <a:t>.</a:t>
            </a:r>
            <a:endParaRPr/>
          </a:p>
          <a:p>
            <a:pPr indent="-285750" lvl="0" marL="285750" marR="0" rtl="0" algn="l">
              <a:lnSpc>
                <a:spcPct val="100000"/>
              </a:lnSpc>
              <a:spcBef>
                <a:spcPts val="800"/>
              </a:spcBef>
              <a:spcAft>
                <a:spcPts val="0"/>
              </a:spcAft>
              <a:buClr>
                <a:srgbClr val="000000"/>
              </a:buClr>
              <a:buSzPts val="1600"/>
              <a:buFont typeface="Arial"/>
              <a:buChar char="•"/>
            </a:pPr>
            <a:r>
              <a:rPr b="1" i="0" lang="en" sz="1600" u="none" cap="none" strike="noStrike">
                <a:solidFill>
                  <a:srgbClr val="0D0D0D"/>
                </a:solidFill>
                <a:latin typeface="Arial"/>
                <a:ea typeface="Arial"/>
                <a:cs typeface="Arial"/>
                <a:sym typeface="Arial"/>
              </a:rPr>
              <a:t>   Security</a:t>
            </a:r>
            <a:r>
              <a:rPr b="0" i="0" lang="en" sz="1600" u="none" cap="none" strike="noStrike">
                <a:solidFill>
                  <a:srgbClr val="0D0D0D"/>
                </a:solidFill>
                <a:latin typeface="Arial"/>
                <a:ea typeface="Arial"/>
                <a:cs typeface="Arial"/>
                <a:sym typeface="Arial"/>
              </a:rPr>
              <a:t>: Implement security measures to prevent unauthorized access and protect user data. This      includes proper authentication, authorization, and validation of user input.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   </a:t>
            </a:r>
            <a:endParaRPr/>
          </a:p>
          <a:p>
            <a:pPr indent="-285750" lvl="0" marL="285750" marR="0" rtl="0" algn="l">
              <a:lnSpc>
                <a:spcPct val="100000"/>
              </a:lnSpc>
              <a:spcBef>
                <a:spcPts val="800"/>
              </a:spcBef>
              <a:spcAft>
                <a:spcPts val="0"/>
              </a:spcAft>
              <a:buClr>
                <a:srgbClr val="213163"/>
              </a:buClr>
              <a:buSzPts val="1400"/>
              <a:buFont typeface="Arial"/>
              <a:buChar char="•"/>
            </a:pPr>
            <a:r>
              <a:rPr b="1" i="0" lang="en" sz="1400" u="none" cap="none" strike="noStrike">
                <a:solidFill>
                  <a:srgbClr val="000000"/>
                </a:solidFill>
                <a:latin typeface="Arial"/>
                <a:ea typeface="Arial"/>
                <a:cs typeface="Arial"/>
                <a:sym typeface="Arial"/>
              </a:rPr>
              <a:t>   User Interface Integration: </a:t>
            </a:r>
            <a:r>
              <a:rPr b="0" i="0" lang="en" sz="1600" u="none" cap="none" strike="noStrike">
                <a:solidFill>
                  <a:srgbClr val="0D0D0D"/>
                </a:solidFill>
                <a:latin typeface="Arial"/>
                <a:ea typeface="Arial"/>
                <a:cs typeface="Arial"/>
                <a:sym typeface="Arial"/>
              </a:rPr>
              <a:t>Develop a user-friendly interface for the application, including voting forms,  result displays, and navigation menus. Consider usability and accessibility principles to ensure a positive user experience</a:t>
            </a:r>
            <a:r>
              <a:rPr b="0" i="0" lang="en" sz="1400" u="none" cap="none" strike="noStrike">
                <a:solidFill>
                  <a:srgbClr val="0D0D0D"/>
                </a:solidFill>
                <a:latin typeface="Arial"/>
                <a:ea typeface="Arial"/>
                <a:cs typeface="Arial"/>
                <a:sym typeface="Arial"/>
              </a:rPr>
              <a:t>.</a:t>
            </a:r>
            <a:endParaRPr b="1" i="0" sz="1400" u="none" cap="none" strike="noStrike">
              <a:solidFill>
                <a:srgbClr val="000000"/>
              </a:solidFill>
              <a:latin typeface="Arial"/>
              <a:ea typeface="Arial"/>
              <a:cs typeface="Arial"/>
              <a:sym typeface="Arial"/>
            </a:endParaRPr>
          </a:p>
          <a:p>
            <a:pPr indent="-285750" lvl="0" marL="285750" marR="0" rtl="0" algn="l">
              <a:lnSpc>
                <a:spcPct val="100000"/>
              </a:lnSpc>
              <a:spcBef>
                <a:spcPts val="800"/>
              </a:spcBef>
              <a:spcAft>
                <a:spcPts val="0"/>
              </a:spcAft>
              <a:buClr>
                <a:srgbClr val="213163"/>
              </a:buClr>
              <a:buSzPts val="1400"/>
              <a:buFont typeface="Arial"/>
              <a:buChar char="•"/>
            </a:pPr>
            <a:r>
              <a:rPr b="1" i="0" lang="en" sz="1400" u="none" cap="none" strike="noStrike">
                <a:solidFill>
                  <a:srgbClr val="000000"/>
                </a:solidFill>
                <a:latin typeface="Arial"/>
                <a:ea typeface="Arial"/>
                <a:cs typeface="Arial"/>
                <a:sym typeface="Arial"/>
              </a:rPr>
              <a:t>Scalability :</a:t>
            </a:r>
            <a:r>
              <a:rPr b="0" i="0" lang="en" sz="1600" u="none" cap="none" strike="noStrike">
                <a:solidFill>
                  <a:srgbClr val="0D0D0D"/>
                </a:solidFill>
                <a:latin typeface="Arial"/>
                <a:ea typeface="Arial"/>
                <a:cs typeface="Arial"/>
                <a:sym typeface="Arial"/>
              </a:rPr>
              <a:t>Design the application to handle a large number of users and votes efficiently. Consider techniques such as caching, database optimization, and horizontal scaling to improve performance.</a:t>
            </a:r>
            <a:endParaRPr b="0" i="0" sz="1600" u="none" cap="none" strike="noStrike">
              <a:solidFill>
                <a:srgbClr val="000000"/>
              </a:solidFill>
              <a:latin typeface="Arial"/>
              <a:ea typeface="Arial"/>
              <a:cs typeface="Arial"/>
              <a:sym typeface="Arial"/>
            </a:endParaRPr>
          </a:p>
        </p:txBody>
      </p:sp>
      <p:sp>
        <p:nvSpPr>
          <p:cNvPr id="115" name="Google Shape;115;p39"/>
          <p:cNvSpPr txBox="1"/>
          <p:nvPr/>
        </p:nvSpPr>
        <p:spPr>
          <a:xfrm>
            <a:off x="185737" y="509092"/>
            <a:ext cx="4437065" cy="48543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Objectives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0"/>
          <p:cNvSpPr txBox="1"/>
          <p:nvPr/>
        </p:nvSpPr>
        <p:spPr>
          <a:xfrm>
            <a:off x="123208" y="573002"/>
            <a:ext cx="4448791"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Proposed Solution</a:t>
            </a:r>
            <a:endParaRPr/>
          </a:p>
        </p:txBody>
      </p:sp>
      <p:sp>
        <p:nvSpPr>
          <p:cNvPr id="122" name="Google Shape;122;p40"/>
          <p:cNvSpPr txBox="1"/>
          <p:nvPr/>
        </p:nvSpPr>
        <p:spPr>
          <a:xfrm>
            <a:off x="185737" y="1061211"/>
            <a:ext cx="4386264" cy="2862292"/>
          </a:xfrm>
          <a:prstGeom prst="rect">
            <a:avLst/>
          </a:prstGeom>
          <a:noFill/>
          <a:ln>
            <a:noFill/>
          </a:ln>
        </p:spPr>
        <p:txBody>
          <a:bodyPr anchorCtr="0" anchor="t" bIns="91425" lIns="91425" spcFirstLastPara="1" rIns="91425" wrap="square" tIns="91425">
            <a:spAutoFit/>
          </a:bodyPr>
          <a:lstStyle/>
          <a:p>
            <a:pPr indent="-173736" lvl="0" marL="173736" marR="0" rtl="0" algn="l">
              <a:lnSpc>
                <a:spcPct val="100000"/>
              </a:lnSpc>
              <a:spcBef>
                <a:spcPts val="0"/>
              </a:spcBef>
              <a:spcAft>
                <a:spcPts val="0"/>
              </a:spcAft>
              <a:buClr>
                <a:srgbClr val="213163"/>
              </a:buClr>
              <a:buSzPts val="1400"/>
              <a:buFont typeface="Arial"/>
              <a:buChar char="•"/>
            </a:pPr>
            <a:r>
              <a:rPr b="1" i="0" lang="en" sz="1400" u="none" cap="none" strike="noStrike">
                <a:solidFill>
                  <a:srgbClr val="000000"/>
                </a:solidFill>
                <a:latin typeface="Arial"/>
                <a:ea typeface="Arial"/>
                <a:cs typeface="Arial"/>
                <a:sym typeface="Arial"/>
              </a:rPr>
              <a:t>Solution: </a:t>
            </a:r>
            <a:endParaRPr/>
          </a:p>
          <a:p>
            <a:pPr indent="0" lvl="0" marL="0" marR="0" rtl="0" algn="l">
              <a:lnSpc>
                <a:spcPct val="100000"/>
              </a:lnSpc>
              <a:spcBef>
                <a:spcPts val="800"/>
              </a:spcBef>
              <a:spcAft>
                <a:spcPts val="0"/>
              </a:spcAft>
              <a:buNone/>
            </a:pPr>
            <a:r>
              <a:rPr b="1" i="0" lang="en" sz="1400" u="none" cap="none" strike="noStrike">
                <a:solidFill>
                  <a:srgbClr val="000000"/>
                </a:solidFill>
                <a:latin typeface="Arial"/>
                <a:ea typeface="Arial"/>
                <a:cs typeface="Arial"/>
                <a:sym typeface="Arial"/>
              </a:rPr>
              <a:t> if secure and convenient voting system is provided it will be used more frequently to collect peoples opinion for much kind of political and social decisions through cyber space.</a:t>
            </a:r>
            <a:endParaRPr/>
          </a:p>
          <a:p>
            <a:pPr indent="-173736" lvl="0" marL="173736" marR="0" rtl="0" algn="l">
              <a:lnSpc>
                <a:spcPct val="100000"/>
              </a:lnSpc>
              <a:spcBef>
                <a:spcPts val="800"/>
              </a:spcBef>
              <a:spcAft>
                <a:spcPts val="800"/>
              </a:spcAft>
              <a:buClr>
                <a:srgbClr val="213163"/>
              </a:buClr>
              <a:buSzPts val="1400"/>
              <a:buFont typeface="Arial"/>
              <a:buChar char="•"/>
            </a:pPr>
            <a:r>
              <a:rPr b="1" i="0" lang="en" sz="1400" u="none" cap="none" strike="noStrike">
                <a:solidFill>
                  <a:srgbClr val="000000"/>
                </a:solidFill>
                <a:latin typeface="Arial"/>
                <a:ea typeface="Arial"/>
                <a:cs typeface="Arial"/>
                <a:sym typeface="Arial"/>
              </a:rPr>
              <a:t>This system has been developed to simplifying the process of organizing elections and make it convenient for voters to vote remotely from their home computers while taking into consideration security ,anonymity an providing auditioning capabilities</a:t>
            </a:r>
            <a:endParaRPr b="0" i="0" sz="1400" u="none" cap="none" strike="noStrike">
              <a:solidFill>
                <a:srgbClr val="000000"/>
              </a:solidFill>
              <a:latin typeface="Arial"/>
              <a:ea typeface="Arial"/>
              <a:cs typeface="Arial"/>
              <a:sym typeface="Arial"/>
            </a:endParaRPr>
          </a:p>
        </p:txBody>
      </p:sp>
      <p:grpSp>
        <p:nvGrpSpPr>
          <p:cNvPr id="123" name="Google Shape;123;p40"/>
          <p:cNvGrpSpPr/>
          <p:nvPr/>
        </p:nvGrpSpPr>
        <p:grpSpPr>
          <a:xfrm>
            <a:off x="5264526" y="1047750"/>
            <a:ext cx="3422806" cy="2277722"/>
            <a:chOff x="5586259" y="1047750"/>
            <a:chExt cx="3422806" cy="2277722"/>
          </a:xfrm>
        </p:grpSpPr>
        <p:pic>
          <p:nvPicPr>
            <p:cNvPr descr="How to Write the Perfect Web Design Proposal - Bidsketch" id="124" name="Google Shape;124;p40"/>
            <p:cNvPicPr preferRelativeResize="0"/>
            <p:nvPr/>
          </p:nvPicPr>
          <p:blipFill rotWithShape="1">
            <a:blip r:embed="rId3">
              <a:alphaModFix/>
            </a:blip>
            <a:srcRect b="0" l="0" r="0" t="0"/>
            <a:stretch/>
          </p:blipFill>
          <p:spPr>
            <a:xfrm>
              <a:off x="5586259" y="1047750"/>
              <a:ext cx="3422806" cy="2277722"/>
            </a:xfrm>
            <a:prstGeom prst="rect">
              <a:avLst/>
            </a:prstGeom>
            <a:noFill/>
            <a:ln>
              <a:noFill/>
            </a:ln>
          </p:spPr>
        </p:pic>
        <p:cxnSp>
          <p:nvCxnSpPr>
            <p:cNvPr id="125" name="Google Shape;125;p40"/>
            <p:cNvCxnSpPr/>
            <p:nvPr/>
          </p:nvCxnSpPr>
          <p:spPr>
            <a:xfrm>
              <a:off x="5586259" y="1310640"/>
              <a:ext cx="0" cy="1767840"/>
            </a:xfrm>
            <a:prstGeom prst="straightConnector1">
              <a:avLst/>
            </a:prstGeom>
            <a:noFill/>
            <a:ln cap="flat" cmpd="sng" w="9525">
              <a:solidFill>
                <a:srgbClr val="FDA739"/>
              </a:solidFill>
              <a:prstDash val="solid"/>
              <a:round/>
              <a:headEnd len="sm" w="sm" type="none"/>
              <a:tailEnd len="sm" w="sm" type="none"/>
            </a:ln>
          </p:spPr>
        </p:cxnSp>
        <p:cxnSp>
          <p:nvCxnSpPr>
            <p:cNvPr id="126" name="Google Shape;126;p40"/>
            <p:cNvCxnSpPr/>
            <p:nvPr/>
          </p:nvCxnSpPr>
          <p:spPr>
            <a:xfrm>
              <a:off x="9009065" y="1310640"/>
              <a:ext cx="0" cy="1767840"/>
            </a:xfrm>
            <a:prstGeom prst="straightConnector1">
              <a:avLst/>
            </a:prstGeom>
            <a:noFill/>
            <a:ln cap="flat" cmpd="sng" w="9525">
              <a:solidFill>
                <a:srgbClr val="FDA739"/>
              </a:solidFill>
              <a:prstDash val="solid"/>
              <a:round/>
              <a:headEnd len="sm" w="sm" type="none"/>
              <a:tailEnd len="sm" w="sm" type="non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1"/>
          <p:cNvSpPr txBox="1"/>
          <p:nvPr/>
        </p:nvSpPr>
        <p:spPr>
          <a:xfrm>
            <a:off x="123208" y="573002"/>
            <a:ext cx="444879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System architecture</a:t>
            </a:r>
            <a:endParaRPr/>
          </a:p>
        </p:txBody>
      </p:sp>
      <p:sp>
        <p:nvSpPr>
          <p:cNvPr id="133" name="Google Shape;133;p41"/>
          <p:cNvSpPr/>
          <p:nvPr/>
        </p:nvSpPr>
        <p:spPr>
          <a:xfrm>
            <a:off x="478972" y="1273628"/>
            <a:ext cx="1186543" cy="402772"/>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input</a:t>
            </a:r>
            <a:endParaRPr/>
          </a:p>
        </p:txBody>
      </p:sp>
      <p:sp>
        <p:nvSpPr>
          <p:cNvPr id="134" name="Google Shape;134;p41"/>
          <p:cNvSpPr/>
          <p:nvPr/>
        </p:nvSpPr>
        <p:spPr>
          <a:xfrm>
            <a:off x="2748641" y="1251814"/>
            <a:ext cx="2133600" cy="587829"/>
          </a:xfrm>
          <a:prstGeom prst="ellipse">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Registration process</a:t>
            </a:r>
            <a:endParaRPr/>
          </a:p>
        </p:txBody>
      </p:sp>
      <p:sp>
        <p:nvSpPr>
          <p:cNvPr id="135" name="Google Shape;135;p41"/>
          <p:cNvSpPr/>
          <p:nvPr/>
        </p:nvSpPr>
        <p:spPr>
          <a:xfrm>
            <a:off x="5965371" y="1181100"/>
            <a:ext cx="1654628" cy="495300"/>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candidate</a:t>
            </a:r>
            <a:endParaRPr/>
          </a:p>
        </p:txBody>
      </p:sp>
      <p:sp>
        <p:nvSpPr>
          <p:cNvPr id="136" name="Google Shape;136;p41"/>
          <p:cNvSpPr/>
          <p:nvPr/>
        </p:nvSpPr>
        <p:spPr>
          <a:xfrm>
            <a:off x="5965371" y="2373086"/>
            <a:ext cx="1654628" cy="495300"/>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Registered candidate</a:t>
            </a:r>
            <a:endParaRPr/>
          </a:p>
        </p:txBody>
      </p:sp>
      <p:sp>
        <p:nvSpPr>
          <p:cNvPr id="137" name="Google Shape;137;p41"/>
          <p:cNvSpPr/>
          <p:nvPr/>
        </p:nvSpPr>
        <p:spPr>
          <a:xfrm>
            <a:off x="6101441" y="3309258"/>
            <a:ext cx="1747159" cy="1349828"/>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8" name="Google Shape;138;p41"/>
          <p:cNvSpPr/>
          <p:nvPr/>
        </p:nvSpPr>
        <p:spPr>
          <a:xfrm>
            <a:off x="6428009" y="3516090"/>
            <a:ext cx="1066801" cy="391885"/>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Add candidate</a:t>
            </a:r>
            <a:endParaRPr/>
          </a:p>
        </p:txBody>
      </p:sp>
      <p:sp>
        <p:nvSpPr>
          <p:cNvPr id="139" name="Google Shape;139;p41"/>
          <p:cNvSpPr/>
          <p:nvPr/>
        </p:nvSpPr>
        <p:spPr>
          <a:xfrm>
            <a:off x="6368139" y="4011387"/>
            <a:ext cx="1186543" cy="544287"/>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Update  candidate details</a:t>
            </a:r>
            <a:endParaRPr/>
          </a:p>
        </p:txBody>
      </p:sp>
      <p:sp>
        <p:nvSpPr>
          <p:cNvPr id="140" name="Google Shape;140;p41"/>
          <p:cNvSpPr/>
          <p:nvPr/>
        </p:nvSpPr>
        <p:spPr>
          <a:xfrm>
            <a:off x="3287485" y="3967845"/>
            <a:ext cx="914400" cy="587829"/>
          </a:xfrm>
          <a:prstGeom prst="roundRect">
            <a:avLst>
              <a:gd fmla="val 16667"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admin</a:t>
            </a:r>
            <a:endParaRPr/>
          </a:p>
        </p:txBody>
      </p:sp>
      <p:sp>
        <p:nvSpPr>
          <p:cNvPr id="141" name="Google Shape;141;p41"/>
          <p:cNvSpPr/>
          <p:nvPr/>
        </p:nvSpPr>
        <p:spPr>
          <a:xfrm>
            <a:off x="2677885" y="2163536"/>
            <a:ext cx="1888672" cy="408214"/>
          </a:xfrm>
          <a:prstGeom prst="ellipse">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database</a:t>
            </a:r>
            <a:endParaRPr/>
          </a:p>
        </p:txBody>
      </p:sp>
      <p:sp>
        <p:nvSpPr>
          <p:cNvPr id="142" name="Google Shape;142;p41"/>
          <p:cNvSpPr/>
          <p:nvPr/>
        </p:nvSpPr>
        <p:spPr>
          <a:xfrm>
            <a:off x="2748641" y="2868386"/>
            <a:ext cx="1747159" cy="408214"/>
          </a:xfrm>
          <a:prstGeom prst="ellipse">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voting</a:t>
            </a:r>
            <a:endParaRPr/>
          </a:p>
        </p:txBody>
      </p:sp>
      <p:sp>
        <p:nvSpPr>
          <p:cNvPr id="143" name="Google Shape;143;p41"/>
          <p:cNvSpPr/>
          <p:nvPr/>
        </p:nvSpPr>
        <p:spPr>
          <a:xfrm>
            <a:off x="478972" y="2114551"/>
            <a:ext cx="1507671" cy="704850"/>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Registered voter</a:t>
            </a:r>
            <a:endParaRPr/>
          </a:p>
        </p:txBody>
      </p:sp>
      <p:sp>
        <p:nvSpPr>
          <p:cNvPr id="144" name="Google Shape;144;p41"/>
          <p:cNvSpPr/>
          <p:nvPr/>
        </p:nvSpPr>
        <p:spPr>
          <a:xfrm>
            <a:off x="468087" y="3505291"/>
            <a:ext cx="1668235" cy="914400"/>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Update &amp; </a:t>
            </a:r>
            <a:endParaRPr/>
          </a:p>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Add voter details</a:t>
            </a:r>
            <a:endParaRPr/>
          </a:p>
        </p:txBody>
      </p:sp>
      <p:cxnSp>
        <p:nvCxnSpPr>
          <p:cNvPr id="145" name="Google Shape;145;p41"/>
          <p:cNvCxnSpPr/>
          <p:nvPr/>
        </p:nvCxnSpPr>
        <p:spPr>
          <a:xfrm>
            <a:off x="1737634" y="1486212"/>
            <a:ext cx="974269" cy="41619"/>
          </a:xfrm>
          <a:prstGeom prst="straightConnector1">
            <a:avLst/>
          </a:prstGeom>
          <a:noFill/>
          <a:ln cap="flat" cmpd="sng" w="9525">
            <a:solidFill>
              <a:srgbClr val="FDA739"/>
            </a:solidFill>
            <a:prstDash val="solid"/>
            <a:round/>
            <a:headEnd len="sm" w="sm" type="none"/>
            <a:tailEnd len="med" w="med" type="triangle"/>
          </a:ln>
        </p:spPr>
      </p:cxnSp>
      <p:cxnSp>
        <p:nvCxnSpPr>
          <p:cNvPr id="146" name="Google Shape;146;p41"/>
          <p:cNvCxnSpPr/>
          <p:nvPr/>
        </p:nvCxnSpPr>
        <p:spPr>
          <a:xfrm>
            <a:off x="2041444" y="2466976"/>
            <a:ext cx="612319" cy="0"/>
          </a:xfrm>
          <a:prstGeom prst="straightConnector1">
            <a:avLst/>
          </a:prstGeom>
          <a:noFill/>
          <a:ln cap="flat" cmpd="sng" w="9525">
            <a:solidFill>
              <a:srgbClr val="FDA739"/>
            </a:solidFill>
            <a:prstDash val="solid"/>
            <a:round/>
            <a:headEnd len="sm" w="sm" type="none"/>
            <a:tailEnd len="med" w="med" type="triangle"/>
          </a:ln>
        </p:spPr>
      </p:cxnSp>
      <p:cxnSp>
        <p:nvCxnSpPr>
          <p:cNvPr id="147" name="Google Shape;147;p41"/>
          <p:cNvCxnSpPr/>
          <p:nvPr/>
        </p:nvCxnSpPr>
        <p:spPr>
          <a:xfrm>
            <a:off x="1072243" y="2909207"/>
            <a:ext cx="0" cy="402771"/>
          </a:xfrm>
          <a:prstGeom prst="straightConnector1">
            <a:avLst/>
          </a:prstGeom>
          <a:noFill/>
          <a:ln cap="flat" cmpd="sng" w="9525">
            <a:solidFill>
              <a:srgbClr val="FDA739"/>
            </a:solidFill>
            <a:prstDash val="solid"/>
            <a:round/>
            <a:headEnd len="sm" w="sm" type="none"/>
            <a:tailEnd len="med" w="med" type="triangle"/>
          </a:ln>
        </p:spPr>
      </p:cxnSp>
      <p:cxnSp>
        <p:nvCxnSpPr>
          <p:cNvPr id="148" name="Google Shape;148;p41"/>
          <p:cNvCxnSpPr/>
          <p:nvPr/>
        </p:nvCxnSpPr>
        <p:spPr>
          <a:xfrm flipH="1" rot="10800000">
            <a:off x="4566557" y="2699657"/>
            <a:ext cx="1289957" cy="372836"/>
          </a:xfrm>
          <a:prstGeom prst="straightConnector1">
            <a:avLst/>
          </a:prstGeom>
          <a:noFill/>
          <a:ln cap="flat" cmpd="sng" w="9525">
            <a:solidFill>
              <a:srgbClr val="FDA739"/>
            </a:solidFill>
            <a:prstDash val="solid"/>
            <a:round/>
            <a:headEnd len="sm" w="sm" type="none"/>
            <a:tailEnd len="med" w="med" type="triangle"/>
          </a:ln>
        </p:spPr>
      </p:cxnSp>
      <p:cxnSp>
        <p:nvCxnSpPr>
          <p:cNvPr id="149" name="Google Shape;149;p41"/>
          <p:cNvCxnSpPr>
            <a:endCxn id="141" idx="6"/>
          </p:cNvCxnSpPr>
          <p:nvPr/>
        </p:nvCxnSpPr>
        <p:spPr>
          <a:xfrm rot="10800000">
            <a:off x="4566557" y="2367643"/>
            <a:ext cx="1290000" cy="1616400"/>
          </a:xfrm>
          <a:prstGeom prst="straightConnector1">
            <a:avLst/>
          </a:prstGeom>
          <a:noFill/>
          <a:ln cap="flat" cmpd="sng" w="9525">
            <a:solidFill>
              <a:srgbClr val="FDA739"/>
            </a:solidFill>
            <a:prstDash val="solid"/>
            <a:round/>
            <a:headEnd len="sm" w="sm" type="none"/>
            <a:tailEnd len="med" w="med" type="triangle"/>
          </a:ln>
        </p:spPr>
      </p:cxnSp>
      <p:cxnSp>
        <p:nvCxnSpPr>
          <p:cNvPr id="150" name="Google Shape;150;p41"/>
          <p:cNvCxnSpPr>
            <a:endCxn id="134" idx="6"/>
          </p:cNvCxnSpPr>
          <p:nvPr/>
        </p:nvCxnSpPr>
        <p:spPr>
          <a:xfrm flipH="1">
            <a:off x="4882241" y="1428729"/>
            <a:ext cx="974400" cy="117000"/>
          </a:xfrm>
          <a:prstGeom prst="straightConnector1">
            <a:avLst/>
          </a:prstGeom>
          <a:noFill/>
          <a:ln cap="flat" cmpd="sng" w="9525">
            <a:solidFill>
              <a:srgbClr val="FDA739"/>
            </a:solidFill>
            <a:prstDash val="solid"/>
            <a:round/>
            <a:headEnd len="sm" w="sm" type="none"/>
            <a:tailEnd len="med" w="med" type="triangle"/>
          </a:ln>
        </p:spPr>
      </p:cxnSp>
      <p:cxnSp>
        <p:nvCxnSpPr>
          <p:cNvPr id="151" name="Google Shape;151;p41"/>
          <p:cNvCxnSpPr>
            <a:stCxn id="137" idx="0"/>
          </p:cNvCxnSpPr>
          <p:nvPr/>
        </p:nvCxnSpPr>
        <p:spPr>
          <a:xfrm rot="10800000">
            <a:off x="6961521" y="2909058"/>
            <a:ext cx="13500" cy="400200"/>
          </a:xfrm>
          <a:prstGeom prst="straightConnector1">
            <a:avLst/>
          </a:prstGeom>
          <a:noFill/>
          <a:ln cap="flat" cmpd="sng" w="9525">
            <a:solidFill>
              <a:srgbClr val="FDA739"/>
            </a:solidFill>
            <a:prstDash val="solid"/>
            <a:round/>
            <a:headEnd len="sm" w="sm" type="none"/>
            <a:tailEnd len="med" w="med" type="triangle"/>
          </a:ln>
        </p:spPr>
      </p:cxnSp>
      <p:cxnSp>
        <p:nvCxnSpPr>
          <p:cNvPr id="152" name="Google Shape;152;p41"/>
          <p:cNvCxnSpPr>
            <a:endCxn id="140" idx="3"/>
          </p:cNvCxnSpPr>
          <p:nvPr/>
        </p:nvCxnSpPr>
        <p:spPr>
          <a:xfrm rot="10800000">
            <a:off x="4201885" y="4261760"/>
            <a:ext cx="1763400" cy="157800"/>
          </a:xfrm>
          <a:prstGeom prst="straightConnector1">
            <a:avLst/>
          </a:prstGeom>
          <a:noFill/>
          <a:ln cap="flat" cmpd="sng" w="9525">
            <a:solidFill>
              <a:srgbClr val="FDA739"/>
            </a:solidFill>
            <a:prstDash val="solid"/>
            <a:round/>
            <a:headEnd len="sm" w="sm" type="none"/>
            <a:tailEnd len="med" w="med" type="triangle"/>
          </a:ln>
        </p:spPr>
      </p:cxnSp>
      <p:cxnSp>
        <p:nvCxnSpPr>
          <p:cNvPr id="153" name="Google Shape;153;p41"/>
          <p:cNvCxnSpPr>
            <a:stCxn id="140" idx="1"/>
          </p:cNvCxnSpPr>
          <p:nvPr/>
        </p:nvCxnSpPr>
        <p:spPr>
          <a:xfrm rot="10800000">
            <a:off x="2136385" y="4093160"/>
            <a:ext cx="1151100" cy="168600"/>
          </a:xfrm>
          <a:prstGeom prst="straightConnector1">
            <a:avLst/>
          </a:prstGeom>
          <a:noFill/>
          <a:ln cap="flat" cmpd="sng" w="9525">
            <a:solidFill>
              <a:srgbClr val="FDA739"/>
            </a:solidFill>
            <a:prstDash val="solid"/>
            <a:round/>
            <a:headEnd len="sm" w="sm" type="none"/>
            <a:tailEnd len="med" w="med" type="triangle"/>
          </a:ln>
        </p:spPr>
      </p:cxnSp>
      <p:cxnSp>
        <p:nvCxnSpPr>
          <p:cNvPr id="154" name="Google Shape;154;p41"/>
          <p:cNvCxnSpPr/>
          <p:nvPr/>
        </p:nvCxnSpPr>
        <p:spPr>
          <a:xfrm rot="10800000">
            <a:off x="1986643" y="2819401"/>
            <a:ext cx="691242" cy="174170"/>
          </a:xfrm>
          <a:prstGeom prst="straightConnector1">
            <a:avLst/>
          </a:prstGeom>
          <a:noFill/>
          <a:ln cap="flat" cmpd="sng" w="9525">
            <a:solidFill>
              <a:srgbClr val="FDA739"/>
            </a:solidFill>
            <a:prstDash val="solid"/>
            <a:round/>
            <a:headEnd len="sm" w="sm" type="none"/>
            <a:tailEnd len="med" w="med" type="triangle"/>
          </a:ln>
        </p:spPr>
      </p:cxnSp>
      <p:cxnSp>
        <p:nvCxnSpPr>
          <p:cNvPr id="155" name="Google Shape;155;p41"/>
          <p:cNvCxnSpPr>
            <a:endCxn id="141" idx="0"/>
          </p:cNvCxnSpPr>
          <p:nvPr/>
        </p:nvCxnSpPr>
        <p:spPr>
          <a:xfrm flipH="1">
            <a:off x="3622221" y="1839536"/>
            <a:ext cx="78900" cy="324000"/>
          </a:xfrm>
          <a:prstGeom prst="straightConnector1">
            <a:avLst/>
          </a:prstGeom>
          <a:noFill/>
          <a:ln cap="flat" cmpd="sng" w="9525">
            <a:solidFill>
              <a:srgbClr val="FDA739"/>
            </a:solidFill>
            <a:prstDash val="solid"/>
            <a:round/>
            <a:headEnd len="med" w="med" type="triangl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2"/>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lang="en" sz="2900"/>
              <a:t>Technology used</a:t>
            </a:r>
            <a:endParaRPr/>
          </a:p>
        </p:txBody>
      </p:sp>
      <p:sp>
        <p:nvSpPr>
          <p:cNvPr id="161" name="Google Shape;161;p42"/>
          <p:cNvSpPr txBox="1"/>
          <p:nvPr>
            <p:ph idx="1" type="subTitle"/>
          </p:nvPr>
        </p:nvSpPr>
        <p:spPr>
          <a:xfrm>
            <a:off x="1055913" y="974790"/>
            <a:ext cx="8174811" cy="298296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Software requirements</a:t>
            </a:r>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   Front-end:</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HTML</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CSS</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JavaScript</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python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   Back-end</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My sql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