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5" r:id="rId4"/>
    <p:sldId id="259" r:id="rId5"/>
    <p:sldId id="266" r:id="rId6"/>
    <p:sldId id="269" r:id="rId7"/>
    <p:sldId id="270" r:id="rId8"/>
    <p:sldId id="268" r:id="rId9"/>
    <p:sldId id="261" r:id="rId10"/>
    <p:sldId id="267"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4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8AB8B6-33B1-43AF-99BE-6EC75BA55892}"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431954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8AB8B6-33B1-43AF-99BE-6EC75BA55892}"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59113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8AB8B6-33B1-43AF-99BE-6EC75BA55892}"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240209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8AB8B6-33B1-43AF-99BE-6EC75BA55892}"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01600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8AB8B6-33B1-43AF-99BE-6EC75BA55892}"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812817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8AB8B6-33B1-43AF-99BE-6EC75BA55892}"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58598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8AB8B6-33B1-43AF-99BE-6EC75BA55892}"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1938394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8AB8B6-33B1-43AF-99BE-6EC75BA55892}"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8504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8AB8B6-33B1-43AF-99BE-6EC75BA55892}"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681569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8AB8B6-33B1-43AF-99BE-6EC75BA55892}"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627511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8AB8B6-33B1-43AF-99BE-6EC75BA55892}"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859D6-7D21-422C-870C-7F37B2232E01}" type="slidenum">
              <a:rPr lang="en-US" smtClean="0"/>
              <a:t>‹#›</a:t>
            </a:fld>
            <a:endParaRPr lang="en-US"/>
          </a:p>
        </p:txBody>
      </p:sp>
    </p:spTree>
    <p:extLst>
      <p:ext uri="{BB962C8B-B14F-4D97-AF65-F5344CB8AC3E}">
        <p14:creationId xmlns:p14="http://schemas.microsoft.com/office/powerpoint/2010/main" val="226294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8AB8B6-33B1-43AF-99BE-6EC75BA55892}" type="datetimeFigureOut">
              <a:rPr lang="en-US" smtClean="0"/>
              <a:t>10/11/2023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859D6-7D21-422C-870C-7F37B2232E01}" type="slidenum">
              <a:rPr lang="en-US" smtClean="0"/>
              <a:t>‹#›</a:t>
            </a:fld>
            <a:endParaRPr lang="en-US"/>
          </a:p>
        </p:txBody>
      </p:sp>
    </p:spTree>
    <p:extLst>
      <p:ext uri="{BB962C8B-B14F-4D97-AF65-F5344CB8AC3E}">
        <p14:creationId xmlns:p14="http://schemas.microsoft.com/office/powerpoint/2010/main" val="1541680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7372" y="655782"/>
            <a:ext cx="10492509" cy="1182254"/>
          </a:xfrm>
        </p:spPr>
        <p:txBody>
          <a:bodyPr>
            <a:noAutofit/>
          </a:bodyPr>
          <a:lstStyle/>
          <a:p>
            <a:r>
              <a:rPr lang="en-US" sz="4400" b="1" dirty="0">
                <a:effectLst>
                  <a:outerShdw blurRad="38100" dist="38100" dir="2700000" algn="tl">
                    <a:srgbClr val="000000">
                      <a:alpha val="43137"/>
                    </a:srgbClr>
                  </a:outerShdw>
                </a:effectLst>
              </a:rPr>
              <a:t>A</a:t>
            </a:r>
            <a:r>
              <a:rPr lang="en-US" sz="4400" b="1" dirty="0" smtClean="0">
                <a:effectLst>
                  <a:outerShdw blurRad="38100" dist="38100" dir="2700000" algn="tl">
                    <a:srgbClr val="000000">
                      <a:alpha val="43137"/>
                    </a:srgbClr>
                  </a:outerShdw>
                </a:effectLst>
              </a:rPr>
              <a:t>NNA UNIVERSITY </a:t>
            </a:r>
            <a:br>
              <a:rPr lang="en-US" sz="4400" b="1" dirty="0" smtClean="0">
                <a:effectLst>
                  <a:outerShdw blurRad="38100" dist="38100" dir="2700000" algn="tl">
                    <a:srgbClr val="000000">
                      <a:alpha val="43137"/>
                    </a:srgbClr>
                  </a:outerShdw>
                </a:effectLst>
              </a:rPr>
            </a:br>
            <a:r>
              <a:rPr lang="en-US" sz="4400" b="1" dirty="0" smtClean="0">
                <a:effectLst>
                  <a:outerShdw blurRad="38100" dist="38100" dir="2700000" algn="tl">
                    <a:srgbClr val="000000">
                      <a:alpha val="43137"/>
                    </a:srgbClr>
                  </a:outerShdw>
                </a:effectLst>
              </a:rPr>
              <a:t>REGIONAL CAMPUS COIMBATORE</a:t>
            </a:r>
            <a:endParaRPr lang="en-US" sz="44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0" y="1964890"/>
            <a:ext cx="12192000" cy="4629873"/>
          </a:xfrm>
        </p:spPr>
        <p:txBody>
          <a:bodyPr>
            <a:normAutofit fontScale="92500" lnSpcReduction="10000"/>
          </a:bodyPr>
          <a:lstStyle/>
          <a:p>
            <a:r>
              <a:rPr lang="en-US" sz="4300" dirty="0" smtClean="0"/>
              <a:t>IBM NAAN MUDHALVAN </a:t>
            </a:r>
            <a:r>
              <a:rPr lang="en-US" sz="4300" smtClean="0"/>
              <a:t>PHASE </a:t>
            </a:r>
            <a:r>
              <a:rPr lang="en-US" sz="4300" smtClean="0"/>
              <a:t>2</a:t>
            </a:r>
            <a:endParaRPr lang="en-US" sz="4300" dirty="0" smtClean="0"/>
          </a:p>
          <a:p>
            <a:r>
              <a:rPr lang="en-US" sz="3600" dirty="0" smtClean="0"/>
              <a:t>CLOUD COMPUTING</a:t>
            </a:r>
          </a:p>
          <a:p>
            <a:r>
              <a:rPr lang="en-US" sz="4000" dirty="0" smtClean="0">
                <a:effectLst>
                  <a:outerShdw blurRad="38100" dist="38100" dir="2700000" algn="tl">
                    <a:srgbClr val="000000">
                      <a:alpha val="43137"/>
                    </a:srgbClr>
                  </a:outerShdw>
                </a:effectLst>
              </a:rPr>
              <a:t>EFFECTIVE NOISE MONITORING SYSTEM</a:t>
            </a:r>
          </a:p>
          <a:p>
            <a:endParaRPr lang="en-US" sz="4000" dirty="0">
              <a:effectLst>
                <a:outerShdw blurRad="38100" dist="38100" dir="2700000" algn="tl">
                  <a:srgbClr val="000000">
                    <a:alpha val="43137"/>
                  </a:srgbClr>
                </a:outerShdw>
              </a:effectLst>
            </a:endParaRPr>
          </a:p>
          <a:p>
            <a:pPr algn="l"/>
            <a:r>
              <a:rPr lang="en-US" sz="1600" b="1" dirty="0" smtClean="0"/>
              <a:t>					                                                 </a:t>
            </a:r>
            <a:r>
              <a:rPr lang="en-US" sz="2000" b="1" dirty="0" smtClean="0"/>
              <a:t>SUBMITTED BY</a:t>
            </a:r>
          </a:p>
          <a:p>
            <a:pPr algn="l"/>
            <a:r>
              <a:rPr lang="en-US" sz="2000" dirty="0" smtClean="0"/>
              <a:t>	</a:t>
            </a:r>
            <a:r>
              <a:rPr lang="en-US" sz="2000" dirty="0"/>
              <a:t>	</a:t>
            </a:r>
            <a:r>
              <a:rPr lang="en-US" sz="2000" dirty="0" smtClean="0"/>
              <a:t>		                                                                </a:t>
            </a:r>
            <a:r>
              <a:rPr lang="en-US" sz="2000" dirty="0" smtClean="0"/>
              <a:t>JANANI G</a:t>
            </a:r>
            <a:endParaRPr lang="en-US" sz="2000" dirty="0" smtClean="0"/>
          </a:p>
          <a:p>
            <a:pPr algn="l"/>
            <a:r>
              <a:rPr lang="en-US" sz="1800" dirty="0" smtClean="0"/>
              <a:t>                                                                                                                                                 </a:t>
            </a:r>
            <a:r>
              <a:rPr lang="en-US" sz="1800" dirty="0" smtClean="0"/>
              <a:t>710021106014</a:t>
            </a:r>
            <a:endParaRPr lang="en-US" sz="1800" dirty="0" smtClean="0"/>
          </a:p>
          <a:p>
            <a:pPr algn="l"/>
            <a:r>
              <a:rPr lang="en-US" sz="1800" dirty="0" smtClean="0"/>
              <a:t>				</a:t>
            </a:r>
            <a:r>
              <a:rPr lang="en-US" sz="1800" dirty="0"/>
              <a:t> </a:t>
            </a:r>
            <a:r>
              <a:rPr lang="en-US" sz="1800" dirty="0" smtClean="0"/>
              <a:t>                                                                      Dept. of Electronics and communication engineering </a:t>
            </a:r>
          </a:p>
          <a:p>
            <a:endParaRPr lang="en-US" sz="1800" dirty="0" smtClean="0">
              <a:effectLst>
                <a:outerShdw blurRad="38100" dist="38100" dir="2700000" algn="tl">
                  <a:srgbClr val="000000">
                    <a:alpha val="43137"/>
                  </a:srgbClr>
                </a:outerShdw>
              </a:effectLst>
            </a:endParaRPr>
          </a:p>
          <a:p>
            <a:r>
              <a:rPr lang="en-US" sz="2300" dirty="0" smtClean="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145616"/>
            <a:ext cx="2514600" cy="1819275"/>
          </a:xfrm>
          <a:prstGeom prst="rect">
            <a:avLst/>
          </a:prstGeom>
        </p:spPr>
      </p:pic>
    </p:spTree>
    <p:extLst>
      <p:ext uri="{BB962C8B-B14F-4D97-AF65-F5344CB8AC3E}">
        <p14:creationId xmlns:p14="http://schemas.microsoft.com/office/powerpoint/2010/main" val="33740755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Noise mapping in </a:t>
            </a:r>
            <a:r>
              <a:rPr lang="en-US" dirty="0" err="1" smtClean="0"/>
              <a:t>india</a:t>
            </a:r>
            <a:endParaRPr lang="en-US" dirty="0"/>
          </a:p>
        </p:txBody>
      </p:sp>
      <p:sp>
        <p:nvSpPr>
          <p:cNvPr id="4" name="Content Placeholder 3"/>
          <p:cNvSpPr>
            <a:spLocks noGrp="1"/>
          </p:cNvSpPr>
          <p:nvPr>
            <p:ph idx="1"/>
          </p:nvPr>
        </p:nvSpPr>
        <p:spPr/>
        <p:txBody>
          <a:bodyPr numCol="2"/>
          <a:lstStyle/>
          <a:p>
            <a:pPr algn="just"/>
            <a:r>
              <a:rPr lang="en-US" dirty="0"/>
              <a:t>In Noise mapping procedure, Sound Sensors play very important role. Noise level monitoring Sensors are placed in strategic locations in the study area. Data is collected periodically from noise sensors and it is used to create detailed noise map which shows distribution of noise levels in study area.</a:t>
            </a:r>
          </a:p>
        </p:txBody>
      </p:sp>
      <p:pic>
        <p:nvPicPr>
          <p:cNvPr id="1026" name="Picture 2" descr="https://mail.google.com/mail/u/0/images/cleardo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3200" y="294957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s://mail.google.com/mail/u/0/images/cleardo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700" y="294957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ail.google.com/mail/u/0/images/cleardo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94957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1690688"/>
            <a:ext cx="4652489" cy="4063828"/>
          </a:xfrm>
          <a:prstGeom prst="rect">
            <a:avLst/>
          </a:prstGeom>
        </p:spPr>
      </p:pic>
    </p:spTree>
    <p:extLst>
      <p:ext uri="{BB962C8B-B14F-4D97-AF65-F5344CB8AC3E}">
        <p14:creationId xmlns:p14="http://schemas.microsoft.com/office/powerpoint/2010/main" val="23310492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9925"/>
            <a:ext cx="10515600" cy="1325563"/>
          </a:xfrm>
        </p:spPr>
        <p:txBody>
          <a:bodyPr/>
          <a:lstStyle/>
          <a:p>
            <a:r>
              <a:rPr lang="en-US" b="1" dirty="0" smtClean="0">
                <a:latin typeface="Arial" panose="020B0604020202020204" pitchFamily="34" charset="0"/>
                <a:cs typeface="Arial" panose="020B0604020202020204" pitchFamily="34" charset="0"/>
              </a:rPr>
              <a:t>Conclusion</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lnSpc>
                <a:spcPct val="100000"/>
              </a:lnSpc>
            </a:pPr>
            <a:r>
              <a:rPr lang="en-US" sz="2400" dirty="0" smtClean="0"/>
              <a:t>Noise in cities has increased in the past decades, due to a growing urban development. In the last century, population movement to the greater cities, disorder planned city development and increase of the motor vehicle in the traffic have been produced noise pollution and other environmental problems. Management and reduction or urban noise has been called for in urban development plans. Noise community ordinances have been approved at national and local levels in various countries of the world. The comprehensive system for real-time noise monitoring is an effective tool for advancing urban quality of life. </a:t>
            </a:r>
            <a:endParaRPr lang="en-US" sz="2400" dirty="0"/>
          </a:p>
        </p:txBody>
      </p:sp>
    </p:spTree>
    <p:extLst>
      <p:ext uri="{BB962C8B-B14F-4D97-AF65-F5344CB8AC3E}">
        <p14:creationId xmlns:p14="http://schemas.microsoft.com/office/powerpoint/2010/main" val="850002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86743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708" y="377481"/>
            <a:ext cx="10515600" cy="1325563"/>
          </a:xfrm>
        </p:spPr>
        <p:txBody>
          <a:bodyPr/>
          <a:lstStyle/>
          <a:p>
            <a:r>
              <a:rPr lang="en-US" b="1" dirty="0" smtClean="0">
                <a:solidFill>
                  <a:schemeClr val="accent5">
                    <a:lumMod val="50000"/>
                  </a:schemeClr>
                </a:solidFill>
              </a:rPr>
              <a:t>ABSTRACT</a:t>
            </a:r>
            <a:endParaRPr lang="en-US" b="1" dirty="0">
              <a:solidFill>
                <a:schemeClr val="accent5">
                  <a:lumMod val="50000"/>
                </a:schemeClr>
              </a:solidFill>
            </a:endParaRPr>
          </a:p>
        </p:txBody>
      </p:sp>
      <p:sp>
        <p:nvSpPr>
          <p:cNvPr id="3" name="Content Placeholder 2"/>
          <p:cNvSpPr>
            <a:spLocks noGrp="1"/>
          </p:cNvSpPr>
          <p:nvPr>
            <p:ph idx="1"/>
          </p:nvPr>
        </p:nvSpPr>
        <p:spPr>
          <a:xfrm>
            <a:off x="813486" y="1703044"/>
            <a:ext cx="10515600" cy="4351338"/>
          </a:xfrm>
        </p:spPr>
        <p:txBody>
          <a:bodyPr>
            <a:noAutofit/>
          </a:bodyPr>
          <a:lstStyle/>
          <a:p>
            <a:pPr algn="just"/>
            <a:r>
              <a:rPr lang="en-US" sz="2400" dirty="0" smtClean="0">
                <a:latin typeface="Times New Roman" panose="02020603050405020304" pitchFamily="18" charset="0"/>
                <a:cs typeface="Times New Roman" panose="02020603050405020304" pitchFamily="18" charset="0"/>
              </a:rPr>
              <a:t>Noise in </a:t>
            </a:r>
            <a:r>
              <a:rPr lang="en-US" sz="2400" dirty="0">
                <a:latin typeface="Times New Roman" panose="02020603050405020304" pitchFamily="18" charset="0"/>
                <a:cs typeface="Times New Roman" panose="02020603050405020304" pitchFamily="18" charset="0"/>
              </a:rPr>
              <a:t>cities has increased in the past decades, due to a growing urban development. In the last century, population movement to the greater cities, disorder planned city development and increase of the motor vehicle in the traffic have been produced noise pollution and other environmental </a:t>
            </a:r>
            <a:r>
              <a:rPr lang="en-US" sz="2400" dirty="0" smtClean="0">
                <a:latin typeface="Times New Roman" panose="02020603050405020304" pitchFamily="18" charset="0"/>
                <a:cs typeface="Times New Roman" panose="02020603050405020304" pitchFamily="18" charset="0"/>
              </a:rPr>
              <a:t>problems. </a:t>
            </a:r>
            <a:r>
              <a:rPr lang="en-US" sz="2400" dirty="0">
                <a:latin typeface="Times New Roman" panose="02020603050405020304" pitchFamily="18" charset="0"/>
                <a:cs typeface="Times New Roman" panose="02020603050405020304" pitchFamily="18" charset="0"/>
              </a:rPr>
              <a:t>Noise community ordinances have been approved at national and local levels in various countries of the world. They usually establish noise limits for various activities and zones, according to the land uses, and define the basis of noise management strategies. It is required to draw noise maps, as a noise management tool, to be integrated in the land use plans and to be used as a basis for noise reduction plans where the noise levels exceed maximum prescribed </a:t>
            </a:r>
            <a:r>
              <a:rPr lang="en-US" sz="2400" dirty="0" smtClean="0">
                <a:latin typeface="Times New Roman" panose="02020603050405020304" pitchFamily="18" charset="0"/>
                <a:cs typeface="Times New Roman" panose="02020603050405020304" pitchFamily="18" charset="0"/>
              </a:rPr>
              <a:t>levels. In the project we have implemented a mapping with noise levels which is helping for reducing noise in the environment.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675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5">
                    <a:lumMod val="50000"/>
                  </a:schemeClr>
                </a:solidFill>
              </a:rPr>
              <a:t>SOURCES OF NOISE DISTURBANCES</a:t>
            </a:r>
            <a:endParaRPr lang="en-US" dirty="0">
              <a:solidFill>
                <a:schemeClr val="accent5">
                  <a:lumMod val="50000"/>
                </a:schemeClr>
              </a:solidFill>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CONSTRUCTION WORKS</a:t>
            </a:r>
          </a:p>
          <a:p>
            <a:r>
              <a:rPr lang="en-US" dirty="0" smtClean="0">
                <a:latin typeface="Times New Roman" panose="02020603050405020304" pitchFamily="18" charset="0"/>
                <a:cs typeface="Times New Roman" panose="02020603050405020304" pitchFamily="18" charset="0"/>
              </a:rPr>
              <a:t>EMERGENY VEHICLES SIRENS</a:t>
            </a:r>
          </a:p>
          <a:p>
            <a:r>
              <a:rPr lang="en-US" dirty="0" smtClean="0">
                <a:latin typeface="Times New Roman" panose="02020603050405020304" pitchFamily="18" charset="0"/>
                <a:cs typeface="Times New Roman" panose="02020603050405020304" pitchFamily="18" charset="0"/>
              </a:rPr>
              <a:t>ROAD AND RAIL TRAFFIC</a:t>
            </a:r>
          </a:p>
          <a:p>
            <a:r>
              <a:rPr lang="en-US" dirty="0" smtClean="0">
                <a:latin typeface="Times New Roman" panose="02020603050405020304" pitchFamily="18" charset="0"/>
                <a:cs typeface="Times New Roman" panose="02020603050405020304" pitchFamily="18" charset="0"/>
              </a:rPr>
              <a:t>AIRCRAFT</a:t>
            </a:r>
          </a:p>
          <a:p>
            <a:r>
              <a:rPr lang="en-US" dirty="0" smtClean="0">
                <a:latin typeface="Times New Roman" panose="02020603050405020304" pitchFamily="18" charset="0"/>
                <a:cs typeface="Times New Roman" panose="02020603050405020304" pitchFamily="18" charset="0"/>
              </a:rPr>
              <a:t>LOUD MUSIC</a:t>
            </a:r>
          </a:p>
          <a:p>
            <a:r>
              <a:rPr lang="en-US" dirty="0" smtClean="0">
                <a:latin typeface="Times New Roman" panose="02020603050405020304" pitchFamily="18" charset="0"/>
                <a:cs typeface="Times New Roman" panose="02020603050405020304" pitchFamily="18" charset="0"/>
              </a:rPr>
              <a:t>EVENTS AND CROWDS</a:t>
            </a:r>
          </a:p>
        </p:txBody>
      </p:sp>
    </p:spTree>
    <p:extLst>
      <p:ext uri="{BB962C8B-B14F-4D97-AF65-F5344CB8AC3E}">
        <p14:creationId xmlns:p14="http://schemas.microsoft.com/office/powerpoint/2010/main" val="1890249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564" y="207673"/>
            <a:ext cx="10515600" cy="1325563"/>
          </a:xfrm>
        </p:spPr>
        <p:txBody>
          <a:bodyPr/>
          <a:lstStyle/>
          <a:p>
            <a:r>
              <a:rPr lang="en-US" dirty="0" smtClean="0">
                <a:solidFill>
                  <a:schemeClr val="accent5">
                    <a:lumMod val="50000"/>
                  </a:schemeClr>
                </a:solidFill>
                <a:latin typeface="Arial" panose="020B0604020202020204" pitchFamily="34" charset="0"/>
                <a:cs typeface="Arial" panose="020B0604020202020204" pitchFamily="34" charset="0"/>
              </a:rPr>
              <a:t>Effects Of Noise </a:t>
            </a:r>
            <a:endParaRPr lang="en-US" dirty="0">
              <a:solidFill>
                <a:schemeClr val="accent5">
                  <a:lumMod val="50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533236"/>
            <a:ext cx="10515600" cy="5135419"/>
          </a:xfrm>
        </p:spPr>
        <p:txBody>
          <a:bodyPr>
            <a:normAutofit lnSpcReduction="10000"/>
          </a:bodyPr>
          <a:lstStyle/>
          <a:p>
            <a:pPr marL="2743200" lvl="6" indent="0" algn="just">
              <a:buNone/>
            </a:pPr>
            <a:r>
              <a:rPr lang="en-US" dirty="0" smtClean="0"/>
              <a:t> </a:t>
            </a:r>
          </a:p>
          <a:p>
            <a:pPr algn="just">
              <a:buFont typeface="Wingdings" panose="05000000000000000000" pitchFamily="2" charset="2"/>
              <a:buChar char="Ø"/>
            </a:pPr>
            <a:r>
              <a:rPr lang="en-US" dirty="0" smtClean="0"/>
              <a:t>  Stress and Anxiety</a:t>
            </a:r>
          </a:p>
          <a:p>
            <a:pPr algn="just">
              <a:buFont typeface="Wingdings" panose="05000000000000000000" pitchFamily="2" charset="2"/>
              <a:buChar char="Ø"/>
            </a:pPr>
            <a:r>
              <a:rPr lang="en-US" dirty="0" smtClean="0"/>
              <a:t>  Hearing loss</a:t>
            </a:r>
          </a:p>
          <a:p>
            <a:pPr algn="just">
              <a:buFont typeface="Wingdings" panose="05000000000000000000" pitchFamily="2" charset="2"/>
              <a:buChar char="Ø"/>
            </a:pPr>
            <a:r>
              <a:rPr lang="en-US" dirty="0" smtClean="0"/>
              <a:t>  Sleep Disturbances</a:t>
            </a:r>
          </a:p>
          <a:p>
            <a:pPr algn="just">
              <a:buFont typeface="Wingdings" panose="05000000000000000000" pitchFamily="2" charset="2"/>
              <a:buChar char="Ø"/>
            </a:pPr>
            <a:r>
              <a:rPr lang="en-US" dirty="0" smtClean="0"/>
              <a:t>  Cardiovascular Effects</a:t>
            </a:r>
          </a:p>
          <a:p>
            <a:pPr algn="just">
              <a:buFont typeface="Wingdings" panose="05000000000000000000" pitchFamily="2" charset="2"/>
              <a:buChar char="Ø"/>
            </a:pPr>
            <a:r>
              <a:rPr lang="en-US" dirty="0" smtClean="0"/>
              <a:t>  Communication Interference</a:t>
            </a:r>
          </a:p>
          <a:p>
            <a:pPr algn="just">
              <a:buFont typeface="Wingdings" panose="05000000000000000000" pitchFamily="2" charset="2"/>
              <a:buChar char="Ø"/>
            </a:pPr>
            <a:r>
              <a:rPr lang="en-US" dirty="0" smtClean="0"/>
              <a:t>  Impact on Learning and Performance </a:t>
            </a:r>
          </a:p>
          <a:p>
            <a:pPr algn="just">
              <a:buFont typeface="Wingdings" panose="05000000000000000000" pitchFamily="2" charset="2"/>
              <a:buChar char="Ø"/>
            </a:pPr>
            <a:r>
              <a:rPr lang="en-US" dirty="0" smtClean="0"/>
              <a:t>  Workplace Productivity</a:t>
            </a:r>
          </a:p>
          <a:p>
            <a:pPr algn="just">
              <a:buFont typeface="Wingdings" panose="05000000000000000000" pitchFamily="2" charset="2"/>
              <a:buChar char="Ø"/>
            </a:pPr>
            <a:r>
              <a:rPr lang="en-US" dirty="0" smtClean="0"/>
              <a:t>  Quality of Life</a:t>
            </a:r>
          </a:p>
          <a:p>
            <a:pPr algn="just">
              <a:buFont typeface="Wingdings" panose="05000000000000000000" pitchFamily="2" charset="2"/>
              <a:buChar char="Ø"/>
            </a:pPr>
            <a:r>
              <a:rPr lang="en-US" dirty="0" smtClean="0"/>
              <a:t>  Social and Recreational Disruptions</a:t>
            </a:r>
          </a:p>
          <a:p>
            <a:pPr algn="just">
              <a:buFont typeface="Wingdings" panose="05000000000000000000" pitchFamily="2" charset="2"/>
              <a:buChar char="Ø"/>
            </a:pPr>
            <a:r>
              <a:rPr lang="en-US" dirty="0" smtClean="0"/>
              <a:t>  Effects on Wildlife</a:t>
            </a:r>
            <a:endParaRPr lang="en-US" dirty="0"/>
          </a:p>
        </p:txBody>
      </p:sp>
    </p:spTree>
    <p:extLst>
      <p:ext uri="{BB962C8B-B14F-4D97-AF65-F5344CB8AC3E}">
        <p14:creationId xmlns:p14="http://schemas.microsoft.com/office/powerpoint/2010/main" val="2416624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Requirements</a:t>
            </a:r>
            <a:endParaRPr lang="en-US" dirty="0"/>
          </a:p>
        </p:txBody>
      </p:sp>
      <p:sp>
        <p:nvSpPr>
          <p:cNvPr id="3" name="Content Placeholder 2"/>
          <p:cNvSpPr>
            <a:spLocks noGrp="1"/>
          </p:cNvSpPr>
          <p:nvPr>
            <p:ph idx="1"/>
          </p:nvPr>
        </p:nvSpPr>
        <p:spPr>
          <a:xfrm>
            <a:off x="630195" y="1690688"/>
            <a:ext cx="10696832" cy="4646913"/>
          </a:xfrm>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Microphones</a:t>
            </a:r>
          </a:p>
          <a:p>
            <a:r>
              <a:rPr lang="en-US" dirty="0" smtClean="0">
                <a:latin typeface="Times New Roman" panose="02020603050405020304" pitchFamily="18" charset="0"/>
                <a:cs typeface="Times New Roman" panose="02020603050405020304" pitchFamily="18" charset="0"/>
              </a:rPr>
              <a:t>Pre-amplifiers</a:t>
            </a:r>
          </a:p>
          <a:p>
            <a:r>
              <a:rPr lang="en-US" dirty="0" smtClean="0">
                <a:latin typeface="Times New Roman" panose="02020603050405020304" pitchFamily="18" charset="0"/>
                <a:cs typeface="Times New Roman" panose="02020603050405020304" pitchFamily="18" charset="0"/>
              </a:rPr>
              <a:t>Analog to digital converters</a:t>
            </a:r>
          </a:p>
          <a:p>
            <a:r>
              <a:rPr lang="en-US" dirty="0" smtClean="0">
                <a:latin typeface="Times New Roman" panose="02020603050405020304" pitchFamily="18" charset="0"/>
                <a:cs typeface="Times New Roman" panose="02020603050405020304" pitchFamily="18" charset="0"/>
              </a:rPr>
              <a:t>Data acquisition system</a:t>
            </a:r>
          </a:p>
          <a:p>
            <a:r>
              <a:rPr lang="en-US" dirty="0" smtClean="0">
                <a:latin typeface="Times New Roman" panose="02020603050405020304" pitchFamily="18" charset="0"/>
                <a:cs typeface="Times New Roman" panose="02020603050405020304" pitchFamily="18" charset="0"/>
              </a:rPr>
              <a:t>Global positioning system</a:t>
            </a:r>
          </a:p>
          <a:p>
            <a:r>
              <a:rPr lang="en-US" dirty="0" smtClean="0">
                <a:latin typeface="Times New Roman" panose="02020603050405020304" pitchFamily="18" charset="0"/>
                <a:cs typeface="Times New Roman" panose="02020603050405020304" pitchFamily="18" charset="0"/>
              </a:rPr>
              <a:t>Mapping software</a:t>
            </a:r>
          </a:p>
          <a:p>
            <a:r>
              <a:rPr lang="en-US" dirty="0" smtClean="0">
                <a:latin typeface="Times New Roman" panose="02020603050405020304" pitchFamily="18" charset="0"/>
                <a:cs typeface="Times New Roman" panose="02020603050405020304" pitchFamily="18" charset="0"/>
              </a:rPr>
              <a:t>Data storage</a:t>
            </a:r>
          </a:p>
          <a:p>
            <a:pPr marL="0" indent="0">
              <a:buNone/>
            </a:pP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marL="0" indent="0">
              <a:buNone/>
            </a:pPr>
            <a:r>
              <a:rPr lang="en-US" dirty="0"/>
              <a:t/>
            </a:r>
            <a:br>
              <a:rPr lang="en-US" dirty="0"/>
            </a:br>
            <a:endParaRPr lang="en-US" dirty="0"/>
          </a:p>
        </p:txBody>
      </p:sp>
    </p:spTree>
    <p:extLst>
      <p:ext uri="{BB962C8B-B14F-4D97-AF65-F5344CB8AC3E}">
        <p14:creationId xmlns:p14="http://schemas.microsoft.com/office/powerpoint/2010/main" val="1106090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required</a:t>
            </a:r>
            <a:endParaRPr lang="en-US" dirty="0"/>
          </a:p>
        </p:txBody>
      </p:sp>
      <p:sp>
        <p:nvSpPr>
          <p:cNvPr id="3" name="Content Placeholder 2"/>
          <p:cNvSpPr>
            <a:spLocks noGrp="1"/>
          </p:cNvSpPr>
          <p:nvPr>
            <p:ph idx="1"/>
          </p:nvPr>
        </p:nvSpPr>
        <p:spPr>
          <a:xfrm>
            <a:off x="838200" y="1285104"/>
            <a:ext cx="10515600" cy="5572896"/>
          </a:xfrm>
        </p:spPr>
        <p:txBody>
          <a:bodyPr>
            <a:normAutofit fontScale="25000" lnSpcReduction="20000"/>
          </a:bodyPr>
          <a:lstStyle/>
          <a:p>
            <a:pPr marL="0" indent="0">
              <a:buNone/>
            </a:pPr>
            <a:r>
              <a:rPr lang="en-US" sz="8000" dirty="0"/>
              <a:t>To create an urban noise monitoring system project, you'll need the following components</a:t>
            </a:r>
            <a:r>
              <a:rPr lang="en-US" sz="8000" dirty="0" smtClean="0"/>
              <a:t>:</a:t>
            </a:r>
          </a:p>
          <a:p>
            <a:pPr marL="0" indent="0">
              <a:buNone/>
            </a:pPr>
            <a:endParaRPr lang="en-US" sz="8000" dirty="0"/>
          </a:p>
          <a:p>
            <a:pPr marL="0" indent="0">
              <a:buNone/>
            </a:pPr>
            <a:r>
              <a:rPr lang="en-US" sz="8000" dirty="0"/>
              <a:t>1</a:t>
            </a:r>
            <a:r>
              <a:rPr lang="en-US" sz="8000" b="1" dirty="0"/>
              <a:t>. </a:t>
            </a:r>
            <a:r>
              <a:rPr lang="en-US" sz="8000" b="1" dirty="0" smtClean="0"/>
              <a:t>Microphones/Sensors</a:t>
            </a:r>
            <a:r>
              <a:rPr lang="en-US" sz="8000" dirty="0" smtClean="0"/>
              <a:t>: Quality </a:t>
            </a:r>
            <a:r>
              <a:rPr lang="en-US" sz="8000" dirty="0"/>
              <a:t>microphones or noise sensors to capture ambient sound levels.</a:t>
            </a:r>
          </a:p>
          <a:p>
            <a:pPr marL="0" indent="0">
              <a:buNone/>
            </a:pPr>
            <a:endParaRPr lang="en-US" sz="8000" dirty="0"/>
          </a:p>
          <a:p>
            <a:pPr marL="0" indent="0">
              <a:buNone/>
            </a:pPr>
            <a:r>
              <a:rPr lang="en-US" sz="8000" dirty="0"/>
              <a:t>2</a:t>
            </a:r>
            <a:r>
              <a:rPr lang="en-US" sz="8000" b="1" dirty="0"/>
              <a:t>. </a:t>
            </a:r>
            <a:r>
              <a:rPr lang="en-US" sz="8000" b="1" dirty="0" smtClean="0"/>
              <a:t>Microcontroller/Processor</a:t>
            </a:r>
            <a:r>
              <a:rPr lang="en-US" sz="8000" dirty="0" smtClean="0"/>
              <a:t>: </a:t>
            </a:r>
            <a:r>
              <a:rPr lang="en-US" sz="8000" dirty="0"/>
              <a:t>A microcontroller (e.g., Arduino, Raspberry Pi) to process data from the sensors</a:t>
            </a:r>
            <a:r>
              <a:rPr lang="en-US" sz="8000" dirty="0" smtClean="0"/>
              <a:t>.</a:t>
            </a:r>
            <a:r>
              <a:rPr lang="en-US" sz="8000" dirty="0"/>
              <a:t/>
            </a:r>
            <a:br>
              <a:rPr lang="en-US" sz="8000" dirty="0"/>
            </a:br>
            <a:endParaRPr lang="en-US" sz="8000" dirty="0"/>
          </a:p>
          <a:p>
            <a:pPr marL="0" indent="0">
              <a:buNone/>
            </a:pPr>
            <a:r>
              <a:rPr lang="en-US" sz="8000" dirty="0"/>
              <a:t>3</a:t>
            </a:r>
            <a:r>
              <a:rPr lang="en-US" sz="8000" b="1" dirty="0"/>
              <a:t>. </a:t>
            </a:r>
            <a:r>
              <a:rPr lang="en-US" sz="8000" b="1" dirty="0" smtClean="0"/>
              <a:t>Power </a:t>
            </a:r>
            <a:r>
              <a:rPr lang="en-US" sz="8000" b="1" dirty="0"/>
              <a:t>Supply</a:t>
            </a:r>
            <a:r>
              <a:rPr lang="en-US" sz="8000" dirty="0" smtClean="0"/>
              <a:t>: </a:t>
            </a:r>
            <a:r>
              <a:rPr lang="en-US" sz="8000" dirty="0"/>
              <a:t>Depending on the deployment location, consider a reliable power source or battery</a:t>
            </a:r>
            <a:r>
              <a:rPr lang="en-US" sz="8000" dirty="0" smtClean="0"/>
              <a:t>.</a:t>
            </a:r>
            <a:r>
              <a:rPr lang="en-US" sz="8000" dirty="0"/>
              <a:t/>
            </a:r>
            <a:br>
              <a:rPr lang="en-US" sz="8000" dirty="0"/>
            </a:br>
            <a:endParaRPr lang="en-US" sz="8000" dirty="0"/>
          </a:p>
          <a:p>
            <a:pPr marL="0" indent="0">
              <a:buNone/>
            </a:pPr>
            <a:r>
              <a:rPr lang="en-US" sz="8000" dirty="0"/>
              <a:t>4</a:t>
            </a:r>
            <a:r>
              <a:rPr lang="en-US" sz="8000" b="1" dirty="0"/>
              <a:t>. </a:t>
            </a:r>
            <a:r>
              <a:rPr lang="en-US" sz="8000" b="1" dirty="0" smtClean="0"/>
              <a:t>Data Logger/</a:t>
            </a:r>
            <a:r>
              <a:rPr lang="en-US" sz="8000" b="1" dirty="0" err="1" smtClean="0"/>
              <a:t>Storage</a:t>
            </a:r>
            <a:r>
              <a:rPr lang="en-US" sz="8000" dirty="0" err="1" smtClean="0"/>
              <a:t>:For</a:t>
            </a:r>
            <a:r>
              <a:rPr lang="en-US" sz="8000" dirty="0" smtClean="0"/>
              <a:t> </a:t>
            </a:r>
            <a:r>
              <a:rPr lang="en-US" sz="8000" dirty="0"/>
              <a:t>storing the recorded noise data, you might need an SD card or other data storage solutions</a:t>
            </a:r>
            <a:r>
              <a:rPr lang="en-US" sz="8000" dirty="0" smtClean="0"/>
              <a:t>.</a:t>
            </a:r>
            <a:r>
              <a:rPr lang="en-US" sz="8000" dirty="0"/>
              <a:t/>
            </a:r>
            <a:br>
              <a:rPr lang="en-US" sz="8000" dirty="0"/>
            </a:br>
            <a:endParaRPr lang="en-US" sz="8000" dirty="0"/>
          </a:p>
          <a:p>
            <a:pPr marL="0" indent="0">
              <a:buNone/>
            </a:pPr>
            <a:r>
              <a:rPr lang="en-US" sz="8000" dirty="0"/>
              <a:t>5</a:t>
            </a:r>
            <a:r>
              <a:rPr lang="en-US" sz="8000" b="1" dirty="0"/>
              <a:t>. </a:t>
            </a:r>
            <a:r>
              <a:rPr lang="en-US" sz="8000" b="1" dirty="0" smtClean="0"/>
              <a:t>Communication </a:t>
            </a:r>
            <a:r>
              <a:rPr lang="en-US" sz="8000" b="1" dirty="0"/>
              <a:t>Module</a:t>
            </a:r>
            <a:r>
              <a:rPr lang="en-US" sz="8000" dirty="0" smtClean="0"/>
              <a:t>: </a:t>
            </a:r>
            <a:r>
              <a:rPr lang="en-US" sz="8000" dirty="0"/>
              <a:t>A module for data transmission, such as Wi-Fi, GSM, or </a:t>
            </a:r>
            <a:r>
              <a:rPr lang="en-US" sz="8000" dirty="0" err="1"/>
              <a:t>LoRa</a:t>
            </a:r>
            <a:r>
              <a:rPr lang="en-US" sz="8000" dirty="0"/>
              <a:t>, to send the collected data to a central system</a:t>
            </a:r>
            <a:r>
              <a:rPr lang="en-US" sz="8000" dirty="0" smtClean="0"/>
              <a:t>.</a:t>
            </a:r>
            <a:r>
              <a:rPr lang="en-US" sz="8000" dirty="0"/>
              <a:t/>
            </a:r>
            <a:br>
              <a:rPr lang="en-US" sz="8000" dirty="0"/>
            </a:br>
            <a:endParaRPr lang="en-US" sz="8000" dirty="0"/>
          </a:p>
          <a:p>
            <a:pPr marL="0" indent="0">
              <a:buNone/>
            </a:pPr>
            <a:r>
              <a:rPr lang="en-US" sz="8000" dirty="0"/>
              <a:t>6. </a:t>
            </a:r>
            <a:r>
              <a:rPr lang="en-US" sz="8000" b="1" dirty="0" smtClean="0"/>
              <a:t>GPS </a:t>
            </a:r>
            <a:r>
              <a:rPr lang="en-US" sz="8000" b="1" dirty="0"/>
              <a:t>Module</a:t>
            </a:r>
            <a:r>
              <a:rPr lang="en-US" sz="8000" dirty="0" smtClean="0"/>
              <a:t>: </a:t>
            </a:r>
            <a:r>
              <a:rPr lang="en-US" sz="8000" dirty="0"/>
              <a:t>If you want to include location information in your monitoring, a GPS module is useful</a:t>
            </a:r>
            <a:r>
              <a:rPr lang="en-US" sz="8000" dirty="0" smtClean="0"/>
              <a:t>.</a:t>
            </a:r>
            <a:r>
              <a:rPr lang="en-US" sz="8000" dirty="0"/>
              <a:t/>
            </a:r>
            <a:br>
              <a:rPr lang="en-US" sz="8000" dirty="0"/>
            </a:br>
            <a:endParaRPr lang="en-US" sz="8000" dirty="0"/>
          </a:p>
          <a:p>
            <a:pPr marL="0" indent="0">
              <a:buNone/>
            </a:pPr>
            <a:r>
              <a:rPr lang="en-US" sz="8000" dirty="0"/>
              <a:t>7</a:t>
            </a:r>
            <a:r>
              <a:rPr lang="en-US" sz="8000" b="1" dirty="0"/>
              <a:t>. </a:t>
            </a:r>
            <a:r>
              <a:rPr lang="en-US" sz="8000" b="1" dirty="0" smtClean="0"/>
              <a:t>Weatherproof </a:t>
            </a:r>
            <a:r>
              <a:rPr lang="en-US" sz="8000" b="1" dirty="0"/>
              <a:t>Enclosure</a:t>
            </a:r>
            <a:r>
              <a:rPr lang="en-US" sz="8000" dirty="0" smtClean="0"/>
              <a:t>: </a:t>
            </a:r>
            <a:r>
              <a:rPr lang="en-US" sz="8000" dirty="0"/>
              <a:t>Protect the components from environmental factors like rain, dust, etc</a:t>
            </a:r>
            <a:r>
              <a:rPr lang="en-US" dirty="0" smtClean="0"/>
              <a:t>.</a:t>
            </a:r>
            <a:r>
              <a:rPr lang="en-US" dirty="0"/>
              <a:t/>
            </a:r>
            <a:br>
              <a:rPr lang="en-US" dirty="0"/>
            </a:br>
            <a:endParaRPr lang="en-US" dirty="0"/>
          </a:p>
          <a:p>
            <a:pPr marL="0" indent="0">
              <a:buNone/>
            </a:pPr>
            <a:endParaRPr lang="en-US" dirty="0"/>
          </a:p>
        </p:txBody>
      </p:sp>
    </p:spTree>
    <p:extLst>
      <p:ext uri="{BB962C8B-B14F-4D97-AF65-F5344CB8AC3E}">
        <p14:creationId xmlns:p14="http://schemas.microsoft.com/office/powerpoint/2010/main" val="53881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25000" lnSpcReduction="20000"/>
          </a:bodyPr>
          <a:lstStyle/>
          <a:p>
            <a:pPr marL="0" indent="0">
              <a:buNone/>
            </a:pPr>
            <a:r>
              <a:rPr lang="en-US" sz="8000" dirty="0"/>
              <a:t>8. </a:t>
            </a:r>
            <a:r>
              <a:rPr lang="en-US" sz="8000" b="1" dirty="0" smtClean="0"/>
              <a:t>User </a:t>
            </a:r>
            <a:r>
              <a:rPr lang="en-US" sz="8000" b="1" dirty="0"/>
              <a:t>Interface</a:t>
            </a:r>
            <a:r>
              <a:rPr lang="en-US" sz="8000" dirty="0" smtClean="0"/>
              <a:t>: </a:t>
            </a:r>
            <a:r>
              <a:rPr lang="en-US" sz="8000" dirty="0"/>
              <a:t>A display or a web-based interface for users to visualize and interpret the noise data</a:t>
            </a:r>
            <a:r>
              <a:rPr lang="en-US" sz="8000" dirty="0" smtClean="0"/>
              <a:t>.</a:t>
            </a:r>
            <a:r>
              <a:rPr lang="en-US" sz="8000" dirty="0"/>
              <a:t/>
            </a:r>
            <a:br>
              <a:rPr lang="en-US" sz="8000" dirty="0"/>
            </a:br>
            <a:endParaRPr lang="en-US" sz="8000" dirty="0"/>
          </a:p>
          <a:p>
            <a:pPr marL="0" indent="0">
              <a:buNone/>
            </a:pPr>
            <a:r>
              <a:rPr lang="en-US" sz="8000" dirty="0"/>
              <a:t>9</a:t>
            </a:r>
            <a:r>
              <a:rPr lang="en-US" sz="8000" b="1" dirty="0"/>
              <a:t>. </a:t>
            </a:r>
            <a:r>
              <a:rPr lang="en-US" sz="8000" b="1" dirty="0" smtClean="0"/>
              <a:t>Power </a:t>
            </a:r>
            <a:r>
              <a:rPr lang="en-US" sz="8000" b="1" dirty="0"/>
              <a:t>Management</a:t>
            </a:r>
            <a:r>
              <a:rPr lang="en-US" sz="8000" dirty="0" smtClean="0"/>
              <a:t>: </a:t>
            </a:r>
            <a:r>
              <a:rPr lang="en-US" sz="8000" dirty="0"/>
              <a:t>Efficient power management system to optimize battery usage if applicable</a:t>
            </a:r>
            <a:r>
              <a:rPr lang="en-US" sz="8000" dirty="0" smtClean="0"/>
              <a:t>.</a:t>
            </a:r>
            <a:r>
              <a:rPr lang="en-US" sz="8000" dirty="0"/>
              <a:t/>
            </a:r>
            <a:br>
              <a:rPr lang="en-US" sz="8000" dirty="0"/>
            </a:br>
            <a:endParaRPr lang="en-US" sz="8000" dirty="0"/>
          </a:p>
          <a:p>
            <a:pPr marL="0" indent="0">
              <a:buNone/>
            </a:pPr>
            <a:r>
              <a:rPr lang="en-US" sz="8000" dirty="0"/>
              <a:t>10</a:t>
            </a:r>
            <a:r>
              <a:rPr lang="en-US" sz="8000" b="1" dirty="0"/>
              <a:t>. </a:t>
            </a:r>
            <a:r>
              <a:rPr lang="en-US" sz="8000" b="1" dirty="0" smtClean="0"/>
              <a:t>Centralized </a:t>
            </a:r>
            <a:r>
              <a:rPr lang="en-US" sz="8000" b="1" dirty="0"/>
              <a:t>Database/Server</a:t>
            </a:r>
            <a:r>
              <a:rPr lang="en-US" sz="8000" dirty="0" smtClean="0"/>
              <a:t>: </a:t>
            </a:r>
            <a:r>
              <a:rPr lang="en-US" sz="8000" dirty="0"/>
              <a:t>A centralized system to collect and store data from multiple monitoring points</a:t>
            </a:r>
            <a:r>
              <a:rPr lang="en-US" sz="8000" dirty="0" smtClean="0"/>
              <a:t>.</a:t>
            </a:r>
            <a:r>
              <a:rPr lang="en-US" sz="8000" dirty="0"/>
              <a:t/>
            </a:r>
            <a:br>
              <a:rPr lang="en-US" sz="8000" dirty="0"/>
            </a:br>
            <a:endParaRPr lang="en-US" sz="8000" dirty="0"/>
          </a:p>
          <a:p>
            <a:pPr marL="0" indent="0">
              <a:buNone/>
            </a:pPr>
            <a:r>
              <a:rPr lang="en-US" sz="8000" dirty="0"/>
              <a:t>11. </a:t>
            </a:r>
            <a:r>
              <a:rPr lang="en-US" sz="8000" b="1" dirty="0" smtClean="0"/>
              <a:t>Software/Algorithm:</a:t>
            </a:r>
            <a:r>
              <a:rPr lang="en-US" sz="8000" dirty="0" smtClean="0"/>
              <a:t> </a:t>
            </a:r>
            <a:r>
              <a:rPr lang="en-US" sz="8000" dirty="0"/>
              <a:t>Develop algorithms for analyzing noise data and identifying patterns or trends</a:t>
            </a:r>
            <a:r>
              <a:rPr lang="en-US" sz="8000" dirty="0" smtClean="0"/>
              <a:t>.</a:t>
            </a:r>
            <a:r>
              <a:rPr lang="en-US" sz="8000" dirty="0"/>
              <a:t/>
            </a:r>
            <a:br>
              <a:rPr lang="en-US" sz="8000" dirty="0"/>
            </a:br>
            <a:endParaRPr lang="en-US" sz="8000" dirty="0"/>
          </a:p>
          <a:p>
            <a:pPr marL="0" indent="0">
              <a:buNone/>
            </a:pPr>
            <a:r>
              <a:rPr lang="en-US" sz="8000" dirty="0"/>
              <a:t>12. </a:t>
            </a:r>
            <a:r>
              <a:rPr lang="en-US" sz="8000" b="1" dirty="0" smtClean="0"/>
              <a:t>Alert System: </a:t>
            </a:r>
            <a:r>
              <a:rPr lang="en-US" sz="8000" dirty="0" smtClean="0"/>
              <a:t>If </a:t>
            </a:r>
            <a:r>
              <a:rPr lang="en-US" sz="8000" dirty="0"/>
              <a:t>needed, implement an alert system to notify relevant authorities or users based on predefined thresholds</a:t>
            </a:r>
            <a:r>
              <a:rPr lang="en-US" sz="8000" dirty="0" smtClean="0"/>
              <a:t>.</a:t>
            </a:r>
            <a:r>
              <a:rPr lang="en-US" sz="8000" dirty="0"/>
              <a:t/>
            </a:r>
            <a:br>
              <a:rPr lang="en-US" sz="8000" dirty="0"/>
            </a:br>
            <a:endParaRPr lang="en-US" sz="8000" dirty="0"/>
          </a:p>
          <a:p>
            <a:pPr marL="0" indent="0">
              <a:buNone/>
            </a:pPr>
            <a:r>
              <a:rPr lang="en-US" sz="8000" dirty="0"/>
              <a:t>13. </a:t>
            </a:r>
            <a:r>
              <a:rPr lang="en-US" sz="8000" b="1" dirty="0" smtClean="0"/>
              <a:t>Security </a:t>
            </a:r>
            <a:r>
              <a:rPr lang="en-US" sz="8000" b="1" dirty="0"/>
              <a:t>Measures</a:t>
            </a:r>
            <a:r>
              <a:rPr lang="en-US" sz="8000" dirty="0" smtClean="0"/>
              <a:t>: </a:t>
            </a:r>
            <a:r>
              <a:rPr lang="en-US" sz="8000" dirty="0"/>
              <a:t>Implement security protocols to protect the system from unauthorized access</a:t>
            </a:r>
            <a:r>
              <a:rPr lang="en-US" sz="8000" dirty="0" smtClean="0"/>
              <a:t>.</a:t>
            </a:r>
            <a:r>
              <a:rPr lang="en-US" sz="8000" dirty="0"/>
              <a:t/>
            </a:r>
            <a:br>
              <a:rPr lang="en-US" sz="8000" dirty="0"/>
            </a:br>
            <a:endParaRPr lang="en-US" sz="8000" dirty="0"/>
          </a:p>
          <a:p>
            <a:pPr marL="0" indent="0">
              <a:buNone/>
            </a:pPr>
            <a:r>
              <a:rPr lang="en-US" sz="8000" dirty="0"/>
              <a:t>14. </a:t>
            </a:r>
            <a:r>
              <a:rPr lang="en-US" sz="8000" b="1" dirty="0" smtClean="0"/>
              <a:t>Maintenance </a:t>
            </a:r>
            <a:r>
              <a:rPr lang="en-US" sz="8000" b="1" dirty="0"/>
              <a:t>Plan</a:t>
            </a:r>
            <a:r>
              <a:rPr lang="en-US" sz="8000" dirty="0" smtClean="0"/>
              <a:t>: </a:t>
            </a:r>
            <a:r>
              <a:rPr lang="en-US" sz="8000" dirty="0"/>
              <a:t>Plan for regular maintenance to ensure the system's continued functionality</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482960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50000"/>
                  </a:schemeClr>
                </a:solidFill>
              </a:rPr>
              <a:t>Sound level meter</a:t>
            </a:r>
            <a:endParaRPr lang="en-US" dirty="0">
              <a:solidFill>
                <a:schemeClr val="accent5">
                  <a:lumMod val="50000"/>
                </a:schemeClr>
              </a:solidFill>
            </a:endParaRPr>
          </a:p>
        </p:txBody>
      </p:sp>
      <p:pic>
        <p:nvPicPr>
          <p:cNvPr id="4" name="Content Placeholder 3"/>
          <p:cNvPicPr>
            <a:picLocks noGrp="1" noChangeAspect="1"/>
          </p:cNvPicPr>
          <p:nvPr>
            <p:ph idx="1"/>
          </p:nvPr>
        </p:nvPicPr>
        <p:blipFill>
          <a:blip r:embed="rId2"/>
          <a:stretch>
            <a:fillRect/>
          </a:stretch>
        </p:blipFill>
        <p:spPr>
          <a:xfrm>
            <a:off x="6712386" y="1328218"/>
            <a:ext cx="5088317" cy="3625426"/>
          </a:xfrm>
          <a:prstGeom prst="rect">
            <a:avLst/>
          </a:prstGeom>
        </p:spPr>
      </p:pic>
      <p:sp>
        <p:nvSpPr>
          <p:cNvPr id="5" name="Rectangle 4"/>
          <p:cNvSpPr/>
          <p:nvPr/>
        </p:nvSpPr>
        <p:spPr>
          <a:xfrm>
            <a:off x="494270" y="2274838"/>
            <a:ext cx="5758249" cy="2308324"/>
          </a:xfrm>
          <a:prstGeom prst="rect">
            <a:avLst/>
          </a:prstGeom>
        </p:spPr>
        <p:txBody>
          <a:bodyPr wrap="square">
            <a:spAutoFit/>
          </a:bodyPr>
          <a:lstStyle/>
          <a:p>
            <a:pPr algn="just"/>
            <a:r>
              <a:rPr lang="en-US" dirty="0">
                <a:solidFill>
                  <a:srgbClr val="222222"/>
                </a:solidFill>
                <a:latin typeface="Arial" panose="020B0604020202020204" pitchFamily="34" charset="0"/>
              </a:rPr>
              <a:t>Fusion™ by </a:t>
            </a:r>
            <a:r>
              <a:rPr lang="en-US" dirty="0" err="1">
                <a:solidFill>
                  <a:srgbClr val="222222"/>
                </a:solidFill>
                <a:latin typeface="Arial" panose="020B0604020202020204" pitchFamily="34" charset="0"/>
              </a:rPr>
              <a:t>Acoem</a:t>
            </a:r>
            <a:r>
              <a:rPr lang="en-US" dirty="0">
                <a:solidFill>
                  <a:srgbClr val="222222"/>
                </a:solidFill>
                <a:latin typeface="Arial" panose="020B0604020202020204" pitchFamily="34" charset="0"/>
              </a:rPr>
              <a:t> is the only IEC 61672 Class 1 sound level meter/</a:t>
            </a:r>
            <a:r>
              <a:rPr lang="en-US" dirty="0" err="1">
                <a:solidFill>
                  <a:srgbClr val="222222"/>
                </a:solidFill>
                <a:latin typeface="Arial" panose="020B0604020202020204" pitchFamily="34" charset="0"/>
              </a:rPr>
              <a:t>analyser</a:t>
            </a:r>
            <a:r>
              <a:rPr lang="en-US" dirty="0">
                <a:solidFill>
                  <a:srgbClr val="222222"/>
                </a:solidFill>
                <a:latin typeface="Arial" panose="020B0604020202020204" pitchFamily="34" charset="0"/>
              </a:rPr>
              <a:t> on the market with a built-in 4G modem and your choice of trigger, advanced indicators, aircraft indicators and push data options.</a:t>
            </a:r>
            <a:br>
              <a:rPr lang="en-US" dirty="0">
                <a:solidFill>
                  <a:srgbClr val="222222"/>
                </a:solidFill>
                <a:latin typeface="Arial" panose="020B0604020202020204" pitchFamily="34" charset="0"/>
              </a:rPr>
            </a:br>
            <a:endParaRPr lang="en-US" dirty="0">
              <a:solidFill>
                <a:srgbClr val="222222"/>
              </a:solidFill>
              <a:latin typeface="Arial" panose="020B0604020202020204" pitchFamily="34" charset="0"/>
            </a:endParaRPr>
          </a:p>
          <a:p>
            <a:pPr algn="just"/>
            <a:r>
              <a:rPr lang="en-US" dirty="0">
                <a:solidFill>
                  <a:srgbClr val="222222"/>
                </a:solidFill>
                <a:latin typeface="Arial" panose="020B0604020202020204" pitchFamily="34" charset="0"/>
              </a:rPr>
              <a:t>With Fusion 4G, conduct all your measurements — environmental, buildings and/or monitoring with one compact and reliable device.</a:t>
            </a:r>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878124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0551"/>
          </a:xfrm>
        </p:spPr>
        <p:txBody>
          <a:bodyPr>
            <a:normAutofit/>
          </a:bodyPr>
          <a:lstStyle/>
          <a:p>
            <a:r>
              <a:rPr lang="en-US" b="1" dirty="0" smtClean="0">
                <a:latin typeface="Arial" panose="020B0604020202020204" pitchFamily="34" charset="0"/>
                <a:cs typeface="Arial" panose="020B0604020202020204" pitchFamily="34" charset="0"/>
              </a:rPr>
              <a:t>Flow chat</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112108"/>
            <a:ext cx="10515600" cy="5745892"/>
          </a:xfrm>
        </p:spPr>
        <p:style>
          <a:lnRef idx="2">
            <a:schemeClr val="dk1"/>
          </a:lnRef>
          <a:fillRef idx="1">
            <a:schemeClr val="lt1"/>
          </a:fillRef>
          <a:effectRef idx="0">
            <a:schemeClr val="dk1"/>
          </a:effectRef>
          <a:fontRef idx="minor">
            <a:schemeClr val="dk1"/>
          </a:fontRef>
        </p:style>
        <p:txBody>
          <a:bodyPr>
            <a:normAutofit/>
          </a:bodyPr>
          <a:lstStyle/>
          <a:p>
            <a:pPr marL="0" indent="0" algn="just">
              <a:buNone/>
            </a:pPr>
            <a:endParaRPr lang="en-US" dirty="0" smtClean="0"/>
          </a:p>
        </p:txBody>
      </p:sp>
      <p:sp>
        <p:nvSpPr>
          <p:cNvPr id="4" name="Oval 3"/>
          <p:cNvSpPr/>
          <p:nvPr/>
        </p:nvSpPr>
        <p:spPr>
          <a:xfrm>
            <a:off x="4868564" y="1235676"/>
            <a:ext cx="1556950" cy="6054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start</a:t>
            </a:r>
            <a:endParaRPr lang="en-US" dirty="0"/>
          </a:p>
        </p:txBody>
      </p:sp>
      <p:sp>
        <p:nvSpPr>
          <p:cNvPr id="5" name="Rounded Rectangle 4"/>
          <p:cNvSpPr/>
          <p:nvPr/>
        </p:nvSpPr>
        <p:spPr>
          <a:xfrm>
            <a:off x="4887098" y="2199503"/>
            <a:ext cx="1519882" cy="59312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Noise</a:t>
            </a:r>
            <a:endParaRPr lang="en-US" dirty="0"/>
          </a:p>
        </p:txBody>
      </p:sp>
      <p:sp>
        <p:nvSpPr>
          <p:cNvPr id="7" name="Flowchart: Decision 6"/>
          <p:cNvSpPr/>
          <p:nvPr/>
        </p:nvSpPr>
        <p:spPr>
          <a:xfrm>
            <a:off x="4868564" y="3178678"/>
            <a:ext cx="1649626" cy="1097757"/>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if </a:t>
            </a:r>
            <a:r>
              <a:rPr lang="en-US" dirty="0" err="1" smtClean="0"/>
              <a:t>i</a:t>
            </a:r>
            <a:r>
              <a:rPr lang="en-US" dirty="0" smtClean="0"/>
              <a:t>&gt;=75</a:t>
            </a:r>
          </a:p>
          <a:p>
            <a:pPr algn="ctr"/>
            <a:r>
              <a:rPr lang="en-US" dirty="0" err="1" smtClean="0"/>
              <a:t>db</a:t>
            </a:r>
            <a:endParaRPr lang="en-US" dirty="0"/>
          </a:p>
        </p:txBody>
      </p:sp>
      <p:cxnSp>
        <p:nvCxnSpPr>
          <p:cNvPr id="28" name="Straight Arrow Connector 27"/>
          <p:cNvCxnSpPr>
            <a:endCxn id="7" idx="0"/>
          </p:cNvCxnSpPr>
          <p:nvPr/>
        </p:nvCxnSpPr>
        <p:spPr>
          <a:xfrm>
            <a:off x="5693377" y="2807975"/>
            <a:ext cx="0" cy="370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5" idx="0"/>
          </p:cNvCxnSpPr>
          <p:nvPr/>
        </p:nvCxnSpPr>
        <p:spPr>
          <a:xfrm>
            <a:off x="5647039" y="1841157"/>
            <a:ext cx="0" cy="358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7" idx="2"/>
          </p:cNvCxnSpPr>
          <p:nvPr/>
        </p:nvCxnSpPr>
        <p:spPr>
          <a:xfrm>
            <a:off x="5693377" y="4276435"/>
            <a:ext cx="0" cy="530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4887099" y="4836072"/>
            <a:ext cx="1631091" cy="5381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Mapping</a:t>
            </a:r>
            <a:endParaRPr lang="en-US" dirty="0"/>
          </a:p>
        </p:txBody>
      </p:sp>
      <p:sp>
        <p:nvSpPr>
          <p:cNvPr id="38" name="Oval 37"/>
          <p:cNvSpPr/>
          <p:nvPr/>
        </p:nvSpPr>
        <p:spPr>
          <a:xfrm>
            <a:off x="7203990" y="4511214"/>
            <a:ext cx="1655806" cy="862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Alarm not triggered</a:t>
            </a:r>
            <a:endParaRPr lang="en-US" dirty="0"/>
          </a:p>
        </p:txBody>
      </p:sp>
      <p:cxnSp>
        <p:nvCxnSpPr>
          <p:cNvPr id="44" name="Elbow Connector 43"/>
          <p:cNvCxnSpPr>
            <a:stCxn id="7" idx="3"/>
            <a:endCxn id="38" idx="0"/>
          </p:cNvCxnSpPr>
          <p:nvPr/>
        </p:nvCxnSpPr>
        <p:spPr>
          <a:xfrm>
            <a:off x="6518190" y="3727557"/>
            <a:ext cx="1513703" cy="7836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007872" y="3265890"/>
            <a:ext cx="903800" cy="461665"/>
          </a:xfrm>
          <a:prstGeom prst="rect">
            <a:avLst/>
          </a:prstGeom>
          <a:noFill/>
        </p:spPr>
        <p:txBody>
          <a:bodyPr wrap="square" rtlCol="0">
            <a:spAutoFit/>
          </a:bodyPr>
          <a:lstStyle/>
          <a:p>
            <a:r>
              <a:rPr lang="en-US" sz="2400" dirty="0" smtClean="0"/>
              <a:t>no</a:t>
            </a:r>
            <a:endParaRPr lang="en-US" sz="2400" dirty="0"/>
          </a:p>
        </p:txBody>
      </p:sp>
      <p:sp>
        <p:nvSpPr>
          <p:cNvPr id="49" name="TextBox 48"/>
          <p:cNvSpPr txBox="1"/>
          <p:nvPr/>
        </p:nvSpPr>
        <p:spPr>
          <a:xfrm>
            <a:off x="5791200" y="4305729"/>
            <a:ext cx="548375" cy="369332"/>
          </a:xfrm>
          <a:prstGeom prst="rect">
            <a:avLst/>
          </a:prstGeom>
          <a:noFill/>
        </p:spPr>
        <p:txBody>
          <a:bodyPr wrap="square" rtlCol="0">
            <a:spAutoFit/>
          </a:bodyPr>
          <a:lstStyle/>
          <a:p>
            <a:r>
              <a:rPr lang="en-US" dirty="0" smtClean="0"/>
              <a:t>yes</a:t>
            </a:r>
            <a:endParaRPr lang="en-US" dirty="0"/>
          </a:p>
        </p:txBody>
      </p:sp>
      <p:sp>
        <p:nvSpPr>
          <p:cNvPr id="50" name="Oval 49"/>
          <p:cNvSpPr/>
          <p:nvPr/>
        </p:nvSpPr>
        <p:spPr>
          <a:xfrm>
            <a:off x="5048937" y="5846735"/>
            <a:ext cx="1307413" cy="54887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stop</a:t>
            </a:r>
            <a:endParaRPr lang="en-US" dirty="0"/>
          </a:p>
        </p:txBody>
      </p:sp>
      <p:cxnSp>
        <p:nvCxnSpPr>
          <p:cNvPr id="54" name="Straight Arrow Connector 53"/>
          <p:cNvCxnSpPr/>
          <p:nvPr/>
        </p:nvCxnSpPr>
        <p:spPr>
          <a:xfrm>
            <a:off x="5693377" y="5374192"/>
            <a:ext cx="0" cy="472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8140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840</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ANNA UNIVERSITY  REGIONAL CAMPUS COIMBATORE</vt:lpstr>
      <vt:lpstr>ABSTRACT</vt:lpstr>
      <vt:lpstr>SOURCES OF NOISE DISTURBANCES</vt:lpstr>
      <vt:lpstr>Effects Of Noise </vt:lpstr>
      <vt:lpstr>Components Requirements</vt:lpstr>
      <vt:lpstr>Components required</vt:lpstr>
      <vt:lpstr>Cont…</vt:lpstr>
      <vt:lpstr>Sound level meter</vt:lpstr>
      <vt:lpstr>Flow chat</vt:lpstr>
      <vt:lpstr>Noise mapping in india</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ANNA UNIVERSITY  REGIONAL CAMPUS COIMBATORE</dc:title>
  <dc:creator>admin</dc:creator>
  <cp:lastModifiedBy>T-S-BALAMURUGAN</cp:lastModifiedBy>
  <cp:revision>24</cp:revision>
  <dcterms:created xsi:type="dcterms:W3CDTF">2023-09-27T08:34:10Z</dcterms:created>
  <dcterms:modified xsi:type="dcterms:W3CDTF">2023-10-11T07:18:20Z</dcterms:modified>
</cp:coreProperties>
</file>