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9" r:id="rId7"/>
    <p:sldId id="270" r:id="rId8"/>
    <p:sldId id="268" r:id="rId9"/>
    <p:sldId id="261"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AB8B6-33B1-43AF-99BE-6EC75BA55892}"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AB8B6-33B1-43AF-99BE-6EC75BA55892}"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ANNA UNIVERSITY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REGIONAL CAMPUS COIMBATORE</a:t>
            </a: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a:t>IBM NAAN MUDHALVAN </a:t>
            </a:r>
            <a:r>
              <a:rPr lang="en-US" sz="4300"/>
              <a:t>PHASE 2</a:t>
            </a:r>
            <a:endParaRPr lang="en-US" sz="4300" dirty="0"/>
          </a:p>
          <a:p>
            <a:r>
              <a:rPr lang="en-US" sz="3600" dirty="0"/>
              <a:t>CLOUD COMPUTING</a:t>
            </a:r>
          </a:p>
          <a:p>
            <a:r>
              <a:rPr lang="en-US" sz="4000" dirty="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a:t>					                                                 </a:t>
            </a:r>
            <a:r>
              <a:rPr lang="en-US" sz="2000" b="1" dirty="0"/>
              <a:t>SUBMITTED BY</a:t>
            </a:r>
          </a:p>
          <a:p>
            <a:pPr algn="l"/>
            <a:r>
              <a:rPr lang="en-US" sz="2000" dirty="0"/>
              <a:t>				                                                                JANANI G</a:t>
            </a:r>
          </a:p>
          <a:p>
            <a:pPr algn="l"/>
            <a:r>
              <a:rPr lang="en-US" sz="1800" dirty="0"/>
              <a:t>                                                                                                                                                 710021106014</a:t>
            </a:r>
          </a:p>
          <a:p>
            <a:pPr algn="l"/>
            <a:r>
              <a:rPr lang="en-US" sz="1800" dirty="0"/>
              <a:t>				                                                                       Dept. of Electronics and communication engineering </a:t>
            </a:r>
          </a:p>
          <a:p>
            <a:endParaRPr lang="en-US" sz="1800" dirty="0">
              <a:effectLst>
                <a:outerShdw blurRad="38100" dist="38100" dir="2700000" algn="tl">
                  <a:srgbClr val="000000">
                    <a:alpha val="43137"/>
                  </a:srgbClr>
                </a:outerShdw>
              </a:effectLst>
            </a:endParaRPr>
          </a:p>
          <a:p>
            <a:r>
              <a:rPr lang="en-US" sz="23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mapping in </a:t>
            </a:r>
            <a:r>
              <a:rPr lang="en-US" dirty="0" err="1"/>
              <a:t>india</a:t>
            </a:r>
            <a:endParaRPr lang="en-US" dirty="0"/>
          </a:p>
        </p:txBody>
      </p:sp>
      <p:sp>
        <p:nvSpPr>
          <p:cNvPr id="4" name="Content Placeholder 3"/>
          <p:cNvSpPr>
            <a:spLocks noGrp="1"/>
          </p:cNvSpPr>
          <p:nvPr>
            <p:ph idx="1"/>
          </p:nvPr>
        </p:nvSpPr>
        <p:spPr/>
        <p:txBody>
          <a:bodyPr numCol="2"/>
          <a:lstStyle/>
          <a:p>
            <a:pPr algn="just"/>
            <a:r>
              <a:rPr lang="en-US" dirty="0"/>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690688"/>
            <a:ext cx="4652489" cy="4063828"/>
          </a:xfrm>
          <a:prstGeom prst="rect">
            <a:avLst/>
          </a:prstGeom>
        </p:spPr>
      </p:pic>
    </p:spTree>
    <p:extLst>
      <p:ext uri="{BB962C8B-B14F-4D97-AF65-F5344CB8AC3E}">
        <p14:creationId xmlns:p14="http://schemas.microsoft.com/office/powerpoint/2010/main" val="233104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pPr algn="just">
              <a:lnSpc>
                <a:spcPct val="100000"/>
              </a:lnSpc>
            </a:pPr>
            <a:r>
              <a:rPr lang="en-US" sz="2400" dirty="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p>
        </p:txBody>
      </p:sp>
    </p:spTree>
    <p:extLst>
      <p:ext uri="{BB962C8B-B14F-4D97-AF65-F5344CB8AC3E}">
        <p14:creationId xmlns:p14="http://schemas.microsoft.com/office/powerpoint/2010/main" val="8500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8" y="377481"/>
            <a:ext cx="10515600" cy="1325563"/>
          </a:xfrm>
        </p:spPr>
        <p:txBody>
          <a:bodyPr/>
          <a:lstStyle/>
          <a:p>
            <a:r>
              <a:rPr lang="en-US" b="1" dirty="0">
                <a:solidFill>
                  <a:schemeClr val="accent5">
                    <a:lumMod val="50000"/>
                  </a:schemeClr>
                </a:solidFill>
              </a:rPr>
              <a:t>ABSTRACT</a:t>
            </a:r>
          </a:p>
        </p:txBody>
      </p:sp>
      <p:sp>
        <p:nvSpPr>
          <p:cNvPr id="3" name="Content Placeholder 2"/>
          <p:cNvSpPr>
            <a:spLocks noGrp="1"/>
          </p:cNvSpPr>
          <p:nvPr>
            <p:ph idx="1"/>
          </p:nvPr>
        </p:nvSpPr>
        <p:spPr>
          <a:xfrm>
            <a:off x="813486" y="1703044"/>
            <a:ext cx="10515600"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levels. In the project we have implemented a mapping with noise levels which is helping for reducing noise in the environment.</a:t>
            </a: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50000"/>
                  </a:schemeClr>
                </a:solidFill>
              </a:rPr>
              <a:t>SOURCES OF NOISE DISTURBANCES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CONSTRUCTION WORKS</a:t>
            </a:r>
          </a:p>
          <a:p>
            <a:r>
              <a:rPr lang="en-US" dirty="0">
                <a:latin typeface="Times New Roman" panose="02020603050405020304" pitchFamily="18" charset="0"/>
                <a:cs typeface="Times New Roman" panose="02020603050405020304" pitchFamily="18" charset="0"/>
              </a:rPr>
              <a:t>EMERGENY VEHICLES SIRENS</a:t>
            </a:r>
          </a:p>
          <a:p>
            <a:r>
              <a:rPr lang="en-US" dirty="0">
                <a:latin typeface="Times New Roman" panose="02020603050405020304" pitchFamily="18" charset="0"/>
                <a:cs typeface="Times New Roman" panose="02020603050405020304" pitchFamily="18" charset="0"/>
              </a:rPr>
              <a:t>ROAD AND RAIL TRAFFIC</a:t>
            </a:r>
          </a:p>
          <a:p>
            <a:r>
              <a:rPr lang="en-US" dirty="0">
                <a:latin typeface="Times New Roman" panose="02020603050405020304" pitchFamily="18" charset="0"/>
                <a:cs typeface="Times New Roman" panose="02020603050405020304" pitchFamily="18" charset="0"/>
              </a:rPr>
              <a:t>AIRCRAFT</a:t>
            </a:r>
          </a:p>
          <a:p>
            <a:r>
              <a:rPr lang="en-US" dirty="0">
                <a:latin typeface="Times New Roman" panose="02020603050405020304" pitchFamily="18" charset="0"/>
                <a:cs typeface="Times New Roman" panose="02020603050405020304" pitchFamily="18" charset="0"/>
              </a:rPr>
              <a:t>LOUD MUSIC</a:t>
            </a:r>
          </a:p>
          <a:p>
            <a:r>
              <a:rPr lang="en-US" dirty="0">
                <a:latin typeface="Times New Roman" panose="02020603050405020304" pitchFamily="18" charset="0"/>
                <a:cs typeface="Times New Roman" panose="02020603050405020304" pitchFamily="18" charset="0"/>
              </a:rPr>
              <a:t>EVENTS AND CROWDS</a:t>
            </a:r>
          </a:p>
        </p:txBody>
      </p:sp>
    </p:spTree>
    <p:extLst>
      <p:ext uri="{BB962C8B-B14F-4D97-AF65-F5344CB8AC3E}">
        <p14:creationId xmlns:p14="http://schemas.microsoft.com/office/powerpoint/2010/main" val="18902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dirty="0">
                <a:solidFill>
                  <a:schemeClr val="accent5">
                    <a:lumMod val="50000"/>
                  </a:schemeClr>
                </a:solidFill>
                <a:latin typeface="Arial" panose="020B0604020202020204" pitchFamily="34" charset="0"/>
                <a:cs typeface="Arial" panose="020B0604020202020204" pitchFamily="34" charset="0"/>
              </a:rPr>
              <a:t>Effects Of Noise </a:t>
            </a:r>
          </a:p>
        </p:txBody>
      </p:sp>
      <p:sp>
        <p:nvSpPr>
          <p:cNvPr id="3" name="Content Placeholder 2"/>
          <p:cNvSpPr>
            <a:spLocks noGrp="1"/>
          </p:cNvSpPr>
          <p:nvPr>
            <p:ph idx="1"/>
          </p:nvPr>
        </p:nvSpPr>
        <p:spPr>
          <a:xfrm>
            <a:off x="838200" y="1533236"/>
            <a:ext cx="10515600" cy="5135419"/>
          </a:xfrm>
        </p:spPr>
        <p:txBody>
          <a:bodyPr>
            <a:normAutofit lnSpcReduction="10000"/>
          </a:bodyPr>
          <a:lstStyle/>
          <a:p>
            <a:pPr marL="2743200" lvl="6" indent="0" algn="just">
              <a:buNone/>
            </a:pPr>
            <a:r>
              <a:rPr lang="en-US" dirty="0"/>
              <a:t> </a:t>
            </a:r>
          </a:p>
          <a:p>
            <a:pPr algn="just">
              <a:buFont typeface="Wingdings" panose="05000000000000000000" pitchFamily="2" charset="2"/>
              <a:buChar char="Ø"/>
            </a:pPr>
            <a:r>
              <a:rPr lang="en-US" dirty="0"/>
              <a:t>  Stress and Anxiety</a:t>
            </a:r>
          </a:p>
          <a:p>
            <a:pPr algn="just">
              <a:buFont typeface="Wingdings" panose="05000000000000000000" pitchFamily="2" charset="2"/>
              <a:buChar char="Ø"/>
            </a:pPr>
            <a:r>
              <a:rPr lang="en-US" dirty="0"/>
              <a:t>  Hearing loss</a:t>
            </a:r>
          </a:p>
          <a:p>
            <a:pPr algn="just">
              <a:buFont typeface="Wingdings" panose="05000000000000000000" pitchFamily="2" charset="2"/>
              <a:buChar char="Ø"/>
            </a:pPr>
            <a:r>
              <a:rPr lang="en-US" dirty="0"/>
              <a:t>  Sleep Disturbances</a:t>
            </a:r>
          </a:p>
          <a:p>
            <a:pPr algn="just">
              <a:buFont typeface="Wingdings" panose="05000000000000000000" pitchFamily="2" charset="2"/>
              <a:buChar char="Ø"/>
            </a:pPr>
            <a:r>
              <a:rPr lang="en-US" dirty="0"/>
              <a:t>  Cardiovascular Effects</a:t>
            </a:r>
          </a:p>
          <a:p>
            <a:pPr algn="just">
              <a:buFont typeface="Wingdings" panose="05000000000000000000" pitchFamily="2" charset="2"/>
              <a:buChar char="Ø"/>
            </a:pPr>
            <a:r>
              <a:rPr lang="en-US" dirty="0"/>
              <a:t>  Communication Interference</a:t>
            </a:r>
          </a:p>
          <a:p>
            <a:pPr algn="just">
              <a:buFont typeface="Wingdings" panose="05000000000000000000" pitchFamily="2" charset="2"/>
              <a:buChar char="Ø"/>
            </a:pPr>
            <a:r>
              <a:rPr lang="en-US" dirty="0"/>
              <a:t>  Impact on Learning and Performance </a:t>
            </a:r>
          </a:p>
          <a:p>
            <a:pPr algn="just">
              <a:buFont typeface="Wingdings" panose="05000000000000000000" pitchFamily="2" charset="2"/>
              <a:buChar char="Ø"/>
            </a:pPr>
            <a:r>
              <a:rPr lang="en-US" dirty="0"/>
              <a:t>  Workplace Productivity</a:t>
            </a:r>
          </a:p>
          <a:p>
            <a:pPr algn="just">
              <a:buFont typeface="Wingdings" panose="05000000000000000000" pitchFamily="2" charset="2"/>
              <a:buChar char="Ø"/>
            </a:pPr>
            <a:r>
              <a:rPr lang="en-US" dirty="0"/>
              <a:t>  Quality of Life</a:t>
            </a:r>
          </a:p>
          <a:p>
            <a:pPr algn="just">
              <a:buFont typeface="Wingdings" panose="05000000000000000000" pitchFamily="2" charset="2"/>
              <a:buChar char="Ø"/>
            </a:pPr>
            <a:r>
              <a:rPr lang="en-US" dirty="0"/>
              <a:t>  Social and Recreational Disruptions</a:t>
            </a:r>
          </a:p>
          <a:p>
            <a:pPr algn="just">
              <a:buFont typeface="Wingdings" panose="05000000000000000000" pitchFamily="2" charset="2"/>
              <a:buChar char="Ø"/>
            </a:pPr>
            <a:r>
              <a:rPr lang="en-US" dirty="0"/>
              <a:t>  Effects on Wildlife</a:t>
            </a:r>
          </a:p>
        </p:txBody>
      </p:sp>
    </p:spTree>
    <p:extLst>
      <p:ext uri="{BB962C8B-B14F-4D97-AF65-F5344CB8AC3E}">
        <p14:creationId xmlns:p14="http://schemas.microsoft.com/office/powerpoint/2010/main" val="24166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Requirements</a:t>
            </a:r>
          </a:p>
        </p:txBody>
      </p:sp>
      <p:sp>
        <p:nvSpPr>
          <p:cNvPr id="3" name="Content Placeholder 2"/>
          <p:cNvSpPr>
            <a:spLocks noGrp="1"/>
          </p:cNvSpPr>
          <p:nvPr>
            <p:ph idx="1"/>
          </p:nvPr>
        </p:nvSpPr>
        <p:spPr>
          <a:xfrm>
            <a:off x="630195" y="1690688"/>
            <a:ext cx="10696832" cy="464691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Microphones</a:t>
            </a:r>
          </a:p>
          <a:p>
            <a:r>
              <a:rPr lang="en-US" dirty="0">
                <a:latin typeface="Times New Roman" panose="02020603050405020304" pitchFamily="18" charset="0"/>
                <a:cs typeface="Times New Roman" panose="02020603050405020304" pitchFamily="18" charset="0"/>
              </a:rPr>
              <a:t>Pre-amplifiers</a:t>
            </a:r>
          </a:p>
          <a:p>
            <a:r>
              <a:rPr lang="en-US" dirty="0">
                <a:latin typeface="Times New Roman" panose="02020603050405020304" pitchFamily="18" charset="0"/>
                <a:cs typeface="Times New Roman" panose="02020603050405020304" pitchFamily="18" charset="0"/>
              </a:rPr>
              <a:t>Analog to digital converters</a:t>
            </a:r>
          </a:p>
          <a:p>
            <a:r>
              <a:rPr lang="en-US" dirty="0">
                <a:latin typeface="Times New Roman" panose="02020603050405020304" pitchFamily="18" charset="0"/>
                <a:cs typeface="Times New Roman" panose="02020603050405020304" pitchFamily="18" charset="0"/>
              </a:rPr>
              <a:t>Data acquisition system</a:t>
            </a:r>
          </a:p>
          <a:p>
            <a:r>
              <a:rPr lang="en-US" dirty="0">
                <a:latin typeface="Times New Roman" panose="02020603050405020304" pitchFamily="18" charset="0"/>
                <a:cs typeface="Times New Roman" panose="02020603050405020304" pitchFamily="18" charset="0"/>
              </a:rPr>
              <a:t>Global positioning system</a:t>
            </a:r>
          </a:p>
          <a:p>
            <a:r>
              <a:rPr lang="en-US" dirty="0">
                <a:latin typeface="Times New Roman" panose="02020603050405020304" pitchFamily="18" charset="0"/>
                <a:cs typeface="Times New Roman" panose="02020603050405020304" pitchFamily="18" charset="0"/>
              </a:rPr>
              <a:t>Mapping software</a:t>
            </a:r>
          </a:p>
          <a:p>
            <a:r>
              <a:rPr lang="en-US" dirty="0">
                <a:latin typeface="Times New Roman" panose="02020603050405020304" pitchFamily="18" charset="0"/>
                <a:cs typeface="Times New Roman" panose="02020603050405020304" pitchFamily="18" charset="0"/>
              </a:rPr>
              <a:t>Data storage</a:t>
            </a: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11060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required</a:t>
            </a:r>
          </a:p>
        </p:txBody>
      </p:sp>
      <p:sp>
        <p:nvSpPr>
          <p:cNvPr id="3" name="Content Placeholder 2"/>
          <p:cNvSpPr>
            <a:spLocks noGrp="1"/>
          </p:cNvSpPr>
          <p:nvPr>
            <p:ph idx="1"/>
          </p:nvPr>
        </p:nvSpPr>
        <p:spPr>
          <a:xfrm>
            <a:off x="838200" y="1285104"/>
            <a:ext cx="10515600" cy="5572896"/>
          </a:xfrm>
        </p:spPr>
        <p:txBody>
          <a:bodyPr>
            <a:normAutofit fontScale="25000" lnSpcReduction="20000"/>
          </a:bodyPr>
          <a:lstStyle/>
          <a:p>
            <a:pPr marL="0" indent="0">
              <a:buNone/>
            </a:pPr>
            <a:r>
              <a:rPr lang="en-US" sz="8000" dirty="0"/>
              <a:t>To create an urban noise monitoring system project, you'll need the following components:</a:t>
            </a:r>
          </a:p>
          <a:p>
            <a:pPr marL="0" indent="0">
              <a:buNone/>
            </a:pPr>
            <a:endParaRPr lang="en-US" sz="8000" dirty="0"/>
          </a:p>
          <a:p>
            <a:pPr marL="0" indent="0">
              <a:buNone/>
            </a:pPr>
            <a:r>
              <a:rPr lang="en-US" sz="8000" dirty="0"/>
              <a:t>1</a:t>
            </a:r>
            <a:r>
              <a:rPr lang="en-US" sz="8000" b="1" dirty="0"/>
              <a:t>. Microphones/Sensors</a:t>
            </a:r>
            <a:r>
              <a:rPr lang="en-US" sz="8000" dirty="0"/>
              <a:t>: Quality microphones or noise sensors to capture ambient sound levels.</a:t>
            </a:r>
          </a:p>
          <a:p>
            <a:pPr marL="0" indent="0">
              <a:buNone/>
            </a:pPr>
            <a:endParaRPr lang="en-US" sz="8000" dirty="0"/>
          </a:p>
          <a:p>
            <a:pPr marL="0" indent="0">
              <a:buNone/>
            </a:pPr>
            <a:r>
              <a:rPr lang="en-US" sz="8000" dirty="0"/>
              <a:t>2</a:t>
            </a:r>
            <a:r>
              <a:rPr lang="en-US" sz="8000" b="1" dirty="0"/>
              <a:t>. Microcontroller/Processor</a:t>
            </a:r>
            <a:r>
              <a:rPr lang="en-US" sz="8000" dirty="0"/>
              <a:t>: A microcontroller (e.g., Arduino, Raspberry Pi) to process data from the sensors.</a:t>
            </a:r>
            <a:br>
              <a:rPr lang="en-US" sz="8000" dirty="0"/>
            </a:br>
            <a:endParaRPr lang="en-US" sz="8000" dirty="0"/>
          </a:p>
          <a:p>
            <a:pPr marL="0" indent="0">
              <a:buNone/>
            </a:pPr>
            <a:r>
              <a:rPr lang="en-US" sz="8000" dirty="0"/>
              <a:t>3</a:t>
            </a:r>
            <a:r>
              <a:rPr lang="en-US" sz="8000" b="1" dirty="0"/>
              <a:t>. Power Supply</a:t>
            </a:r>
            <a:r>
              <a:rPr lang="en-US" sz="8000" dirty="0"/>
              <a:t>: Depending on the deployment location, consider a reliable power source or battery.</a:t>
            </a:r>
            <a:br>
              <a:rPr lang="en-US" sz="8000" dirty="0"/>
            </a:br>
            <a:endParaRPr lang="en-US" sz="8000" dirty="0"/>
          </a:p>
          <a:p>
            <a:pPr marL="0" indent="0">
              <a:buNone/>
            </a:pPr>
            <a:r>
              <a:rPr lang="en-US" sz="8000" dirty="0"/>
              <a:t>4</a:t>
            </a:r>
            <a:r>
              <a:rPr lang="en-US" sz="8000" b="1" dirty="0"/>
              <a:t>. Data Logger/</a:t>
            </a:r>
            <a:r>
              <a:rPr lang="en-US" sz="8000" b="1" dirty="0" err="1"/>
              <a:t>Storage</a:t>
            </a:r>
            <a:r>
              <a:rPr lang="en-US" sz="8000" dirty="0" err="1"/>
              <a:t>:For</a:t>
            </a:r>
            <a:r>
              <a:rPr lang="en-US" sz="8000" dirty="0"/>
              <a:t> storing the recorded noise data, you might need an SD card or other data storage solutions.</a:t>
            </a:r>
            <a:br>
              <a:rPr lang="en-US" sz="8000" dirty="0"/>
            </a:br>
            <a:endParaRPr lang="en-US" sz="8000" dirty="0"/>
          </a:p>
          <a:p>
            <a:pPr marL="0" indent="0">
              <a:buNone/>
            </a:pPr>
            <a:r>
              <a:rPr lang="en-US" sz="8000" dirty="0"/>
              <a:t>5</a:t>
            </a:r>
            <a:r>
              <a:rPr lang="en-US" sz="8000" b="1" dirty="0"/>
              <a:t>. Communication Module</a:t>
            </a:r>
            <a:r>
              <a:rPr lang="en-US" sz="8000" dirty="0"/>
              <a:t>: A module for data transmission, such as Wi-Fi, GSM, or </a:t>
            </a:r>
            <a:r>
              <a:rPr lang="en-US" sz="8000" dirty="0" err="1"/>
              <a:t>LoRa</a:t>
            </a:r>
            <a:r>
              <a:rPr lang="en-US" sz="8000" dirty="0"/>
              <a:t>, to send the collected data to a central system.</a:t>
            </a:r>
            <a:br>
              <a:rPr lang="en-US" sz="8000" dirty="0"/>
            </a:br>
            <a:endParaRPr lang="en-US" sz="8000" dirty="0"/>
          </a:p>
          <a:p>
            <a:pPr marL="0" indent="0">
              <a:buNone/>
            </a:pPr>
            <a:r>
              <a:rPr lang="en-US" sz="8000" dirty="0"/>
              <a:t>6. </a:t>
            </a:r>
            <a:r>
              <a:rPr lang="en-US" sz="8000" b="1" dirty="0"/>
              <a:t>GPS Module</a:t>
            </a:r>
            <a:r>
              <a:rPr lang="en-US" sz="8000" dirty="0"/>
              <a:t>: If you want to include location information in your monitoring, a GPS module is useful.</a:t>
            </a:r>
            <a:br>
              <a:rPr lang="en-US" sz="8000" dirty="0"/>
            </a:br>
            <a:endParaRPr lang="en-US" sz="8000" dirty="0"/>
          </a:p>
          <a:p>
            <a:pPr marL="0" indent="0">
              <a:buNone/>
            </a:pPr>
            <a:r>
              <a:rPr lang="en-US" sz="8000" dirty="0"/>
              <a:t>7</a:t>
            </a:r>
            <a:r>
              <a:rPr lang="en-US" sz="8000" b="1" dirty="0"/>
              <a:t>. Weatherproof Enclosure</a:t>
            </a:r>
            <a:r>
              <a:rPr lang="en-US" sz="8000" dirty="0"/>
              <a:t>: Protect the components from environmental factors like rain, dust, etc</a:t>
            </a:r>
            <a:r>
              <a:rPr lang="en-US" dirty="0"/>
              <a:t>.</a:t>
            </a:r>
            <a:br>
              <a:rPr lang="en-US" dirty="0"/>
            </a:br>
            <a:endParaRPr lang="en-US" dirty="0"/>
          </a:p>
          <a:p>
            <a:pPr marL="0" indent="0">
              <a:buNone/>
            </a:pPr>
            <a:endParaRPr lang="en-US" dirty="0"/>
          </a:p>
        </p:txBody>
      </p:sp>
    </p:spTree>
    <p:extLst>
      <p:ext uri="{BB962C8B-B14F-4D97-AF65-F5344CB8AC3E}">
        <p14:creationId xmlns:p14="http://schemas.microsoft.com/office/powerpoint/2010/main" val="538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t>8. </a:t>
            </a:r>
            <a:r>
              <a:rPr lang="en-US" sz="8000" b="1" dirty="0"/>
              <a:t>User Interface</a:t>
            </a:r>
            <a:r>
              <a:rPr lang="en-US" sz="8000" dirty="0"/>
              <a:t>: A display or a web-based interface for users to visualize and interpret the noise data.</a:t>
            </a:r>
            <a:br>
              <a:rPr lang="en-US" sz="8000" dirty="0"/>
            </a:br>
            <a:endParaRPr lang="en-US" sz="8000" dirty="0"/>
          </a:p>
          <a:p>
            <a:pPr marL="0" indent="0">
              <a:buNone/>
            </a:pPr>
            <a:r>
              <a:rPr lang="en-US" sz="8000" dirty="0"/>
              <a:t>9</a:t>
            </a:r>
            <a:r>
              <a:rPr lang="en-US" sz="8000" b="1" dirty="0"/>
              <a:t>. Power Management</a:t>
            </a:r>
            <a:r>
              <a:rPr lang="en-US" sz="8000" dirty="0"/>
              <a:t>: Efficient power management system to optimize battery usage if applicable.</a:t>
            </a:r>
            <a:br>
              <a:rPr lang="en-US" sz="8000" dirty="0"/>
            </a:br>
            <a:endParaRPr lang="en-US" sz="8000" dirty="0"/>
          </a:p>
          <a:p>
            <a:pPr marL="0" indent="0">
              <a:buNone/>
            </a:pPr>
            <a:r>
              <a:rPr lang="en-US" sz="8000" dirty="0"/>
              <a:t>10</a:t>
            </a:r>
            <a:r>
              <a:rPr lang="en-US" sz="8000" b="1" dirty="0"/>
              <a:t>. Centralized Database/Server</a:t>
            </a:r>
            <a:r>
              <a:rPr lang="en-US" sz="8000" dirty="0"/>
              <a:t>: A centralized system to collect and store data from multiple monitoring points.</a:t>
            </a:r>
            <a:br>
              <a:rPr lang="en-US" sz="8000" dirty="0"/>
            </a:br>
            <a:endParaRPr lang="en-US" sz="8000" dirty="0"/>
          </a:p>
          <a:p>
            <a:pPr marL="0" indent="0">
              <a:buNone/>
            </a:pPr>
            <a:r>
              <a:rPr lang="en-US" sz="8000" dirty="0"/>
              <a:t>11. </a:t>
            </a:r>
            <a:r>
              <a:rPr lang="en-US" sz="8000" b="1" dirty="0"/>
              <a:t>Software/Algorithm:</a:t>
            </a:r>
            <a:r>
              <a:rPr lang="en-US" sz="8000" dirty="0"/>
              <a:t> Develop algorithms for analyzing noise data and identifying patterns or trends.</a:t>
            </a:r>
            <a:br>
              <a:rPr lang="en-US" sz="8000" dirty="0"/>
            </a:br>
            <a:endParaRPr lang="en-US" sz="8000" dirty="0"/>
          </a:p>
          <a:p>
            <a:pPr marL="0" indent="0">
              <a:buNone/>
            </a:pPr>
            <a:r>
              <a:rPr lang="en-US" sz="8000" dirty="0"/>
              <a:t>12. </a:t>
            </a:r>
            <a:r>
              <a:rPr lang="en-US" sz="8000" b="1" dirty="0"/>
              <a:t>Alert System: </a:t>
            </a:r>
            <a:r>
              <a:rPr lang="en-US" sz="8000" dirty="0"/>
              <a:t>If needed, implement an alert system to notify relevant authorities or users based on predefined thresholds.</a:t>
            </a:r>
            <a:br>
              <a:rPr lang="en-US" sz="8000" dirty="0"/>
            </a:br>
            <a:endParaRPr lang="en-US" sz="8000" dirty="0"/>
          </a:p>
          <a:p>
            <a:pPr marL="0" indent="0">
              <a:buNone/>
            </a:pPr>
            <a:r>
              <a:rPr lang="en-US" sz="8000" dirty="0"/>
              <a:t>13. </a:t>
            </a:r>
            <a:r>
              <a:rPr lang="en-US" sz="8000" b="1" dirty="0"/>
              <a:t>Security Measures</a:t>
            </a:r>
            <a:r>
              <a:rPr lang="en-US" sz="8000" dirty="0"/>
              <a:t>: Implement security protocols to protect the system from unauthorized access.</a:t>
            </a:r>
            <a:br>
              <a:rPr lang="en-US" sz="8000" dirty="0"/>
            </a:br>
            <a:endParaRPr lang="en-US" sz="8000" dirty="0"/>
          </a:p>
          <a:p>
            <a:pPr marL="0" indent="0">
              <a:buNone/>
            </a:pPr>
            <a:r>
              <a:rPr lang="en-US" sz="8000" dirty="0"/>
              <a:t>14. </a:t>
            </a:r>
            <a:r>
              <a:rPr lang="en-US" sz="8000" b="1" dirty="0"/>
              <a:t>Maintenance Plan</a:t>
            </a:r>
            <a:r>
              <a:rPr lang="en-US" sz="8000" dirty="0"/>
              <a:t>: Plan for regular maintenance to ensure the system's continued functionality</a:t>
            </a:r>
            <a:r>
              <a:rPr lang="en-US" dirty="0"/>
              <a:t>.</a:t>
            </a:r>
            <a:br>
              <a:rPr lang="en-US" dirty="0"/>
            </a:br>
            <a:endParaRPr lang="en-US" dirty="0"/>
          </a:p>
        </p:txBody>
      </p:sp>
    </p:spTree>
    <p:extLst>
      <p:ext uri="{BB962C8B-B14F-4D97-AF65-F5344CB8AC3E}">
        <p14:creationId xmlns:p14="http://schemas.microsoft.com/office/powerpoint/2010/main" val="4829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Sound level meter</a:t>
            </a:r>
          </a:p>
        </p:txBody>
      </p:sp>
      <p:pic>
        <p:nvPicPr>
          <p:cNvPr id="4" name="Content Placeholder 3"/>
          <p:cNvPicPr>
            <a:picLocks noGrp="1" noChangeAspect="1"/>
          </p:cNvPicPr>
          <p:nvPr>
            <p:ph idx="1"/>
          </p:nvPr>
        </p:nvPicPr>
        <p:blipFill>
          <a:blip r:embed="rId2"/>
          <a:stretch>
            <a:fillRect/>
          </a:stretch>
        </p:blipFill>
        <p:spPr>
          <a:xfrm>
            <a:off x="6712386" y="1328218"/>
            <a:ext cx="5088317" cy="3625426"/>
          </a:xfrm>
          <a:prstGeom prst="rect">
            <a:avLst/>
          </a:prstGeom>
        </p:spPr>
      </p:pic>
      <p:sp>
        <p:nvSpPr>
          <p:cNvPr id="5" name="Rectangle 4"/>
          <p:cNvSpPr/>
          <p:nvPr/>
        </p:nvSpPr>
        <p:spPr>
          <a:xfrm>
            <a:off x="494270" y="2274838"/>
            <a:ext cx="5758249" cy="2308324"/>
          </a:xfrm>
          <a:prstGeom prst="rect">
            <a:avLst/>
          </a:prstGeom>
        </p:spPr>
        <p:txBody>
          <a:bodyPr wrap="square">
            <a:spAutoFit/>
          </a:bodyPr>
          <a:lstStyle/>
          <a:p>
            <a:pPr algn="just"/>
            <a:r>
              <a:rPr lang="en-US" dirty="0">
                <a:solidFill>
                  <a:srgbClr val="222222"/>
                </a:solidFill>
                <a:latin typeface="Arial" panose="020B0604020202020204" pitchFamily="34" charset="0"/>
              </a:rPr>
              <a:t>Fusion™ by </a:t>
            </a:r>
            <a:r>
              <a:rPr lang="en-US" dirty="0" err="1">
                <a:solidFill>
                  <a:srgbClr val="222222"/>
                </a:solidFill>
                <a:latin typeface="Arial" panose="020B0604020202020204" pitchFamily="34" charset="0"/>
              </a:rPr>
              <a:t>Acoem</a:t>
            </a:r>
            <a:r>
              <a:rPr lang="en-US" dirty="0">
                <a:solidFill>
                  <a:srgbClr val="222222"/>
                </a:solidFill>
                <a:latin typeface="Arial" panose="020B0604020202020204" pitchFamily="34" charset="0"/>
              </a:rPr>
              <a:t> is the only IEC 61672 Class 1 sound level meter/</a:t>
            </a:r>
            <a:r>
              <a:rPr lang="en-US" dirty="0" err="1">
                <a:solidFill>
                  <a:srgbClr val="222222"/>
                </a:solidFill>
                <a:latin typeface="Arial" panose="020B0604020202020204" pitchFamily="34" charset="0"/>
              </a:rPr>
              <a:t>analyser</a:t>
            </a:r>
            <a:r>
              <a:rPr lang="en-US" dirty="0">
                <a:solidFill>
                  <a:srgbClr val="222222"/>
                </a:solidFill>
                <a:latin typeface="Arial" panose="020B0604020202020204" pitchFamily="34" charset="0"/>
              </a:rPr>
              <a:t> on the market with a built-in 4G modem and your choice of trigger, advanced indicators, aircraft indicators and push data options.</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pPr algn="just"/>
            <a:r>
              <a:rPr lang="en-US" dirty="0">
                <a:solidFill>
                  <a:srgbClr val="222222"/>
                </a:solidFill>
                <a:latin typeface="Arial" panose="020B0604020202020204" pitchFamily="34" charset="0"/>
              </a:rPr>
              <a:t>With Fusion 4G, conduct all your measurements — environmental, buildings and/or monitoring with one compact and reliable device.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81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r>
              <a:rPr lang="en-US" b="1" dirty="0">
                <a:latin typeface="Arial" panose="020B0604020202020204" pitchFamily="34" charset="0"/>
                <a:cs typeface="Arial" panose="020B0604020202020204" pitchFamily="34" charset="0"/>
              </a:rPr>
              <a:t>Flow chat</a:t>
            </a:r>
          </a:p>
        </p:txBody>
      </p:sp>
      <p:sp>
        <p:nvSpPr>
          <p:cNvPr id="3"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n-US" dirty="0"/>
          </a:p>
        </p:txBody>
      </p:sp>
      <p:sp>
        <p:nvSpPr>
          <p:cNvPr id="4" name="Oval 3"/>
          <p:cNvSpPr/>
          <p:nvPr/>
        </p:nvSpPr>
        <p:spPr>
          <a:xfrm>
            <a:off x="4868564" y="1235676"/>
            <a:ext cx="1556950" cy="6054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5" name="Rounded Rectangle 4"/>
          <p:cNvSpPr/>
          <p:nvPr/>
        </p:nvSpPr>
        <p:spPr>
          <a:xfrm>
            <a:off x="4887098" y="2199503"/>
            <a:ext cx="1519882" cy="5931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Noise</a:t>
            </a:r>
          </a:p>
        </p:txBody>
      </p:sp>
      <p:sp>
        <p:nvSpPr>
          <p:cNvPr id="7" name="Flowchart: Decision 6"/>
          <p:cNvSpPr/>
          <p:nvPr/>
        </p:nvSpPr>
        <p:spPr>
          <a:xfrm>
            <a:off x="4868564" y="3178678"/>
            <a:ext cx="1649626" cy="10977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a:t>
            </a:r>
            <a:r>
              <a:rPr lang="en-US" dirty="0" err="1"/>
              <a:t>i</a:t>
            </a:r>
            <a:r>
              <a:rPr lang="en-US" dirty="0"/>
              <a:t>&gt;=75</a:t>
            </a:r>
          </a:p>
          <a:p>
            <a:pPr algn="ctr"/>
            <a:r>
              <a:rPr lang="en-US" dirty="0" err="1"/>
              <a:t>db</a:t>
            </a:r>
            <a:endParaRPr lang="en-US" dirty="0"/>
          </a:p>
        </p:txBody>
      </p:sp>
      <p:cxnSp>
        <p:nvCxnSpPr>
          <p:cNvPr id="28" name="Straight Arrow Connector 27"/>
          <p:cNvCxnSpPr>
            <a:endCxn id="7" idx="0"/>
          </p:cNvCxnSpPr>
          <p:nvPr/>
        </p:nvCxnSpPr>
        <p:spPr>
          <a:xfrm>
            <a:off x="5693377" y="2807975"/>
            <a:ext cx="0" cy="37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5" idx="0"/>
          </p:cNvCxnSpPr>
          <p:nvPr/>
        </p:nvCxnSpPr>
        <p:spPr>
          <a:xfrm>
            <a:off x="5647039" y="1841157"/>
            <a:ext cx="0" cy="3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5693377" y="4276435"/>
            <a:ext cx="0" cy="53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887099" y="4836072"/>
            <a:ext cx="1631091" cy="538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a:t>
            </a:r>
          </a:p>
        </p:txBody>
      </p:sp>
      <p:sp>
        <p:nvSpPr>
          <p:cNvPr id="38" name="Oval 37"/>
          <p:cNvSpPr/>
          <p:nvPr/>
        </p:nvSpPr>
        <p:spPr>
          <a:xfrm>
            <a:off x="7203990" y="4511214"/>
            <a:ext cx="1655806" cy="862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Alarm not triggered</a:t>
            </a:r>
          </a:p>
        </p:txBody>
      </p:sp>
      <p:cxnSp>
        <p:nvCxnSpPr>
          <p:cNvPr id="44" name="Elbow Connector 43"/>
          <p:cNvCxnSpPr>
            <a:stCxn id="7" idx="3"/>
            <a:endCxn id="38" idx="0"/>
          </p:cNvCxnSpPr>
          <p:nvPr/>
        </p:nvCxnSpPr>
        <p:spPr>
          <a:xfrm>
            <a:off x="6518190" y="3727557"/>
            <a:ext cx="1513703" cy="783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7872" y="3265890"/>
            <a:ext cx="903800" cy="461665"/>
          </a:xfrm>
          <a:prstGeom prst="rect">
            <a:avLst/>
          </a:prstGeom>
          <a:noFill/>
        </p:spPr>
        <p:txBody>
          <a:bodyPr wrap="square" rtlCol="0">
            <a:spAutoFit/>
          </a:bodyPr>
          <a:lstStyle/>
          <a:p>
            <a:r>
              <a:rPr lang="en-US" sz="2400" dirty="0"/>
              <a:t>no</a:t>
            </a:r>
          </a:p>
        </p:txBody>
      </p:sp>
      <p:sp>
        <p:nvSpPr>
          <p:cNvPr id="49" name="TextBox 48"/>
          <p:cNvSpPr txBox="1"/>
          <p:nvPr/>
        </p:nvSpPr>
        <p:spPr>
          <a:xfrm>
            <a:off x="5791200" y="4305729"/>
            <a:ext cx="548375" cy="369332"/>
          </a:xfrm>
          <a:prstGeom prst="rect">
            <a:avLst/>
          </a:prstGeom>
          <a:noFill/>
        </p:spPr>
        <p:txBody>
          <a:bodyPr wrap="square" rtlCol="0">
            <a:spAutoFit/>
          </a:bodyPr>
          <a:lstStyle/>
          <a:p>
            <a:r>
              <a:rPr lang="en-US" dirty="0"/>
              <a:t>yes</a:t>
            </a:r>
          </a:p>
        </p:txBody>
      </p:sp>
      <p:sp>
        <p:nvSpPr>
          <p:cNvPr id="50" name="Oval 49"/>
          <p:cNvSpPr/>
          <p:nvPr/>
        </p:nvSpPr>
        <p:spPr>
          <a:xfrm>
            <a:off x="5048937" y="5846735"/>
            <a:ext cx="1307413" cy="5488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p>
        </p:txBody>
      </p:sp>
      <p:cxnSp>
        <p:nvCxnSpPr>
          <p:cNvPr id="54" name="Straight Arrow Connector 53"/>
          <p:cNvCxnSpPr/>
          <p:nvPr/>
        </p:nvCxnSpPr>
        <p:spPr>
          <a:xfrm>
            <a:off x="5693377" y="5374192"/>
            <a:ext cx="0" cy="4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855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ANNA UNIVERSITY  REGIONAL CAMPUS COIMBATORE</vt:lpstr>
      <vt:lpstr>ABSTRACT</vt:lpstr>
      <vt:lpstr>SOURCES OF NOISE DISTURBANCES</vt:lpstr>
      <vt:lpstr>Effects Of Noise </vt:lpstr>
      <vt:lpstr>Components Requirements</vt:lpstr>
      <vt:lpstr>Components required</vt:lpstr>
      <vt:lpstr>Cont…</vt:lpstr>
      <vt:lpstr>Sound level meter</vt:lpstr>
      <vt:lpstr>Flow chat</vt:lpstr>
      <vt:lpstr>Noise mapping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Praveen Venkat</cp:lastModifiedBy>
  <cp:revision>25</cp:revision>
  <dcterms:created xsi:type="dcterms:W3CDTF">2023-09-27T08:34:10Z</dcterms:created>
  <dcterms:modified xsi:type="dcterms:W3CDTF">2023-11-01T06:17:01Z</dcterms:modified>
</cp:coreProperties>
</file>