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2498199" y="5016945"/>
            <a:ext cx="15457826" cy="2712720"/>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S.JANANI</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312200766/ FFBCD5929F5878996924539D832E41D3</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 ( G ) COMMERCE </a:t>
            </a:r>
          </a:p>
          <a:p>
            <a:pPr algn="l">
              <a:lnSpc>
                <a:spcPts val="4320"/>
              </a:lnSpc>
            </a:pPr>
            <a:r>
              <a:rPr lang="en-US" sz="3600" spc="33">
                <a:solidFill>
                  <a:srgbClr val="000000"/>
                </a:solidFill>
                <a:latin typeface="TT Rounds Condensed"/>
                <a:ea typeface="TT Rounds Condensed"/>
                <a:cs typeface="TT Rounds Condensed"/>
                <a:sym typeface="TT Rounds Condensed"/>
              </a:rPr>
              <a:t>COLLEGE: PACHAIYAPPAS COLLEGE FOR WOMEN KANCHIPURAM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6248082" cy="1111569"/>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201102" y="1384932"/>
            <a:ext cx="8726220" cy="8856347"/>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Data collection</a:t>
            </a:r>
          </a:p>
          <a:p>
            <a:pPr algn="l">
              <a:lnSpc>
                <a:spcPts val="5040"/>
              </a:lnSpc>
            </a:pPr>
            <a:r>
              <a:rPr lang="en-US" sz="4200" spc="39">
                <a:solidFill>
                  <a:srgbClr val="000000"/>
                </a:solidFill>
                <a:latin typeface="TT Rounds Condensed"/>
                <a:ea typeface="TT Rounds Condensed"/>
                <a:cs typeface="TT Rounds Condensed"/>
                <a:sym typeface="TT Rounds Condensed"/>
              </a:rPr>
              <a:t>1) Download - gaggle</a:t>
            </a:r>
          </a:p>
          <a:p>
            <a:pPr algn="l">
              <a:lnSpc>
                <a:spcPts val="5040"/>
              </a:lnSpc>
            </a:pPr>
            <a:r>
              <a:rPr lang="en-US" sz="4200" spc="39">
                <a:solidFill>
                  <a:srgbClr val="000000"/>
                </a:solidFill>
                <a:latin typeface="TT Rounds Condensed"/>
                <a:ea typeface="TT Rounds Condensed"/>
                <a:cs typeface="TT Rounds Condensed"/>
                <a:sym typeface="TT Rounds Condensed"/>
              </a:rPr>
              <a:t>2) Edunet dashboard - File download</a:t>
            </a:r>
          </a:p>
          <a:p>
            <a:pPr algn="l">
              <a:lnSpc>
                <a:spcPts val="5040"/>
              </a:lnSpc>
            </a:pPr>
            <a:r>
              <a:rPr lang="en-US" sz="4200" spc="39">
                <a:solidFill>
                  <a:srgbClr val="000000"/>
                </a:solidFill>
                <a:latin typeface="TT Rounds Condensed"/>
                <a:ea typeface="TT Rounds Condensed"/>
                <a:cs typeface="TT Rounds Condensed"/>
                <a:sym typeface="TT Rounds Condensed"/>
              </a:rPr>
              <a:t>Features collection</a:t>
            </a:r>
          </a:p>
          <a:p>
            <a:pPr algn="l">
              <a:lnSpc>
                <a:spcPts val="5040"/>
              </a:lnSpc>
            </a:pPr>
            <a:r>
              <a:rPr lang="en-US" sz="4200" spc="39">
                <a:solidFill>
                  <a:srgbClr val="000000"/>
                </a:solidFill>
                <a:latin typeface="TT Rounds Condensed"/>
                <a:ea typeface="TT Rounds Condensed"/>
                <a:cs typeface="TT Rounds Condensed"/>
                <a:sym typeface="TT Rounds Condensed"/>
              </a:rPr>
              <a:t>1) Employee I'D</a:t>
            </a:r>
          </a:p>
          <a:p>
            <a:pPr algn="l">
              <a:lnSpc>
                <a:spcPts val="5040"/>
              </a:lnSpc>
            </a:pPr>
            <a:r>
              <a:rPr lang="en-US" sz="4200" spc="39">
                <a:solidFill>
                  <a:srgbClr val="000000"/>
                </a:solidFill>
                <a:latin typeface="TT Rounds Condensed"/>
                <a:ea typeface="TT Rounds Condensed"/>
                <a:cs typeface="TT Rounds Condensed"/>
                <a:sym typeface="TT Rounds Condensed"/>
              </a:rPr>
              <a:t>2) First Name</a:t>
            </a:r>
          </a:p>
          <a:p>
            <a:pPr algn="l">
              <a:lnSpc>
                <a:spcPts val="5040"/>
              </a:lnSpc>
            </a:pPr>
            <a:r>
              <a:rPr lang="en-US" sz="4200" spc="39">
                <a:solidFill>
                  <a:srgbClr val="000000"/>
                </a:solidFill>
                <a:latin typeface="TT Rounds Condensed"/>
                <a:ea typeface="TT Rounds Condensed"/>
                <a:cs typeface="TT Rounds Condensed"/>
                <a:sym typeface="TT Rounds Condensed"/>
              </a:rPr>
              <a:t>3) Employee Type</a:t>
            </a:r>
          </a:p>
          <a:p>
            <a:pPr algn="l">
              <a:lnSpc>
                <a:spcPts val="5040"/>
              </a:lnSpc>
            </a:pPr>
            <a:r>
              <a:rPr lang="en-US" sz="4200" spc="39">
                <a:solidFill>
                  <a:srgbClr val="000000"/>
                </a:solidFill>
                <a:latin typeface="TT Rounds Condensed"/>
                <a:ea typeface="TT Rounds Condensed"/>
                <a:cs typeface="TT Rounds Condensed"/>
                <a:sym typeface="TT Rounds Condensed"/>
              </a:rPr>
              <a:t>4) Performance level</a:t>
            </a:r>
          </a:p>
          <a:p>
            <a:pPr algn="l">
              <a:lnSpc>
                <a:spcPts val="5040"/>
              </a:lnSpc>
            </a:pPr>
            <a:r>
              <a:rPr lang="en-US" sz="4200" spc="39">
                <a:solidFill>
                  <a:srgbClr val="000000"/>
                </a:solidFill>
                <a:latin typeface="TT Rounds Condensed"/>
                <a:ea typeface="TT Rounds Condensed"/>
                <a:cs typeface="TT Rounds Condensed"/>
                <a:sym typeface="TT Rounds Condensed"/>
              </a:rPr>
              <a:t>5) Gender - Male and female</a:t>
            </a:r>
          </a:p>
          <a:p>
            <a:pPr algn="l">
              <a:lnSpc>
                <a:spcPts val="5040"/>
              </a:lnSpc>
            </a:pPr>
            <a:r>
              <a:rPr lang="en-US" sz="4200" spc="39">
                <a:solidFill>
                  <a:srgbClr val="000000"/>
                </a:solidFill>
                <a:latin typeface="TT Rounds Condensed"/>
                <a:ea typeface="TT Rounds Condensed"/>
                <a:cs typeface="TT Rounds Condensed"/>
                <a:sym typeface="TT Rounds Condensed"/>
              </a:rPr>
              <a:t>6) Employee rating </a:t>
            </a:r>
          </a:p>
          <a:p>
            <a:pPr algn="l">
              <a:lnSpc>
                <a:spcPts val="5040"/>
              </a:lnSpc>
            </a:pPr>
            <a:r>
              <a:rPr lang="en-US" sz="4200" spc="39">
                <a:solidFill>
                  <a:srgbClr val="000000"/>
                </a:solidFill>
                <a:latin typeface="TT Rounds Condensed"/>
                <a:ea typeface="TT Rounds Condensed"/>
                <a:cs typeface="TT Rounds Condensed"/>
                <a:sym typeface="TT Rounds Condensed"/>
              </a:rPr>
              <a:t>Data cleaning</a:t>
            </a:r>
          </a:p>
          <a:p>
            <a:pPr algn="l">
              <a:lnSpc>
                <a:spcPts val="5040"/>
              </a:lnSpc>
            </a:pPr>
            <a:r>
              <a:rPr lang="en-US" sz="4200" spc="39">
                <a:solidFill>
                  <a:srgbClr val="000000"/>
                </a:solidFill>
                <a:latin typeface="TT Rounds Condensed"/>
                <a:ea typeface="TT Rounds Condensed"/>
                <a:cs typeface="TT Rounds Condensed"/>
                <a:sym typeface="TT Rounds Condensed"/>
              </a:rPr>
              <a:t>1) Missing values identification</a:t>
            </a:r>
          </a:p>
          <a:p>
            <a:pPr algn="l">
              <a:lnSpc>
                <a:spcPts val="5040"/>
              </a:lnSpc>
            </a:pPr>
            <a:r>
              <a:rPr lang="en-US" sz="4200" spc="39">
                <a:solidFill>
                  <a:srgbClr val="000000"/>
                </a:solidFill>
                <a:latin typeface="TT Rounds Condensed"/>
                <a:ea typeface="TT Rounds Condensed"/>
                <a:cs typeface="TT Rounds Condensed"/>
                <a:sym typeface="TT Rounds Condensed"/>
              </a:rPr>
              <a:t>2) Filter out missing values</a:t>
            </a:r>
          </a:p>
          <a:p>
            <a:pPr algn="l">
              <a:lnSpc>
                <a:spcPts val="5040"/>
              </a:lnSpc>
            </a:pPr>
          </a:p>
        </p:txBody>
      </p:sp>
      <p:sp>
        <p:nvSpPr>
          <p:cNvPr name="TextBox 30" id="30"/>
          <p:cNvSpPr txBox="true"/>
          <p:nvPr/>
        </p:nvSpPr>
        <p:spPr>
          <a:xfrm rot="0">
            <a:off x="9235440" y="3474349"/>
            <a:ext cx="8184588" cy="3827145"/>
          </a:xfrm>
          <a:prstGeom prst="rect">
            <a:avLst/>
          </a:prstGeom>
        </p:spPr>
        <p:txBody>
          <a:bodyPr anchor="t" rtlCol="false" tIns="0" lIns="0" bIns="0" rIns="0">
            <a:spAutoFit/>
          </a:bodyPr>
          <a:lstStyle/>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Summary</a:t>
            </a:r>
          </a:p>
          <a:p>
            <a:pPr algn="l">
              <a:lnSpc>
                <a:spcPts val="5040"/>
              </a:lnSpc>
            </a:pPr>
            <a:r>
              <a:rPr lang="en-US" sz="4200" spc="39">
                <a:solidFill>
                  <a:srgbClr val="000000"/>
                </a:solidFill>
                <a:latin typeface="TT Rounds Condensed"/>
                <a:ea typeface="TT Rounds Condensed"/>
                <a:cs typeface="TT Rounds Condensed"/>
                <a:sym typeface="TT Rounds Condensed"/>
              </a:rPr>
              <a:t>1) Pivot Table - Summary of Data</a:t>
            </a:r>
          </a:p>
          <a:p>
            <a:pPr algn="l">
              <a:lnSpc>
                <a:spcPts val="5040"/>
              </a:lnSpc>
            </a:pPr>
            <a:r>
              <a:rPr lang="en-US" sz="4200" spc="39">
                <a:solidFill>
                  <a:srgbClr val="000000"/>
                </a:solidFill>
                <a:latin typeface="TT Rounds Condensed"/>
                <a:ea typeface="TT Rounds Condensed"/>
                <a:cs typeface="TT Rounds Condensed"/>
                <a:sym typeface="TT Rounds Condensed"/>
              </a:rPr>
              <a:t>Data visualization</a:t>
            </a:r>
          </a:p>
          <a:p>
            <a:pPr algn="l">
              <a:lnSpc>
                <a:spcPts val="5040"/>
              </a:lnSpc>
            </a:pPr>
            <a:r>
              <a:rPr lang="en-US" sz="4200" spc="39">
                <a:solidFill>
                  <a:srgbClr val="000000"/>
                </a:solidFill>
                <a:latin typeface="TT Rounds Condensed"/>
                <a:ea typeface="TT Rounds Condensed"/>
                <a:cs typeface="TT Rounds Condensed"/>
                <a:sym typeface="TT Rounds Condensed"/>
              </a:rPr>
              <a:t>1) Graph - Data visualization ( Bar chart)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5086166" cy="1111569"/>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581285" y="503486"/>
            <a:ext cx="16758302" cy="10923374"/>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28727"/>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860876" y="2220107"/>
            <a:ext cx="15686109" cy="6341745"/>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Effective employee data analysis is vital for organizations aiming to balance employee growth with organizational success. </a:t>
            </a:r>
          </a:p>
          <a:p>
            <a:pPr algn="l">
              <a:lnSpc>
                <a:spcPts val="5040"/>
              </a:lnSpc>
            </a:pPr>
            <a:r>
              <a:rPr lang="en-US" sz="4200" spc="39">
                <a:solidFill>
                  <a:srgbClr val="000000"/>
                </a:solidFill>
                <a:latin typeface="TT Rounds Condensed"/>
                <a:ea typeface="TT Rounds Condensed"/>
                <a:cs typeface="TT Rounds Condensed"/>
                <a:sym typeface="TT Rounds Condensed"/>
              </a:rPr>
              <a:t>By thoroughly evaluating factors such as performance, appreciation, promotions, and increments, companies can drive motivation and productivity. </a:t>
            </a:r>
          </a:p>
          <a:p>
            <a:pPr algn="l">
              <a:lnSpc>
                <a:spcPts val="5040"/>
              </a:lnSpc>
            </a:pPr>
            <a:r>
              <a:rPr lang="en-US" sz="4200" spc="39">
                <a:solidFill>
                  <a:srgbClr val="000000"/>
                </a:solidFill>
                <a:latin typeface="TT Rounds Condensed"/>
                <a:ea typeface="TT Rounds Condensed"/>
                <a:cs typeface="TT Rounds Condensed"/>
                <a:sym typeface="TT Rounds Condensed"/>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5FCAEE"/>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95123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160271"/>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5FCAEE"/>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2197417"/>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417945"/>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929864" y="7072311"/>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929864" y="7872411"/>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886752" y="3428999"/>
            <a:ext cx="4143375" cy="4886325"/>
          </a:xfrm>
          <a:custGeom>
            <a:avLst/>
            <a:gdLst/>
            <a:ahLst/>
            <a:cxnLst/>
            <a:rect r="r" b="b" t="t" l="l"/>
            <a:pathLst>
              <a:path h="4886325" w="4143375">
                <a:moveTo>
                  <a:pt x="0" y="0"/>
                </a:moveTo>
                <a:lnTo>
                  <a:pt x="4143375" y="0"/>
                </a:lnTo>
                <a:lnTo>
                  <a:pt x="4143375"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9915828" cy="951230"/>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402248" y="2696527"/>
            <a:ext cx="11473014" cy="6341745"/>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5332521" y="9166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5332521" y="9966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4289534" y="5094924"/>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95123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169920"/>
            <a:ext cx="11704320" cy="118872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
        <p:nvSpPr>
          <p:cNvPr name="TextBox 33" id="33"/>
          <p:cNvSpPr txBox="true"/>
          <p:nvPr/>
        </p:nvSpPr>
        <p:spPr>
          <a:xfrm rot="0">
            <a:off x="1105852" y="2851547"/>
            <a:ext cx="14617163" cy="6341745"/>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Employee Data Analysis focuses on collecting and interpreting data to improve workforce decision-making. </a:t>
            </a:r>
          </a:p>
          <a:p>
            <a:pPr algn="l">
              <a:lnSpc>
                <a:spcPts val="5040"/>
              </a:lnSpc>
            </a:pPr>
            <a:r>
              <a:rPr lang="en-US" sz="4200" spc="39">
                <a:solidFill>
                  <a:srgbClr val="000000"/>
                </a:solidFill>
                <a:latin typeface="TT Rounds Condensed"/>
                <a:ea typeface="TT Rounds Condensed"/>
                <a:cs typeface="TT Rounds Condensed"/>
                <a:sym typeface="TT Rounds Condensed"/>
              </a:rPr>
              <a:t>Key areas include tracking performance, employee growth, and retention. </a:t>
            </a:r>
          </a:p>
          <a:p>
            <a:pPr algn="l">
              <a:lnSpc>
                <a:spcPts val="5040"/>
              </a:lnSpc>
            </a:pPr>
            <a:r>
              <a:rPr lang="en-US" sz="4200" spc="39">
                <a:solidFill>
                  <a:srgbClr val="000000"/>
                </a:solidFill>
                <a:latin typeface="TT Rounds Condensed"/>
                <a:ea typeface="TT Rounds Condensed"/>
                <a:cs typeface="TT Rounds Condensed"/>
                <a:sym typeface="TT Rounds Condensed"/>
              </a:rPr>
              <a:t>It helps assess compensation, engagement, and satisfaction levels. </a:t>
            </a:r>
          </a:p>
          <a:p>
            <a:pPr algn="l">
              <a:lnSpc>
                <a:spcPts val="5040"/>
              </a:lnSpc>
            </a:pPr>
            <a:r>
              <a:rPr lang="en-US" sz="4200" spc="39">
                <a:solidFill>
                  <a:srgbClr val="000000"/>
                </a:solidFill>
                <a:latin typeface="TT Rounds Condensed"/>
                <a:ea typeface="TT Rounds Condensed"/>
                <a:cs typeface="TT Rounds Condensed"/>
                <a:sym typeface="TT Rounds Condensed"/>
              </a:rPr>
              <a:t>This analysis supports better workforce planning and enhances employee motivation. </a:t>
            </a:r>
          </a:p>
          <a:p>
            <a:pPr algn="l">
              <a:lnSpc>
                <a:spcPts val="5040"/>
              </a:lnSpc>
            </a:pPr>
            <a:r>
              <a:rPr lang="en-US" sz="4200" spc="39">
                <a:solidFill>
                  <a:srgbClr val="000000"/>
                </a:solidFill>
                <a:latin typeface="TT Rounds Condensed"/>
                <a:ea typeface="TT Rounds Condensed"/>
                <a:cs typeface="TT Rounds Condensed"/>
                <a:sym typeface="TT Rounds Condensed"/>
              </a:rPr>
              <a:t>Ultimately, it aligns individual progress with overall organizational growth.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1" id="31"/>
          <p:cNvSpPr/>
          <p:nvPr/>
        </p:nvSpPr>
        <p:spPr>
          <a:xfrm flipH="false" flipV="false" rot="0">
            <a:off x="2011532" y="2114926"/>
            <a:ext cx="10232739" cy="7737046"/>
          </a:xfrm>
          <a:custGeom>
            <a:avLst/>
            <a:gdLst/>
            <a:ahLst/>
            <a:cxnLst/>
            <a:rect r="r" b="b" t="t" l="l"/>
            <a:pathLst>
              <a:path h="7737046" w="10232739">
                <a:moveTo>
                  <a:pt x="0" y="0"/>
                </a:moveTo>
                <a:lnTo>
                  <a:pt x="10232739" y="0"/>
                </a:lnTo>
                <a:lnTo>
                  <a:pt x="10232739" y="7737047"/>
                </a:lnTo>
                <a:lnTo>
                  <a:pt x="0" y="7737047"/>
                </a:lnTo>
                <a:lnTo>
                  <a:pt x="0" y="0"/>
                </a:lnTo>
                <a:close/>
              </a:path>
            </a:pathLst>
          </a:custGeom>
          <a:blipFill>
            <a:blip r:embed="rId3"/>
            <a:stretch>
              <a:fillRect l="0" t="-16128" r="0" b="-16128"/>
            </a:stretch>
          </a:blipFill>
        </p:spPr>
      </p:sp>
      <p:sp>
        <p:nvSpPr>
          <p:cNvPr name="Freeform 32" id="32"/>
          <p:cNvSpPr/>
          <p:nvPr/>
        </p:nvSpPr>
        <p:spPr>
          <a:xfrm flipH="false" flipV="false" rot="0">
            <a:off x="12684513" y="1337690"/>
            <a:ext cx="3240356" cy="3949510"/>
          </a:xfrm>
          <a:custGeom>
            <a:avLst/>
            <a:gdLst/>
            <a:ahLst/>
            <a:cxnLst/>
            <a:rect r="r" b="b" t="t" l="l"/>
            <a:pathLst>
              <a:path h="3949510" w="3240356">
                <a:moveTo>
                  <a:pt x="0" y="0"/>
                </a:moveTo>
                <a:lnTo>
                  <a:pt x="3240355" y="0"/>
                </a:lnTo>
                <a:lnTo>
                  <a:pt x="3240355" y="3949510"/>
                </a:lnTo>
                <a:lnTo>
                  <a:pt x="0" y="3949510"/>
                </a:lnTo>
                <a:lnTo>
                  <a:pt x="0" y="0"/>
                </a:lnTo>
                <a:close/>
              </a:path>
            </a:pathLst>
          </a:custGeom>
          <a:blipFill>
            <a:blip r:embed="rId4"/>
            <a:stretch>
              <a:fillRect l="-10942" t="0" r="-10942"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16294"/>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29710" y="3853815"/>
            <a:ext cx="9752073" cy="2569845"/>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Conditional formatting - Missing values Filter - Filter out missing values</a:t>
            </a:r>
          </a:p>
          <a:p>
            <a:pPr algn="l">
              <a:lnSpc>
                <a:spcPts val="5040"/>
              </a:lnSpc>
            </a:pPr>
            <a:r>
              <a:rPr lang="en-US" sz="4200" spc="39">
                <a:solidFill>
                  <a:srgbClr val="000000"/>
                </a:solidFill>
                <a:latin typeface="TT Rounds Condensed"/>
                <a:ea typeface="TT Rounds Condensed"/>
                <a:cs typeface="TT Rounds Condensed"/>
                <a:sym typeface="TT Rounds Condensed"/>
              </a:rPr>
              <a:t> Pivot table - summary of date </a:t>
            </a:r>
          </a:p>
          <a:p>
            <a:pPr algn="l">
              <a:lnSpc>
                <a:spcPts val="5040"/>
              </a:lnSpc>
            </a:pPr>
            <a:r>
              <a:rPr lang="en-US" sz="4200" spc="39">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04902"/>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509268" y="2282189"/>
            <a:ext cx="11940020" cy="5713097"/>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Employee dataset - Kaggle</a:t>
            </a:r>
          </a:p>
          <a:p>
            <a:pPr algn="l">
              <a:lnSpc>
                <a:spcPts val="5040"/>
              </a:lnSpc>
            </a:pPr>
            <a:r>
              <a:rPr lang="en-US" sz="4200" spc="39">
                <a:solidFill>
                  <a:srgbClr val="000000"/>
                </a:solidFill>
                <a:latin typeface="TT Rounds Condensed"/>
                <a:ea typeface="TT Rounds Condensed"/>
                <a:cs typeface="TT Rounds Condensed"/>
                <a:sym typeface="TT Rounds Condensed"/>
              </a:rPr>
              <a:t>Features - 26</a:t>
            </a:r>
          </a:p>
          <a:p>
            <a:pPr algn="l">
              <a:lnSpc>
                <a:spcPts val="5040"/>
              </a:lnSpc>
            </a:pPr>
            <a:r>
              <a:rPr lang="en-US" sz="4200" spc="39">
                <a:solidFill>
                  <a:srgbClr val="000000"/>
                </a:solidFill>
                <a:latin typeface="TT Rounds Condensed"/>
                <a:ea typeface="TT Rounds Condensed"/>
                <a:cs typeface="TT Rounds Condensed"/>
                <a:sym typeface="TT Rounds Condensed"/>
              </a:rPr>
              <a:t>Considered - 9</a:t>
            </a:r>
          </a:p>
          <a:p>
            <a:pPr algn="l">
              <a:lnSpc>
                <a:spcPts val="5040"/>
              </a:lnSpc>
            </a:pPr>
            <a:r>
              <a:rPr lang="en-US" sz="4200" spc="39">
                <a:solidFill>
                  <a:srgbClr val="000000"/>
                </a:solidFill>
                <a:latin typeface="TT Rounds Condensed"/>
                <a:ea typeface="TT Rounds Condensed"/>
                <a:cs typeface="TT Rounds Condensed"/>
                <a:sym typeface="TT Rounds Condensed"/>
              </a:rPr>
              <a:t>Employee I'D - Numerical</a:t>
            </a:r>
          </a:p>
          <a:p>
            <a:pPr algn="l">
              <a:lnSpc>
                <a:spcPts val="5040"/>
              </a:lnSpc>
            </a:pPr>
            <a:r>
              <a:rPr lang="en-US" sz="4200" spc="39">
                <a:solidFill>
                  <a:srgbClr val="000000"/>
                </a:solidFill>
                <a:latin typeface="TT Rounds Condensed"/>
                <a:ea typeface="TT Rounds Condensed"/>
                <a:cs typeface="TT Rounds Condensed"/>
                <a:sym typeface="TT Rounds Condensed"/>
              </a:rPr>
              <a:t>First Name - Text</a:t>
            </a:r>
          </a:p>
          <a:p>
            <a:pPr algn="l">
              <a:lnSpc>
                <a:spcPts val="5040"/>
              </a:lnSpc>
            </a:pPr>
            <a:r>
              <a:rPr lang="en-US" sz="4200" spc="39">
                <a:solidFill>
                  <a:srgbClr val="000000"/>
                </a:solidFill>
                <a:latin typeface="TT Rounds Condensed"/>
                <a:ea typeface="TT Rounds Condensed"/>
                <a:cs typeface="TT Rounds Condensed"/>
                <a:sym typeface="TT Rounds Condensed"/>
              </a:rPr>
              <a:t>Employee Type</a:t>
            </a:r>
          </a:p>
          <a:p>
            <a:pPr algn="l">
              <a:lnSpc>
                <a:spcPts val="5040"/>
              </a:lnSpc>
            </a:pPr>
            <a:r>
              <a:rPr lang="en-US" sz="4200" spc="39">
                <a:solidFill>
                  <a:srgbClr val="000000"/>
                </a:solidFill>
                <a:latin typeface="TT Rounds Condensed"/>
                <a:ea typeface="TT Rounds Condensed"/>
                <a:cs typeface="TT Rounds Condensed"/>
                <a:sym typeface="TT Rounds Condensed"/>
              </a:rPr>
              <a:t>Performance level</a:t>
            </a:r>
          </a:p>
          <a:p>
            <a:pPr algn="l">
              <a:lnSpc>
                <a:spcPts val="5040"/>
              </a:lnSpc>
            </a:pPr>
            <a:r>
              <a:rPr lang="en-US" sz="4200" spc="39">
                <a:solidFill>
                  <a:srgbClr val="000000"/>
                </a:solidFill>
                <a:latin typeface="TT Rounds Condensed"/>
                <a:ea typeface="TT Rounds Condensed"/>
                <a:cs typeface="TT Rounds Condensed"/>
                <a:sym typeface="TT Rounds Condensed"/>
              </a:rPr>
              <a:t>Gender - male and female</a:t>
            </a:r>
          </a:p>
          <a:p>
            <a:pPr algn="l">
              <a:lnSpc>
                <a:spcPts val="5040"/>
              </a:lnSpc>
            </a:pPr>
            <a:r>
              <a:rPr lang="en-US" sz="4200" spc="39">
                <a:solidFill>
                  <a:srgbClr val="000000"/>
                </a:solidFill>
                <a:latin typeface="TT Rounds Condensed"/>
                <a:ea typeface="TT Rounds Condensed"/>
                <a:cs typeface="TT Rounds Condensed"/>
                <a:sym typeface="TT Rounds Condensed"/>
              </a:rPr>
              <a:t>Employee rating - Numerical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FCAEE"/>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51230"/>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2645213" y="3492049"/>
            <a:ext cx="14179174" cy="1388745"/>
          </a:xfrm>
          <a:prstGeom prst="rect">
            <a:avLst/>
          </a:prstGeom>
        </p:spPr>
        <p:txBody>
          <a:bodyPr anchor="t" rtlCol="false" tIns="0" lIns="0" bIns="0" rIns="0">
            <a:spAutoFit/>
          </a:bodyPr>
          <a:lstStyle/>
          <a:p>
            <a:pPr algn="l" marL="760095" indent="-380048" lvl="1">
              <a:lnSpc>
                <a:spcPts val="5040"/>
              </a:lnSpc>
              <a:buFont typeface="Arial"/>
              <a:buChar char="•"/>
            </a:pPr>
            <a:r>
              <a:rPr lang="en-US" sz="4200">
                <a:solidFill>
                  <a:srgbClr val="0D0D0D"/>
                </a:solidFill>
                <a:latin typeface="Times New Roman"/>
                <a:ea typeface="Times New Roman"/>
                <a:cs typeface="Times New Roman"/>
                <a:sym typeface="Times New Roman"/>
              </a:rPr>
              <a:t>=IFS(Z8&gt;=5,"VERY HIGH",Z8&gt;=4,"HIGH", Z8&gt;=3,"MED", 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DAGPZzhgVJ0</dc:identifier>
  <dcterms:modified xsi:type="dcterms:W3CDTF">2011-08-01T06:04:30Z</dcterms:modified>
  <cp:revision>1</cp:revision>
  <dc:title>Employee_Data_Analysis_2.pptx</dc:title>
</cp:coreProperties>
</file>