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6"/>
  </p:notesMasterIdLst>
  <p:sldIdLst>
    <p:sldId id="256" r:id="rId4"/>
    <p:sldId id="257" r:id="rId5"/>
    <p:sldId id="258" r:id="rId7"/>
    <p:sldId id="264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4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Click to move the slide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 panose="020B0604020202020204"/>
              </a:rPr>
              <a:t>Click to edit the notes format</a:t>
            </a: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 panose="02020603050405020304"/>
              </a:rPr>
              <a:t>&lt;header&gt;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 panose="02020603050405020304"/>
              </a:rPr>
              <a:t>&lt;date/time&gt;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 panose="02020603050405020304"/>
              </a:rPr>
              <a:t>&lt;footer&gt;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2D80AE96-43FE-4660-A220-10C0A95DFF23}" type="slidenum">
              <a:rPr lang="en-IN" sz="1400" b="0" strike="noStrike" spc="-1">
                <a:latin typeface="Times New Roman" panose="02020603050405020304"/>
              </a:rPr>
            </a:fld>
            <a:endParaRPr lang="en-IN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1538" cy="3348038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79680" y="4777920"/>
            <a:ext cx="5437080" cy="3908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3850560" y="9430200"/>
            <a:ext cx="2944440" cy="49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844823F-0F48-4B8A-B2F2-7A99233AD91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75760" y="3254760"/>
            <a:ext cx="11590920" cy="2413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7674" dir="8100000" algn="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0" y="105120"/>
            <a:ext cx="168120" cy="48132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381960" y="56880"/>
            <a:ext cx="940104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IN" sz="3200" b="1" strike="noStrike" spc="-1">
                <a:solidFill>
                  <a:srgbClr val="000000"/>
                </a:solidFill>
                <a:latin typeface="SamsungOne 700"/>
                <a:ea typeface="SamsungOne 700"/>
              </a:rPr>
              <a:t>Samsung PRISM Mid Review Report</a:t>
            </a:r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237960" y="105120"/>
            <a:ext cx="74160" cy="481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5"/>
          <p:cNvSpPr/>
          <p:nvPr/>
        </p:nvSpPr>
        <p:spPr>
          <a:xfrm>
            <a:off x="281160" y="3342960"/>
            <a:ext cx="2790825" cy="39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IN" sz="2000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  <a:sym typeface="+mn-ea"/>
              </a:rPr>
              <a:t>Worklet ID</a:t>
            </a:r>
            <a:r>
              <a:rPr lang="en-IN" sz="20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  <a:sym typeface="+mn-ea"/>
              </a:rPr>
              <a:t>: CSW18KCT</a:t>
            </a:r>
            <a:endParaRPr lang="en-IN" altLang="en-IN" sz="2000" b="1" strike="noStrike" spc="-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  <a:sym typeface="+mn-ea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472320" y="3737160"/>
            <a:ext cx="10891440" cy="155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28600" indent="-227330">
              <a:lnSpc>
                <a:spcPct val="100000"/>
              </a:lnSpc>
              <a:buClr>
                <a:srgbClr val="0E4094"/>
              </a:buClr>
              <a:buFont typeface="StarSymbol"/>
              <a:buAutoNum type="arabicPeriod"/>
            </a:pPr>
            <a:r>
              <a:rPr lang="en-IN" sz="1800" b="0" strike="noStrike" spc="-1">
                <a:solidFill>
                  <a:srgbClr val="0E4094"/>
                </a:solidFill>
                <a:latin typeface="SamsungOne 600C"/>
                <a:ea typeface="SamsungOne 600C"/>
              </a:rPr>
              <a:t>College Professor(s): Ms.D.Aswini , X.Francis Jency</a:t>
            </a:r>
            <a:endParaRPr lang="en-IN" sz="1800" b="0" strike="noStrike" spc="-1">
              <a:latin typeface="Arial" panose="020B0604020202020204"/>
            </a:endParaRPr>
          </a:p>
          <a:p>
            <a:pPr marL="228600" indent="-227330">
              <a:lnSpc>
                <a:spcPct val="100000"/>
              </a:lnSpc>
              <a:buClr>
                <a:srgbClr val="0E4094"/>
              </a:buClr>
              <a:buFont typeface="StarSymbol"/>
              <a:buAutoNum type="arabicPeriod"/>
            </a:pPr>
            <a:r>
              <a:rPr lang="en-IN" sz="1800" b="0" strike="noStrike" spc="-1">
                <a:solidFill>
                  <a:srgbClr val="0E4094"/>
                </a:solidFill>
                <a:latin typeface="SamsungOne 600C"/>
                <a:ea typeface="SamsungOne 600C"/>
              </a:rPr>
              <a:t>Students:</a:t>
            </a:r>
            <a:endParaRPr lang="en-IN" sz="1800" b="0" strike="noStrike" spc="-1">
              <a:latin typeface="Arial" panose="020B0604020202020204"/>
            </a:endParaRPr>
          </a:p>
          <a:p>
            <a:pPr marL="685800" lvl="1" indent="-227330">
              <a:lnSpc>
                <a:spcPct val="100000"/>
              </a:lnSpc>
              <a:buClr>
                <a:srgbClr val="0E4094"/>
              </a:buClr>
              <a:buFont typeface="StarSymbol"/>
              <a:buAutoNum type="arabicPeriod"/>
            </a:pPr>
            <a:r>
              <a:rPr lang="en-IN" sz="1400" b="0" strike="noStrike" spc="-1">
                <a:solidFill>
                  <a:srgbClr val="0E4094"/>
                </a:solidFill>
                <a:latin typeface="SamsungOne 600C"/>
                <a:ea typeface="SamsungOne 600C"/>
              </a:rPr>
              <a:t>Bothiprasaadh S P 	</a:t>
            </a:r>
            <a:endParaRPr lang="en-IN" sz="1400" b="0" strike="noStrike" spc="-1">
              <a:latin typeface="Arial" panose="020B0604020202020204"/>
            </a:endParaRPr>
          </a:p>
          <a:p>
            <a:pPr marL="685800" lvl="1" indent="-227330">
              <a:lnSpc>
                <a:spcPct val="100000"/>
              </a:lnSpc>
              <a:buClr>
                <a:srgbClr val="0E4094"/>
              </a:buClr>
              <a:buFont typeface="StarSymbol"/>
              <a:buAutoNum type="arabicPeriod"/>
            </a:pPr>
            <a:r>
              <a:rPr lang="en-IN" sz="1400" b="0" strike="noStrike" spc="-1">
                <a:solidFill>
                  <a:srgbClr val="0E4094"/>
                </a:solidFill>
                <a:latin typeface="SamsungOne 600C"/>
                <a:ea typeface="SamsungOne 600C"/>
              </a:rPr>
              <a:t>Janani P</a:t>
            </a:r>
            <a:endParaRPr lang="en-IN" sz="1400" b="0" strike="noStrike" spc="-1">
              <a:latin typeface="Arial" panose="020B0604020202020204"/>
            </a:endParaRPr>
          </a:p>
          <a:p>
            <a:pPr marL="685800" lvl="1" indent="-227330">
              <a:lnSpc>
                <a:spcPct val="100000"/>
              </a:lnSpc>
              <a:buClr>
                <a:srgbClr val="0E4094"/>
              </a:buClr>
              <a:buFont typeface="StarSymbol"/>
              <a:buAutoNum type="arabicPeriod"/>
            </a:pPr>
            <a:r>
              <a:rPr lang="en-IN" sz="1400" b="0" strike="noStrike" spc="-1">
                <a:solidFill>
                  <a:srgbClr val="0E4094"/>
                </a:solidFill>
                <a:latin typeface="SamsungOne 600C"/>
                <a:ea typeface="SamsungOne 600C"/>
              </a:rPr>
              <a:t>Vedha Smritha S</a:t>
            </a:r>
            <a:endParaRPr lang="en-IN" sz="1400" b="0" strike="noStrike" spc="-1">
              <a:latin typeface="Arial" panose="020B0604020202020204"/>
            </a:endParaRPr>
          </a:p>
          <a:p>
            <a:pPr marL="228600" indent="-227330">
              <a:lnSpc>
                <a:spcPct val="100000"/>
              </a:lnSpc>
              <a:buClr>
                <a:srgbClr val="0E4094"/>
              </a:buClr>
              <a:buFont typeface="StarSymbol"/>
              <a:buAutoNum type="arabicPeriod"/>
            </a:pPr>
            <a:r>
              <a:rPr lang="en-IN" sz="1800" b="0" strike="noStrike" spc="-1">
                <a:solidFill>
                  <a:srgbClr val="0E4094"/>
                </a:solidFill>
                <a:latin typeface="SamsungOne 600C"/>
                <a:ea typeface="SamsungOne 600C"/>
              </a:rPr>
              <a:t>Department: Computer science and engineering </a:t>
            </a:r>
            <a:endParaRPr lang="en-IN" sz="1800" b="0" strike="noStrike" spc="-1">
              <a:latin typeface="Arial" panose="020B0604020202020204"/>
            </a:endParaRPr>
          </a:p>
        </p:txBody>
      </p:sp>
      <p:pic>
        <p:nvPicPr>
          <p:cNvPr id="89" name="Picture 32"/>
          <p:cNvPicPr/>
          <p:nvPr/>
        </p:nvPicPr>
        <p:blipFill>
          <a:blip r:embed="rId1"/>
          <a:srcRect l="4529" t="20257" r="4186" b="26835"/>
          <a:stretch>
            <a:fillRect/>
          </a:stretch>
        </p:blipFill>
        <p:spPr>
          <a:xfrm>
            <a:off x="10942200" y="105120"/>
            <a:ext cx="1248840" cy="473760"/>
          </a:xfrm>
          <a:prstGeom prst="rect">
            <a:avLst/>
          </a:prstGeom>
          <a:ln>
            <a:noFill/>
          </a:ln>
        </p:spPr>
      </p:pic>
      <p:sp>
        <p:nvSpPr>
          <p:cNvPr id="90" name="CustomShape 8"/>
          <p:cNvSpPr/>
          <p:nvPr/>
        </p:nvSpPr>
        <p:spPr>
          <a:xfrm>
            <a:off x="1407960" y="2159640"/>
            <a:ext cx="9401040" cy="94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2800" b="1" i="1" strike="noStrike" spc="-1">
                <a:solidFill>
                  <a:srgbClr val="000000"/>
                </a:solidFill>
                <a:latin typeface="SamsungOne 700"/>
                <a:ea typeface="SamsungOne 700"/>
              </a:rPr>
              <a:t>STATISTICAL LEARNING BASED CONGESTION DETECTION AND CONTROL </a:t>
            </a: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26800" y="718920"/>
            <a:ext cx="4773240" cy="544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7674" dir="8100000" algn="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0" y="105120"/>
            <a:ext cx="168120" cy="48132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381960" y="147960"/>
            <a:ext cx="1024272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Work-let Area – </a:t>
            </a:r>
            <a:r>
              <a:rPr lang="en-IN" sz="1800" b="1" strike="noStrike" spc="-1">
                <a:solidFill>
                  <a:srgbClr val="1F4E79"/>
                </a:solidFill>
                <a:latin typeface="Calibri" panose="020F0502020204030204"/>
                <a:ea typeface="SamsungOne 600C"/>
              </a:rPr>
              <a:t>Statistical Learning based Congestion Detection and Control </a:t>
            </a:r>
            <a:endParaRPr lang="en-IN" sz="1800" b="0" strike="noStrike" spc="-1">
              <a:latin typeface="Arial" panose="020B0604020202020204"/>
            </a:endParaRPr>
          </a:p>
        </p:txBody>
      </p:sp>
      <p:pic>
        <p:nvPicPr>
          <p:cNvPr id="94" name="Picture 6_1"/>
          <p:cNvPicPr/>
          <p:nvPr/>
        </p:nvPicPr>
        <p:blipFill>
          <a:blip r:embed="rId1"/>
          <a:stretch>
            <a:fillRect/>
          </a:stretch>
        </p:blipFill>
        <p:spPr>
          <a:xfrm>
            <a:off x="10380240" y="116280"/>
            <a:ext cx="1810800" cy="379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237960" y="105120"/>
            <a:ext cx="74160" cy="481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5"/>
          <p:cNvSpPr/>
          <p:nvPr/>
        </p:nvSpPr>
        <p:spPr>
          <a:xfrm>
            <a:off x="169200" y="872640"/>
            <a:ext cx="4685040" cy="526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B0F0"/>
                </a:solidFill>
                <a:latin typeface="SamsungOne 600C"/>
                <a:ea typeface="SamsungOne 600C"/>
              </a:rPr>
              <a:t>Problem Statement/Objective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 marL="171450" indent="-170180" algn="just">
              <a:lnSpc>
                <a:spcPct val="100000"/>
              </a:lnSpc>
              <a:buClr>
                <a:srgbClr val="FFFFFF"/>
              </a:buClr>
              <a:buFont typeface="Arial" panose="020B0604020202020204"/>
              <a:buChar char="•"/>
              <a:tabLst>
                <a:tab pos="356870" algn="l"/>
              </a:tabLst>
            </a:pPr>
            <a:r>
              <a:rPr lang="en-IN" sz="1100" b="0" strike="noStrike" spc="-1">
                <a:solidFill>
                  <a:srgbClr val="FFFFFF"/>
                </a:solidFill>
                <a:latin typeface="SamsungOne 600C"/>
                <a:ea typeface="SamsungOne 600C"/>
              </a:rPr>
              <a:t>Optimal congestion control along with low latency, high throughput, good adaptability and fair bandwidth allocation is a critical challenge in telecom domain, mainly because of the hardwired control strategy and egocentric convergence objective.</a:t>
            </a:r>
            <a:endParaRPr lang="en-IN" sz="1100" b="0" strike="noStrike" spc="-1">
              <a:latin typeface="Arial" panose="020B0604020202020204"/>
            </a:endParaRPr>
          </a:p>
          <a:p>
            <a:pPr marL="171450" indent="-170180" algn="just">
              <a:lnSpc>
                <a:spcPct val="100000"/>
              </a:lnSpc>
              <a:buClr>
                <a:srgbClr val="FFFFFF"/>
              </a:buClr>
              <a:buFont typeface="Arial" panose="020B0604020202020204"/>
              <a:buChar char="•"/>
              <a:tabLst>
                <a:tab pos="356870" algn="l"/>
              </a:tabLst>
            </a:pPr>
            <a:r>
              <a:rPr lang="en-IN" sz="1100" b="0" strike="noStrike" spc="-1">
                <a:solidFill>
                  <a:srgbClr val="FFFFFF"/>
                </a:solidFill>
                <a:latin typeface="SamsungOne 600C"/>
                <a:ea typeface="SamsungOne 600C"/>
              </a:rPr>
              <a:t>To address these issues, we require statistical learning based congestion detection and control mechanism to achieve optimal tradeoff.</a:t>
            </a:r>
            <a:endParaRPr lang="en-IN" sz="1100" b="0" strike="noStrike" spc="-1">
              <a:latin typeface="Arial" panose="020B0604020202020204"/>
            </a:endParaRPr>
          </a:p>
          <a:p>
            <a:pPr marL="171450" indent="-170180" algn="just">
              <a:lnSpc>
                <a:spcPct val="100000"/>
              </a:lnSpc>
              <a:buClr>
                <a:srgbClr val="FFFFFF"/>
              </a:buClr>
              <a:buFont typeface="Arial" panose="020B0604020202020204"/>
              <a:buChar char="•"/>
              <a:tabLst>
                <a:tab pos="356870" algn="l"/>
              </a:tabLst>
            </a:pPr>
            <a:r>
              <a:rPr lang="en-IN" sz="1100" b="0" strike="noStrike" spc="-1">
                <a:solidFill>
                  <a:srgbClr val="FFFFFF"/>
                </a:solidFill>
                <a:latin typeface="SamsungOne 600C"/>
                <a:ea typeface="SamsungOne 600C"/>
              </a:rPr>
              <a:t>The key objective of this worklet is to provide a efficient approach for congestion detection and control in traffic flows.</a:t>
            </a:r>
            <a:endParaRPr lang="en-IN" sz="1100" b="0" strike="noStrike" spc="-1">
              <a:latin typeface="Arial" panose="020B0604020202020204"/>
            </a:endParaRPr>
          </a:p>
          <a:p>
            <a:pPr marL="171450" indent="-170180" algn="just">
              <a:lnSpc>
                <a:spcPct val="100000"/>
              </a:lnSpc>
              <a:buClr>
                <a:srgbClr val="FFFFFF"/>
              </a:buClr>
              <a:buFont typeface="Arial" panose="020B0604020202020204"/>
              <a:buChar char="•"/>
              <a:tabLst>
                <a:tab pos="356870" algn="l"/>
              </a:tabLst>
            </a:pPr>
            <a:r>
              <a:rPr lang="en-IN" sz="1100" b="0" strike="noStrike" spc="-1">
                <a:solidFill>
                  <a:srgbClr val="FFFFFF"/>
                </a:solidFill>
                <a:latin typeface="SamsungOne 600C"/>
                <a:ea typeface="SamsungOne 600C"/>
              </a:rPr>
              <a:t>This worklet intends to propose statistical learning based approach(es) to predict a possible congestion detection considering different dimensions (for example but not limiting to - time of the day, geographical location, type of service, and user preferences). </a:t>
            </a:r>
            <a:endParaRPr lang="en-IN" sz="1100" b="0" strike="noStrike" spc="-1">
              <a:latin typeface="Arial" panose="020B0604020202020204"/>
            </a:endParaRPr>
          </a:p>
          <a:p>
            <a:pPr algn="just">
              <a:lnSpc>
                <a:spcPct val="100000"/>
              </a:lnSpc>
              <a:spcBef>
                <a:spcPts val="1800"/>
              </a:spcBef>
              <a:tabLst>
                <a:tab pos="356870" algn="l"/>
              </a:tabLst>
            </a:pPr>
            <a:r>
              <a:rPr lang="en-IN" sz="1800" b="1" strike="noStrike" spc="-1">
                <a:solidFill>
                  <a:srgbClr val="00B0F0"/>
                </a:solidFill>
                <a:latin typeface="SamsungOne 600C"/>
                <a:ea typeface="SamsungOne 600C"/>
              </a:rPr>
              <a:t>Business Impact</a:t>
            </a:r>
            <a:endParaRPr lang="en-IN" sz="1800" b="0" strike="noStrike" spc="-1">
              <a:latin typeface="Arial" panose="020B0604020202020204"/>
            </a:endParaRPr>
          </a:p>
          <a:p>
            <a:pPr algn="just">
              <a:lnSpc>
                <a:spcPct val="100000"/>
              </a:lnSpc>
              <a:tabLst>
                <a:tab pos="356870" algn="l"/>
              </a:tabLst>
            </a:pPr>
            <a:endParaRPr lang="en-IN" sz="1800" b="0" strike="noStrike" spc="-1">
              <a:latin typeface="Arial" panose="020B0604020202020204"/>
            </a:endParaRPr>
          </a:p>
          <a:p>
            <a:pPr marL="171450" indent="-170180" algn="just">
              <a:lnSpc>
                <a:spcPct val="100000"/>
              </a:lnSpc>
              <a:buClr>
                <a:srgbClr val="FFFFFF"/>
              </a:buClr>
              <a:buFont typeface="Arial" panose="020B0604020202020204"/>
              <a:buChar char="•"/>
              <a:tabLst>
                <a:tab pos="356870" algn="l"/>
              </a:tabLst>
            </a:pPr>
            <a:r>
              <a:rPr lang="en-IN" sz="1100" b="0" strike="noStrike" spc="-1">
                <a:solidFill>
                  <a:srgbClr val="FFFFFF"/>
                </a:solidFill>
                <a:latin typeface="SamsungOne 600C"/>
                <a:ea typeface="SamsungOne 600C"/>
              </a:rPr>
              <a:t>This algorithm can be utilized  in  various products for providing an optimized congestion detection and control algorithm.</a:t>
            </a:r>
            <a:endParaRPr lang="en-IN" sz="1100" b="0" strike="noStrike" spc="-1">
              <a:latin typeface="Arial" panose="020B0604020202020204"/>
            </a:endParaRPr>
          </a:p>
          <a:p>
            <a:pPr marL="171450" indent="-170180" algn="just">
              <a:lnSpc>
                <a:spcPct val="100000"/>
              </a:lnSpc>
              <a:buClr>
                <a:srgbClr val="FFFFFF"/>
              </a:buClr>
              <a:buFont typeface="Arial" panose="020B0604020202020204"/>
              <a:buChar char="•"/>
              <a:tabLst>
                <a:tab pos="356870" algn="l"/>
              </a:tabLst>
            </a:pPr>
            <a:r>
              <a:rPr lang="en-IN" sz="1100" b="0" strike="noStrike" spc="-1">
                <a:solidFill>
                  <a:srgbClr val="FFFFFF"/>
                </a:solidFill>
                <a:latin typeface="SamsungOne 600C"/>
                <a:ea typeface="SamsungOne 600C"/>
              </a:rPr>
              <a:t>Samsung network business needs to show edge over its competitors. This worklet can help in optimization of the QoE enhancement feature design and hence help in achieving better performance goals.</a:t>
            </a:r>
            <a:endParaRPr lang="en-IN" sz="1100" b="0" strike="noStrike" spc="-1">
              <a:latin typeface="Arial" panose="020B0604020202020204"/>
            </a:endParaRPr>
          </a:p>
          <a:p>
            <a:pPr algn="just">
              <a:lnSpc>
                <a:spcPct val="100000"/>
              </a:lnSpc>
              <a:tabLst>
                <a:tab pos="356870" algn="l"/>
              </a:tabLst>
            </a:pPr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97" name="CustomShape 6"/>
          <p:cNvSpPr/>
          <p:nvPr/>
        </p:nvSpPr>
        <p:spPr>
          <a:xfrm>
            <a:off x="5013360" y="807840"/>
            <a:ext cx="6933960" cy="352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400" b="1" strike="noStrike" spc="-1">
                <a:solidFill>
                  <a:srgbClr val="70AD47"/>
                </a:solidFill>
                <a:latin typeface="SamsungOne 600C"/>
                <a:ea typeface="SamsungOne 600C"/>
              </a:rPr>
              <a:t>Expectations</a:t>
            </a:r>
            <a:endParaRPr lang="en-IN" sz="1400" b="0" strike="noStrike" spc="-1"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r>
              <a:rPr lang="en-IN" sz="1100" b="0" strike="noStrike" spc="-1">
                <a:solidFill>
                  <a:srgbClr val="808080"/>
                </a:solidFill>
                <a:latin typeface="SamsungOne 600C"/>
                <a:ea typeface="SamsungOne 600C"/>
              </a:rPr>
              <a:t>      </a:t>
            </a:r>
            <a:r>
              <a:rPr lang="en-IN" sz="1100" b="1" strike="noStrike" spc="-1">
                <a:solidFill>
                  <a:srgbClr val="1F4E79"/>
                </a:solidFill>
                <a:latin typeface="Calibri" panose="020F0502020204030204"/>
                <a:ea typeface="SamsungOne 600C"/>
              </a:rPr>
              <a:t>Using simulation tools such as Matlab/NS-3, OpNet network simulator, Python event simulation, simulate congestion scenarios and propose Statistical Learning based congestion detection and Control.</a:t>
            </a:r>
            <a:endParaRPr lang="en-IN" sz="1100" b="0" strike="noStrike" spc="-1">
              <a:latin typeface="Arial" panose="020B0604020202020204"/>
            </a:endParaRPr>
          </a:p>
          <a:p>
            <a:pPr marL="171450" indent="-170180" algn="just">
              <a:lnSpc>
                <a:spcPct val="100000"/>
              </a:lnSpc>
              <a:buClr>
                <a:srgbClr val="808080"/>
              </a:buClr>
              <a:buFont typeface="Arial" panose="020B0604020202020204"/>
              <a:buChar char="•"/>
            </a:pPr>
            <a:r>
              <a:rPr lang="en-IN" sz="1100" b="0" strike="noStrike" spc="-1">
                <a:solidFill>
                  <a:srgbClr val="808080"/>
                </a:solidFill>
                <a:latin typeface="SamsungOne 600C"/>
                <a:ea typeface="SamsungOne 600C"/>
              </a:rPr>
              <a:t>To Propose a Statistical based congestion control mechanism  on a given traffic flow.</a:t>
            </a:r>
            <a:endParaRPr lang="en-IN" sz="1100" b="0" strike="noStrike" spc="-1">
              <a:latin typeface="Arial" panose="020B0604020202020204"/>
            </a:endParaRPr>
          </a:p>
          <a:p>
            <a:pPr marL="171450" indent="-170180" algn="just">
              <a:lnSpc>
                <a:spcPct val="100000"/>
              </a:lnSpc>
              <a:buClr>
                <a:srgbClr val="808080"/>
              </a:buClr>
              <a:buFont typeface="Arial" panose="020B0604020202020204"/>
              <a:buChar char="•"/>
            </a:pPr>
            <a:r>
              <a:rPr lang="en-IN" sz="1100" b="0" strike="noStrike" spc="-1">
                <a:solidFill>
                  <a:srgbClr val="808080"/>
                </a:solidFill>
                <a:latin typeface="SamsungOne 600C"/>
                <a:ea typeface="SamsungOne 600C"/>
              </a:rPr>
              <a:t>To  detect elephant and mice flows using statistical learning methods</a:t>
            </a:r>
            <a:endParaRPr lang="en-IN" sz="1100" b="0" strike="noStrike" spc="-1">
              <a:latin typeface="Arial" panose="020B0604020202020204"/>
            </a:endParaRPr>
          </a:p>
          <a:p>
            <a:pPr marL="171450" indent="-170180" algn="just">
              <a:lnSpc>
                <a:spcPct val="100000"/>
              </a:lnSpc>
              <a:buClr>
                <a:srgbClr val="808080"/>
              </a:buClr>
              <a:buFont typeface="Arial" panose="020B0604020202020204"/>
              <a:buChar char="•"/>
            </a:pPr>
            <a:r>
              <a:rPr lang="en-IN" sz="1100" b="0" strike="noStrike" spc="-1">
                <a:solidFill>
                  <a:srgbClr val="808080"/>
                </a:solidFill>
                <a:latin typeface="SamsungOne 600C"/>
                <a:ea typeface="SamsungOne 600C"/>
              </a:rPr>
              <a:t>To compare the results with the state-of-the-art  Statistical  approach(es) and algorithms.</a:t>
            </a:r>
            <a:endParaRPr lang="en-IN" sz="1100" b="0" strike="noStrike" spc="-1">
              <a:latin typeface="Arial" panose="020B0604020202020204"/>
            </a:endParaRPr>
          </a:p>
          <a:p>
            <a:pPr marL="171450" indent="-170180" algn="just">
              <a:lnSpc>
                <a:spcPct val="100000"/>
              </a:lnSpc>
              <a:buClr>
                <a:srgbClr val="808080"/>
              </a:buClr>
              <a:buFont typeface="Arial" panose="020B0604020202020204"/>
              <a:buChar char="•"/>
            </a:pPr>
            <a:r>
              <a:rPr lang="en-IN" sz="1100" b="0" strike="noStrike" spc="-1">
                <a:solidFill>
                  <a:srgbClr val="808080"/>
                </a:solidFill>
                <a:latin typeface="SamsungOne 600C"/>
                <a:ea typeface="SamsungOne 600C"/>
              </a:rPr>
              <a:t>Establish the superiority of the proposed algorithm i.e., why/in what real-time scenarios the proposed algorithm is better than the state-of-the-art algorithm with which the results are compared (on what metrics).</a:t>
            </a:r>
            <a:endParaRPr lang="en-IN" sz="1100" b="0" strike="noStrike" spc="-1">
              <a:latin typeface="Arial" panose="020B0604020202020204"/>
            </a:endParaRPr>
          </a:p>
          <a:p>
            <a:pPr marL="171450" indent="-170180" algn="just">
              <a:lnSpc>
                <a:spcPct val="100000"/>
              </a:lnSpc>
              <a:buClr>
                <a:srgbClr val="808080"/>
              </a:buClr>
              <a:buFont typeface="Arial" panose="020B0604020202020204"/>
              <a:buChar char="•"/>
            </a:pPr>
            <a:r>
              <a:rPr lang="en-IN" sz="1100" b="0" strike="noStrike" spc="-1">
                <a:solidFill>
                  <a:srgbClr val="808080"/>
                </a:solidFill>
                <a:latin typeface="SamsungOne 600C"/>
                <a:ea typeface="SamsungOne 600C"/>
              </a:rPr>
              <a:t>To determine input factors (dimensions) and their impact on the optimal solution.</a:t>
            </a:r>
            <a:endParaRPr lang="en-IN" sz="1100" b="0" strike="noStrike" spc="-1">
              <a:latin typeface="Arial" panose="020B0604020202020204"/>
            </a:endParaRPr>
          </a:p>
          <a:p>
            <a:pPr marL="171450" indent="-170180" algn="just">
              <a:lnSpc>
                <a:spcPct val="100000"/>
              </a:lnSpc>
              <a:buClr>
                <a:srgbClr val="808080"/>
              </a:buClr>
              <a:buFont typeface="Arial" panose="020B0604020202020204"/>
              <a:buChar char="•"/>
            </a:pPr>
            <a:r>
              <a:rPr lang="en-IN" sz="1100" b="0" strike="noStrike" spc="-1">
                <a:solidFill>
                  <a:srgbClr val="808080"/>
                </a:solidFill>
                <a:latin typeface="SamsungOne 600C"/>
                <a:ea typeface="SamsungOne 600C"/>
              </a:rPr>
              <a:t>To demonstrate the Proof of Concept (PoC) of the above mentioned proposed approaches.</a:t>
            </a:r>
            <a:endParaRPr lang="en-IN" sz="1100" b="0" strike="noStrike" spc="-1">
              <a:latin typeface="Arial" panose="020B0604020202020204"/>
            </a:endParaRPr>
          </a:p>
          <a:p>
            <a:pPr marL="171450" indent="-170180" algn="just">
              <a:lnSpc>
                <a:spcPct val="100000"/>
              </a:lnSpc>
              <a:buClr>
                <a:srgbClr val="808080"/>
              </a:buClr>
              <a:buFont typeface="Arial" panose="020B0604020202020204"/>
              <a:buChar char="•"/>
            </a:pPr>
            <a:r>
              <a:rPr lang="en-IN" sz="1100" b="0" strike="noStrike" spc="-1">
                <a:solidFill>
                  <a:srgbClr val="808080"/>
                </a:solidFill>
                <a:latin typeface="SamsungOne 600C"/>
                <a:ea typeface="SamsungOne 600C"/>
              </a:rPr>
              <a:t>To provide detailed empirical results establishing the efficacy of the proposed approach/approaches.</a:t>
            </a:r>
            <a:endParaRPr lang="en-IN" sz="1100" b="0" strike="noStrike" spc="-1">
              <a:latin typeface="Arial" panose="020B0604020202020204"/>
            </a:endParaRPr>
          </a:p>
          <a:p>
            <a:pPr marL="171450" indent="-170180" algn="just">
              <a:lnSpc>
                <a:spcPct val="100000"/>
              </a:lnSpc>
              <a:buClr>
                <a:srgbClr val="808080"/>
              </a:buClr>
              <a:buFont typeface="Arial" panose="020B0604020202020204"/>
              <a:buChar char="•"/>
            </a:pPr>
            <a:r>
              <a:rPr lang="en-IN" sz="1100" b="0" strike="noStrike" spc="-1">
                <a:solidFill>
                  <a:srgbClr val="808080"/>
                </a:solidFill>
                <a:latin typeface="SamsungOne 600C"/>
                <a:ea typeface="SamsungOne 600C"/>
              </a:rPr>
              <a:t>Publish Paper.</a:t>
            </a:r>
            <a:endParaRPr lang="en-IN" sz="1100" b="0" strike="noStrike" spc="-1"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endParaRPr lang="en-IN" sz="1100" b="0" strike="noStrike" spc="-1"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r>
              <a:rPr lang="en-IN" sz="1400" b="1" strike="noStrike" spc="-1">
                <a:solidFill>
                  <a:srgbClr val="70AD47"/>
                </a:solidFill>
                <a:latin typeface="SamsungOne 600C"/>
                <a:ea typeface="SamsungOne 600C"/>
              </a:rPr>
              <a:t>Training/ Pre-requisites</a:t>
            </a:r>
            <a:endParaRPr lang="en-IN" sz="1400" b="0" strike="noStrike" spc="-1">
              <a:latin typeface="Arial" panose="020B0604020202020204"/>
            </a:endParaRPr>
          </a:p>
          <a:p>
            <a:pPr marL="171450" indent="-170180" algn="just">
              <a:lnSpc>
                <a:spcPct val="100000"/>
              </a:lnSpc>
              <a:buClr>
                <a:srgbClr val="808080"/>
              </a:buClr>
              <a:buFont typeface="Arial" panose="020B0604020202020204"/>
              <a:buChar char="•"/>
            </a:pPr>
            <a:r>
              <a:rPr lang="en-IN" sz="1100" b="0" strike="noStrike" spc="-1">
                <a:solidFill>
                  <a:srgbClr val="808080"/>
                </a:solidFill>
                <a:latin typeface="SamsungOne 600C"/>
                <a:ea typeface="SamsungOne 600C"/>
              </a:rPr>
              <a:t>Internet Traffic Flow (QUIC/TCP flows).</a:t>
            </a:r>
            <a:endParaRPr lang="en-IN" sz="1100" b="0" strike="noStrike" spc="-1">
              <a:latin typeface="Arial" panose="020B0604020202020204"/>
            </a:endParaRPr>
          </a:p>
          <a:p>
            <a:pPr marL="171450" indent="-170180" algn="just">
              <a:lnSpc>
                <a:spcPct val="100000"/>
              </a:lnSpc>
              <a:buClr>
                <a:srgbClr val="808080"/>
              </a:buClr>
              <a:buFont typeface="Arial" panose="020B0604020202020204"/>
              <a:buChar char="•"/>
            </a:pPr>
            <a:r>
              <a:rPr lang="en-IN" sz="1100" b="0" strike="noStrike" spc="-1">
                <a:solidFill>
                  <a:srgbClr val="808080"/>
                </a:solidFill>
                <a:latin typeface="SamsungOne 600C"/>
                <a:ea typeface="SamsungOne 600C"/>
              </a:rPr>
              <a:t>TCP Protocol, Congestion Control algos.</a:t>
            </a:r>
            <a:endParaRPr lang="en-IN" sz="1100" b="0" strike="noStrike" spc="-1">
              <a:latin typeface="Arial" panose="020B0604020202020204"/>
            </a:endParaRPr>
          </a:p>
          <a:p>
            <a:pPr marL="171450" indent="-170180" algn="just">
              <a:lnSpc>
                <a:spcPct val="100000"/>
              </a:lnSpc>
              <a:buClr>
                <a:srgbClr val="808080"/>
              </a:buClr>
              <a:buFont typeface="Arial" panose="020B0604020202020204"/>
              <a:buChar char="•"/>
            </a:pPr>
            <a:r>
              <a:rPr lang="en-IN" sz="1100" b="0" strike="noStrike" spc="-1">
                <a:solidFill>
                  <a:srgbClr val="808080"/>
                </a:solidFill>
                <a:latin typeface="SamsungOne 600C"/>
                <a:ea typeface="SamsungOne 600C"/>
              </a:rPr>
              <a:t>Simulation environment.</a:t>
            </a:r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98" name="CustomShape 7"/>
          <p:cNvSpPr/>
          <p:nvPr/>
        </p:nvSpPr>
        <p:spPr>
          <a:xfrm>
            <a:off x="8775360" y="479520"/>
            <a:ext cx="322704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Work-let expected duration – 6 months</a:t>
            </a:r>
            <a:endParaRPr lang="en-IN" sz="1600" b="0" strike="noStrike" spc="-1">
              <a:latin typeface="Arial" panose="020B0604020202020204"/>
            </a:endParaRPr>
          </a:p>
        </p:txBody>
      </p:sp>
      <p:sp>
        <p:nvSpPr>
          <p:cNvPr id="99" name="CustomShape 8"/>
          <p:cNvSpPr/>
          <p:nvPr/>
        </p:nvSpPr>
        <p:spPr>
          <a:xfrm>
            <a:off x="11778840" y="397080"/>
            <a:ext cx="2545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SamsungOne 600C"/>
                <a:ea typeface="SamsungOne 600C"/>
              </a:rPr>
              <a:t>3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00" name="CustomShape 9"/>
          <p:cNvSpPr/>
          <p:nvPr/>
        </p:nvSpPr>
        <p:spPr>
          <a:xfrm>
            <a:off x="11304000" y="568800"/>
            <a:ext cx="82800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-8928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Members</a:t>
            </a:r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101" name="CustomShape 10"/>
          <p:cNvSpPr/>
          <p:nvPr/>
        </p:nvSpPr>
        <p:spPr>
          <a:xfrm>
            <a:off x="1488600" y="5625720"/>
            <a:ext cx="344808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800" b="1" strike="noStrike" spc="-1">
                <a:solidFill>
                  <a:srgbClr val="00B0F0"/>
                </a:solidFill>
                <a:latin typeface="SamsungOne 600C"/>
                <a:ea typeface="SamsungOne 600C"/>
              </a:rPr>
              <a:t>Additional Documentation:</a:t>
            </a:r>
            <a:endParaRPr lang="en-IN" sz="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800" b="0" strike="noStrike" spc="-1">
              <a:latin typeface="Arial" panose="020B0604020202020204"/>
            </a:endParaRPr>
          </a:p>
          <a:p>
            <a:pPr marL="171450" indent="-170180">
              <a:lnSpc>
                <a:spcPct val="100000"/>
              </a:lnSpc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800" b="0" strike="noStrike" spc="-1">
                <a:solidFill>
                  <a:srgbClr val="FFFFFF"/>
                </a:solidFill>
                <a:latin typeface="Calibri" panose="020F0502020204030204"/>
                <a:ea typeface="SamsungOne 600C"/>
              </a:rPr>
              <a:t>https://dl.acm.org/doi/pdf/10.1145/3422604.3425939</a:t>
            </a:r>
            <a:endParaRPr lang="en-IN" sz="800" b="0" strike="noStrike" spc="-1">
              <a:latin typeface="Arial" panose="020B0604020202020204"/>
            </a:endParaRPr>
          </a:p>
          <a:p>
            <a:pPr marL="171450" indent="-170180">
              <a:lnSpc>
                <a:spcPct val="100000"/>
              </a:lnSpc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800" b="0" strike="noStrike" spc="-1">
                <a:solidFill>
                  <a:srgbClr val="FFFFFF"/>
                </a:solidFill>
                <a:latin typeface="Calibri" panose="020F0502020204030204"/>
                <a:ea typeface="SamsungOne 600C"/>
              </a:rPr>
              <a:t>https://ieeexplore.ieee.org/document/8931660</a:t>
            </a:r>
            <a:endParaRPr lang="en-IN" sz="800" b="0" strike="noStrike" spc="-1">
              <a:latin typeface="Arial" panose="020B0604020202020204"/>
            </a:endParaRPr>
          </a:p>
        </p:txBody>
      </p:sp>
      <p:grpSp>
        <p:nvGrpSpPr>
          <p:cNvPr id="102" name="Group 11"/>
          <p:cNvGrpSpPr/>
          <p:nvPr/>
        </p:nvGrpSpPr>
        <p:grpSpPr>
          <a:xfrm>
            <a:off x="5198400" y="4291200"/>
            <a:ext cx="6564960" cy="192240"/>
            <a:chOff x="5198400" y="4291200"/>
            <a:chExt cx="6564960" cy="192240"/>
          </a:xfrm>
        </p:grpSpPr>
        <p:sp>
          <p:nvSpPr>
            <p:cNvPr id="103" name="Line 12"/>
            <p:cNvSpPr/>
            <p:nvPr/>
          </p:nvSpPr>
          <p:spPr>
            <a:xfrm flipH="1">
              <a:off x="5290560" y="4387680"/>
              <a:ext cx="6422400" cy="0"/>
            </a:xfrm>
            <a:prstGeom prst="line">
              <a:avLst/>
            </a:prstGeom>
            <a:ln>
              <a:solidFill>
                <a:srgbClr val="5597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CustomShape 13"/>
            <p:cNvSpPr/>
            <p:nvPr/>
          </p:nvSpPr>
          <p:spPr>
            <a:xfrm>
              <a:off x="5198400" y="4291200"/>
              <a:ext cx="172800" cy="192240"/>
            </a:xfrm>
            <a:prstGeom prst="ellipse">
              <a:avLst/>
            </a:prstGeom>
            <a:solidFill>
              <a:srgbClr val="92D050"/>
            </a:solidFill>
            <a:ln w="32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CustomShape 14"/>
            <p:cNvSpPr/>
            <p:nvPr/>
          </p:nvSpPr>
          <p:spPr>
            <a:xfrm>
              <a:off x="7329240" y="4291200"/>
              <a:ext cx="172800" cy="192240"/>
            </a:xfrm>
            <a:prstGeom prst="ellipse">
              <a:avLst/>
            </a:prstGeom>
            <a:solidFill>
              <a:srgbClr val="92D050"/>
            </a:solidFill>
            <a:ln w="32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CustomShape 15"/>
            <p:cNvSpPr/>
            <p:nvPr/>
          </p:nvSpPr>
          <p:spPr>
            <a:xfrm>
              <a:off x="9459720" y="4291200"/>
              <a:ext cx="172800" cy="192240"/>
            </a:xfrm>
            <a:prstGeom prst="ellipse">
              <a:avLst/>
            </a:prstGeom>
            <a:solidFill>
              <a:srgbClr val="92D050"/>
            </a:solidFill>
            <a:ln w="32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CustomShape 16"/>
            <p:cNvSpPr/>
            <p:nvPr/>
          </p:nvSpPr>
          <p:spPr>
            <a:xfrm>
              <a:off x="11590560" y="4291200"/>
              <a:ext cx="172800" cy="192240"/>
            </a:xfrm>
            <a:prstGeom prst="ellipse">
              <a:avLst/>
            </a:prstGeom>
            <a:solidFill>
              <a:srgbClr val="92D050"/>
            </a:solidFill>
            <a:ln w="32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8" name="CustomShape 17"/>
          <p:cNvSpPr/>
          <p:nvPr/>
        </p:nvSpPr>
        <p:spPr>
          <a:xfrm>
            <a:off x="4968000" y="4538160"/>
            <a:ext cx="1870560" cy="148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200" b="1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Kick Off &lt; 1</a:t>
            </a:r>
            <a:r>
              <a:rPr lang="en-IN" sz="1200" b="1" strike="noStrike" spc="-1" baseline="30000">
                <a:solidFill>
                  <a:srgbClr val="000000"/>
                </a:solidFill>
                <a:latin typeface="SamsungOne 600C"/>
                <a:ea typeface="SamsungOne 600C"/>
              </a:rPr>
              <a:t>st</a:t>
            </a:r>
            <a:r>
              <a:rPr lang="en-IN" sz="1200" b="1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  Month &gt;</a:t>
            </a:r>
            <a:endParaRPr lang="en-IN" sz="1200" b="0" strike="noStrike" spc="-1">
              <a:latin typeface="Arial" panose="020B0604020202020204"/>
            </a:endParaRPr>
          </a:p>
          <a:p>
            <a:pPr marL="92075" indent="-90805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900" b="0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Study TCP based  protocols  and  congestion control.</a:t>
            </a:r>
            <a:endParaRPr lang="en-IN" sz="900" b="0" strike="noStrike" spc="-1">
              <a:latin typeface="Arial" panose="020B0604020202020204"/>
            </a:endParaRPr>
          </a:p>
          <a:p>
            <a:pPr marL="92075" indent="-90805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900" b="0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Study  existing  Statistical learning based approaches/algorithms.</a:t>
            </a:r>
            <a:endParaRPr lang="en-IN" sz="900" b="0" strike="noStrike" spc="-1">
              <a:latin typeface="Arial" panose="020B0604020202020204"/>
            </a:endParaRPr>
          </a:p>
        </p:txBody>
      </p:sp>
      <p:sp>
        <p:nvSpPr>
          <p:cNvPr id="109" name="CustomShape 18"/>
          <p:cNvSpPr/>
          <p:nvPr/>
        </p:nvSpPr>
        <p:spPr>
          <a:xfrm>
            <a:off x="6728040" y="4545720"/>
            <a:ext cx="1769040" cy="127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200" b="1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Milestone 1 &lt; 2</a:t>
            </a:r>
            <a:r>
              <a:rPr lang="en-IN" sz="1200" b="1" strike="noStrike" spc="-1" baseline="30000">
                <a:solidFill>
                  <a:srgbClr val="000000"/>
                </a:solidFill>
                <a:latin typeface="SamsungOne 600C"/>
                <a:ea typeface="SamsungOne 600C"/>
              </a:rPr>
              <a:t>nd</a:t>
            </a:r>
            <a:r>
              <a:rPr lang="en-IN" sz="1200" b="1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  Month &gt;</a:t>
            </a:r>
            <a:endParaRPr lang="en-IN" sz="1200" b="0" strike="noStrike" spc="-1">
              <a:latin typeface="Arial" panose="020B0604020202020204"/>
            </a:endParaRPr>
          </a:p>
          <a:p>
            <a:pPr marL="92075" indent="-90805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900" b="0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Determine factors for the proposed algorithm.</a:t>
            </a:r>
            <a:endParaRPr lang="en-IN" sz="900" b="0" strike="noStrike" spc="-1">
              <a:latin typeface="Arial" panose="020B0604020202020204"/>
            </a:endParaRPr>
          </a:p>
          <a:p>
            <a:pPr marL="92075" indent="-90805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900" b="0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Design draft of the proposed algorithm</a:t>
            </a:r>
            <a:endParaRPr lang="en-IN" sz="900" b="0" strike="noStrike" spc="-1">
              <a:latin typeface="Arial" panose="020B0604020202020204"/>
            </a:endParaRPr>
          </a:p>
        </p:txBody>
      </p:sp>
      <p:sp>
        <p:nvSpPr>
          <p:cNvPr id="110" name="CustomShape 19"/>
          <p:cNvSpPr/>
          <p:nvPr/>
        </p:nvSpPr>
        <p:spPr>
          <a:xfrm>
            <a:off x="8426880" y="4552920"/>
            <a:ext cx="1865160" cy="168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200" b="1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Milestone 2 &lt; 3</a:t>
            </a:r>
            <a:r>
              <a:rPr lang="en-IN" sz="1200" b="1" strike="noStrike" spc="-1" baseline="30000">
                <a:solidFill>
                  <a:srgbClr val="000000"/>
                </a:solidFill>
                <a:latin typeface="SamsungOne 600C"/>
                <a:ea typeface="SamsungOne 600C"/>
              </a:rPr>
              <a:t>nd</a:t>
            </a:r>
            <a:r>
              <a:rPr lang="en-IN" sz="1200" b="1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  Month &gt;</a:t>
            </a:r>
            <a:endParaRPr lang="en-IN" sz="1200" b="0" strike="noStrike" spc="-1">
              <a:latin typeface="Arial" panose="020B0604020202020204"/>
            </a:endParaRPr>
          </a:p>
          <a:p>
            <a:pPr marL="92075" indent="-90805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900" b="0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Compare  results of the proposed algorithm  with existing algorithms.</a:t>
            </a:r>
            <a:endParaRPr lang="en-IN" sz="900" b="0" strike="noStrike" spc="-1">
              <a:latin typeface="Arial" panose="020B0604020202020204"/>
            </a:endParaRPr>
          </a:p>
          <a:p>
            <a:pPr marL="92075" indent="-90805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900" b="0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Scope for further improvement to be analysed		</a:t>
            </a:r>
            <a:endParaRPr lang="en-IN" sz="900" b="0" strike="noStrike" spc="-1">
              <a:latin typeface="Arial" panose="020B0604020202020204"/>
            </a:endParaRPr>
          </a:p>
        </p:txBody>
      </p:sp>
      <p:sp>
        <p:nvSpPr>
          <p:cNvPr id="111" name="CustomShape 20"/>
          <p:cNvSpPr/>
          <p:nvPr/>
        </p:nvSpPr>
        <p:spPr>
          <a:xfrm>
            <a:off x="10461240" y="4545720"/>
            <a:ext cx="178560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200" b="1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Milestone 3 &lt; 4</a:t>
            </a:r>
            <a:r>
              <a:rPr lang="en-IN" sz="1200" b="1" strike="noStrike" spc="-1" baseline="30000">
                <a:solidFill>
                  <a:srgbClr val="000000"/>
                </a:solidFill>
                <a:latin typeface="SamsungOne 600C"/>
                <a:ea typeface="SamsungOne 600C"/>
              </a:rPr>
              <a:t>th</a:t>
            </a:r>
            <a:r>
              <a:rPr lang="en-IN" sz="1200" b="1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  Month &gt;</a:t>
            </a:r>
            <a:endParaRPr lang="en-IN" sz="12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endParaRPr lang="en-IN" sz="1200" b="0" strike="noStrike" spc="-1">
              <a:latin typeface="Arial" panose="020B0604020202020204"/>
            </a:endParaRPr>
          </a:p>
          <a:p>
            <a:pPr marL="92075" indent="-90805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900" b="0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Demo</a:t>
            </a:r>
            <a:endParaRPr lang="en-IN" sz="900" b="0" strike="noStrike" spc="-1">
              <a:latin typeface="Arial" panose="020B0604020202020204"/>
            </a:endParaRPr>
          </a:p>
          <a:p>
            <a:pPr marL="92075" indent="-90805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900" b="0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Publish Final Results</a:t>
            </a:r>
            <a:endParaRPr lang="en-IN" sz="900" b="0" strike="noStrike" spc="-1">
              <a:latin typeface="Arial" panose="020B0604020202020204"/>
            </a:endParaRPr>
          </a:p>
        </p:txBody>
      </p:sp>
      <p:sp>
        <p:nvSpPr>
          <p:cNvPr id="112" name="Line 21"/>
          <p:cNvSpPr/>
          <p:nvPr/>
        </p:nvSpPr>
        <p:spPr>
          <a:xfrm flipH="1">
            <a:off x="1497240" y="4761000"/>
            <a:ext cx="7200" cy="1407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22"/>
          <p:cNvSpPr/>
          <p:nvPr/>
        </p:nvSpPr>
        <p:spPr>
          <a:xfrm>
            <a:off x="381960" y="5122080"/>
            <a:ext cx="104796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800" b="0" strike="noStrike" spc="-1">
                <a:solidFill>
                  <a:srgbClr val="FFFFFF"/>
                </a:solidFill>
                <a:latin typeface="SamsungOne 600C"/>
                <a:ea typeface="SamsungOne 600C"/>
              </a:rPr>
              <a:t>Amit Goel</a:t>
            </a:r>
            <a:endParaRPr lang="en-IN" sz="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IN" sz="800" b="0" strike="noStrike" spc="-1">
                <a:solidFill>
                  <a:srgbClr val="FFFFFF"/>
                </a:solidFill>
                <a:latin typeface="SamsungOne 600C"/>
                <a:ea typeface="SamsungOne 600C"/>
              </a:rPr>
              <a:t>Rajesh Challa</a:t>
            </a:r>
            <a:endParaRPr lang="en-IN" sz="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105120"/>
            <a:ext cx="168120" cy="48132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381960" y="56880"/>
            <a:ext cx="940104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SamsungOne 200"/>
                <a:ea typeface="SamsungOne 200"/>
              </a:rPr>
              <a:t>Proposed Approach / Solution</a:t>
            </a:r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237960" y="105120"/>
            <a:ext cx="74160" cy="481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4"/>
          <p:cNvSpPr/>
          <p:nvPr/>
        </p:nvSpPr>
        <p:spPr>
          <a:xfrm>
            <a:off x="0" y="806400"/>
            <a:ext cx="12191040" cy="576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750" indent="-284480" algn="just">
              <a:lnSpc>
                <a:spcPct val="100000"/>
              </a:lnSpc>
              <a:buClr>
                <a:srgbClr val="0E4094"/>
              </a:buClr>
              <a:buFont typeface="Arial" panose="020B0604020202020204"/>
              <a:buChar char="•"/>
            </a:pPr>
            <a:r>
              <a:rPr lang="en-US" sz="1600" b="1" u="sng" strike="noStrike" spc="-1">
                <a:solidFill>
                  <a:srgbClr val="0E4094"/>
                </a:solidFill>
                <a:uFillTx/>
                <a:latin typeface="Calibri" panose="020F0502020204030204"/>
                <a:ea typeface="DejaVu Sans"/>
              </a:rPr>
              <a:t>Concept Diagram </a:t>
            </a:r>
            <a:r>
              <a:rPr lang="en-US" sz="1600" b="0" strike="noStrike" spc="-1">
                <a:solidFill>
                  <a:srgbClr val="0E4094"/>
                </a:solidFill>
                <a:latin typeface="Calibri" panose="020F0502020204030204"/>
                <a:ea typeface="DejaVu Sans"/>
              </a:rPr>
              <a:t>: </a:t>
            </a:r>
            <a:endParaRPr lang="en-IN" sz="1600" b="0" strike="noStrike" spc="-1">
              <a:latin typeface="Arial" panose="020B0604020202020204"/>
            </a:endParaRPr>
          </a:p>
          <a:p>
            <a:pPr marL="285750" indent="-284480" algn="just">
              <a:lnSpc>
                <a:spcPct val="100000"/>
              </a:lnSpc>
              <a:buClr>
                <a:srgbClr val="0E4094"/>
              </a:buClr>
              <a:buFont typeface="Arial" panose="020B0604020202020204"/>
              <a:buChar char="•"/>
            </a:pPr>
            <a:r>
              <a:rPr lang="en-US" sz="1600" b="0" strike="noStrike" spc="-1">
                <a:solidFill>
                  <a:srgbClr val="0E4094"/>
                </a:solidFill>
                <a:latin typeface="Calibri" panose="020F0502020204030204"/>
                <a:ea typeface="DejaVu Sans"/>
              </a:rPr>
              <a:t> </a:t>
            </a:r>
            <a:endParaRPr lang="en-IN" sz="1600" b="0" strike="noStrike" spc="-1">
              <a:latin typeface="Arial" panose="020B0604020202020204"/>
            </a:endParaRPr>
          </a:p>
        </p:txBody>
      </p:sp>
      <p:pic>
        <p:nvPicPr>
          <p:cNvPr id="118" name="Picture 22"/>
          <p:cNvPicPr/>
          <p:nvPr/>
        </p:nvPicPr>
        <p:blipFill>
          <a:blip r:embed="rId1"/>
          <a:srcRect l="4529" t="20257" r="4186" b="26835"/>
          <a:stretch>
            <a:fillRect/>
          </a:stretch>
        </p:blipFill>
        <p:spPr>
          <a:xfrm>
            <a:off x="10942200" y="105120"/>
            <a:ext cx="1248840" cy="473760"/>
          </a:xfrm>
          <a:prstGeom prst="rect">
            <a:avLst/>
          </a:prstGeom>
          <a:ln>
            <a:noFill/>
          </a:ln>
        </p:spPr>
      </p:pic>
      <p:sp>
        <p:nvSpPr>
          <p:cNvPr id="119" name="CustomShape 5"/>
          <p:cNvSpPr/>
          <p:nvPr/>
        </p:nvSpPr>
        <p:spPr>
          <a:xfrm>
            <a:off x="999720" y="1872000"/>
            <a:ext cx="2231280" cy="1151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500" b="0" strike="noStrike" spc="-1">
                <a:solidFill>
                  <a:srgbClr val="000000"/>
                </a:solidFill>
                <a:latin typeface="Samsung"/>
                <a:ea typeface="DejaVu Sans"/>
              </a:rPr>
              <a:t>Decide a statistical </a:t>
            </a:r>
            <a:endParaRPr lang="en-IN" sz="15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IN" sz="1500" b="0" strike="noStrike" spc="-1">
                <a:solidFill>
                  <a:srgbClr val="000000"/>
                </a:solidFill>
                <a:latin typeface="Samsung"/>
                <a:ea typeface="DejaVu Sans"/>
              </a:rPr>
              <a:t>Congestion control</a:t>
            </a:r>
            <a:endParaRPr lang="en-IN" sz="15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IN" sz="1500" b="0" strike="noStrike" spc="-1">
                <a:solidFill>
                  <a:srgbClr val="000000"/>
                </a:solidFill>
                <a:latin typeface="Samsung"/>
                <a:ea typeface="DejaVu Sans"/>
              </a:rPr>
              <a:t>Algorithm </a:t>
            </a:r>
            <a:endParaRPr lang="en-IN" sz="1500" b="0" strike="noStrike" spc="-1">
              <a:latin typeface="Arial" panose="020B0604020202020204"/>
            </a:endParaRPr>
          </a:p>
        </p:txBody>
      </p:sp>
      <p:sp>
        <p:nvSpPr>
          <p:cNvPr id="120" name="CustomShape 6"/>
          <p:cNvSpPr/>
          <p:nvPr/>
        </p:nvSpPr>
        <p:spPr>
          <a:xfrm>
            <a:off x="4524480" y="1872000"/>
            <a:ext cx="2094840" cy="1151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500" b="0" strike="noStrike" spc="-1">
                <a:solidFill>
                  <a:srgbClr val="000000"/>
                </a:solidFill>
                <a:latin typeface="Samsung"/>
                <a:ea typeface="DejaVu Sans"/>
              </a:rPr>
              <a:t>Retrieve dataset </a:t>
            </a:r>
            <a:endParaRPr lang="en-IN" sz="1500" b="0" strike="noStrike" spc="-1">
              <a:latin typeface="Arial" panose="020B0604020202020204"/>
            </a:endParaRPr>
          </a:p>
        </p:txBody>
      </p:sp>
      <p:sp>
        <p:nvSpPr>
          <p:cNvPr id="121" name="CustomShape 7"/>
          <p:cNvSpPr/>
          <p:nvPr/>
        </p:nvSpPr>
        <p:spPr>
          <a:xfrm>
            <a:off x="7912800" y="1872000"/>
            <a:ext cx="2094840" cy="1151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500" b="0" strike="noStrike" spc="-1">
                <a:solidFill>
                  <a:srgbClr val="000000"/>
                </a:solidFill>
                <a:latin typeface="Samsung"/>
                <a:ea typeface="DejaVu Sans"/>
              </a:rPr>
              <a:t>Detect elephant and </a:t>
            </a:r>
            <a:endParaRPr lang="en-IN" sz="15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IN" sz="1500" b="0" strike="noStrike" spc="-1">
                <a:solidFill>
                  <a:srgbClr val="000000"/>
                </a:solidFill>
                <a:latin typeface="Samsung"/>
                <a:ea typeface="DejaVu Sans"/>
              </a:rPr>
              <a:t>Mice flow</a:t>
            </a:r>
            <a:endParaRPr lang="en-IN" sz="1500" b="0" strike="noStrike" spc="-1">
              <a:latin typeface="Arial" panose="020B0604020202020204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6619680" y="2448000"/>
            <a:ext cx="1292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9"/>
          <p:cNvSpPr/>
          <p:nvPr/>
        </p:nvSpPr>
        <p:spPr>
          <a:xfrm>
            <a:off x="3231360" y="2448000"/>
            <a:ext cx="1292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10"/>
          <p:cNvSpPr/>
          <p:nvPr/>
        </p:nvSpPr>
        <p:spPr>
          <a:xfrm>
            <a:off x="7912800" y="4489200"/>
            <a:ext cx="2094840" cy="1151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500" b="0" strike="noStrike" spc="-1">
                <a:solidFill>
                  <a:srgbClr val="000000"/>
                </a:solidFill>
                <a:latin typeface="Samsung"/>
                <a:ea typeface="DejaVu Sans"/>
              </a:rPr>
              <a:t>Congestion control </a:t>
            </a:r>
            <a:endParaRPr lang="en-IN" sz="15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IN" sz="1500" b="0" strike="noStrike" spc="-1">
                <a:solidFill>
                  <a:srgbClr val="000000"/>
                </a:solidFill>
                <a:latin typeface="Samsung"/>
                <a:ea typeface="DejaVu Sans"/>
              </a:rPr>
              <a:t>using regression algorithm</a:t>
            </a:r>
            <a:endParaRPr lang="en-IN" sz="1500" b="0" strike="noStrike" spc="-1">
              <a:latin typeface="Arial" panose="020B0604020202020204"/>
            </a:endParaRPr>
          </a:p>
        </p:txBody>
      </p:sp>
      <p:sp>
        <p:nvSpPr>
          <p:cNvPr id="125" name="CustomShape 11"/>
          <p:cNvSpPr/>
          <p:nvPr/>
        </p:nvSpPr>
        <p:spPr>
          <a:xfrm>
            <a:off x="4495680" y="4489200"/>
            <a:ext cx="2094840" cy="1151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500" b="0" strike="noStrike" spc="-1">
                <a:solidFill>
                  <a:srgbClr val="000000"/>
                </a:solidFill>
                <a:latin typeface="Samsung"/>
                <a:ea typeface="DejaVu Sans"/>
              </a:rPr>
              <a:t>Ensuring consistency in </a:t>
            </a:r>
            <a:endParaRPr lang="en-IN" sz="15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IN" sz="1500" b="0" strike="noStrike" spc="-1">
                <a:solidFill>
                  <a:srgbClr val="000000"/>
                </a:solidFill>
                <a:latin typeface="Samsung"/>
                <a:ea typeface="DejaVu Sans"/>
              </a:rPr>
              <a:t>the flow of TCP</a:t>
            </a:r>
            <a:endParaRPr lang="en-IN" sz="1500" b="0" strike="noStrike" spc="-1">
              <a:latin typeface="Arial" panose="020B0604020202020204"/>
            </a:endParaRPr>
          </a:p>
        </p:txBody>
      </p:sp>
      <p:sp>
        <p:nvSpPr>
          <p:cNvPr id="126" name="CustomShape 12"/>
          <p:cNvSpPr/>
          <p:nvPr/>
        </p:nvSpPr>
        <p:spPr>
          <a:xfrm>
            <a:off x="1136160" y="4489200"/>
            <a:ext cx="2094840" cy="1151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500" b="0" strike="noStrike" spc="-1">
                <a:solidFill>
                  <a:srgbClr val="000000"/>
                </a:solidFill>
                <a:latin typeface="Samsung"/>
                <a:ea typeface="DejaVu Sans"/>
              </a:rPr>
              <a:t>Optimisation of </a:t>
            </a:r>
            <a:endParaRPr lang="en-IN" sz="15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IN" sz="1500" b="0" strike="noStrike" spc="-1">
                <a:solidFill>
                  <a:srgbClr val="000000"/>
                </a:solidFill>
                <a:latin typeface="Samsung"/>
                <a:ea typeface="DejaVu Sans"/>
              </a:rPr>
              <a:t>Result</a:t>
            </a:r>
            <a:endParaRPr lang="en-IN" sz="1500" b="0" strike="noStrike" spc="-1">
              <a:latin typeface="Arial" panose="020B0604020202020204"/>
            </a:endParaRPr>
          </a:p>
        </p:txBody>
      </p:sp>
      <p:sp>
        <p:nvSpPr>
          <p:cNvPr id="127" name="CustomShape 13"/>
          <p:cNvSpPr/>
          <p:nvPr/>
        </p:nvSpPr>
        <p:spPr>
          <a:xfrm>
            <a:off x="8960400" y="3023640"/>
            <a:ext cx="360" cy="1465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4"/>
          <p:cNvSpPr/>
          <p:nvPr/>
        </p:nvSpPr>
        <p:spPr>
          <a:xfrm flipH="1">
            <a:off x="6590160" y="5064840"/>
            <a:ext cx="1321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15"/>
          <p:cNvSpPr/>
          <p:nvPr/>
        </p:nvSpPr>
        <p:spPr>
          <a:xfrm flipH="1">
            <a:off x="3230640" y="5064840"/>
            <a:ext cx="126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7" y="146919"/>
            <a:ext cx="10023343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Statistical Learning based Congestion Detection and Control </a:t>
            </a:r>
            <a:endParaRPr lang="en-IN" sz="2000" dirty="0" smtClean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  <a:endParaRPr lang="en-IN" b="1" dirty="0">
              <a:solidFill>
                <a:schemeClr val="accent6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3464" y="1109867"/>
            <a:ext cx="416719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</a:t>
            </a: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: CSW18KCT</a:t>
            </a:r>
            <a:endParaRPr lang="en-IN" sz="1200" dirty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r>
              <a:rPr lang="en-IN" sz="12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</a:t>
            </a:r>
            <a:r>
              <a:rPr lang="en-US" altLang="en-IN" sz="12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Kumaraguru college of technology</a:t>
            </a:r>
            <a:endParaRPr lang="en-US" altLang="en-IN" sz="1200" dirty="0" smtClean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>
            <a:fillRect/>
          </a:stretch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67262" y="4195157"/>
            <a:ext cx="5867778" cy="1813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7261" y="2037123"/>
            <a:ext cx="5867779" cy="1986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980" lvl="1" indent="0" algn="just">
              <a:buFont typeface="Arial" panose="020B0604020202020204" pitchFamily="34" charset="0"/>
              <a:buNone/>
            </a:pPr>
            <a:r>
              <a:rPr lang="en-IN" sz="1400" spc="-1">
                <a:solidFill>
                  <a:srgbClr val="0E4094"/>
                </a:solidFill>
                <a:latin typeface="Arial Rounded MT Bold" panose="020F0704030504030204" charset="0"/>
                <a:ea typeface="SamsungOne 600C"/>
                <a:cs typeface="Arial Rounded MT Bold" panose="020F0704030504030204" charset="0"/>
                <a:sym typeface="+mn-ea"/>
              </a:rPr>
              <a:t>Stud</a:t>
            </a:r>
            <a:r>
              <a:rPr lang="en-US" altLang="en-IN" sz="1400" spc="-1">
                <a:solidFill>
                  <a:srgbClr val="0E4094"/>
                </a:solidFill>
                <a:latin typeface="Arial Rounded MT Bold" panose="020F0704030504030204" charset="0"/>
                <a:ea typeface="SamsungOne 600C"/>
                <a:cs typeface="Arial Rounded MT Bold" panose="020F0704030504030204" charset="0"/>
                <a:sym typeface="+mn-ea"/>
              </a:rPr>
              <a:t>ied</a:t>
            </a:r>
            <a:r>
              <a:rPr lang="en-IN" sz="1400" spc="-1">
                <a:solidFill>
                  <a:srgbClr val="0E4094"/>
                </a:solidFill>
                <a:latin typeface="Arial Rounded MT Bold" panose="020F0704030504030204" charset="0"/>
                <a:ea typeface="SamsungOne 600C"/>
                <a:cs typeface="Arial Rounded MT Bold" panose="020F0704030504030204" charset="0"/>
                <a:sym typeface="+mn-ea"/>
              </a:rPr>
              <a:t> existing  Statistical learning based approach/algorithms.</a:t>
            </a:r>
            <a:endParaRPr lang="en-IN" sz="1400" spc="-1">
              <a:solidFill>
                <a:srgbClr val="0E4094"/>
              </a:solidFill>
              <a:latin typeface="Arial Rounded MT Bold" panose="020F0704030504030204" charset="0"/>
              <a:ea typeface="SamsungOne 600C"/>
              <a:cs typeface="Arial Rounded MT Bold" panose="020F0704030504030204" charset="0"/>
              <a:sym typeface="+mn-ea"/>
            </a:endParaRPr>
          </a:p>
          <a:p>
            <a:pPr marL="92075" indent="-90805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400" spc="-1">
                <a:solidFill>
                  <a:srgbClr val="0E4094"/>
                </a:solidFill>
                <a:latin typeface="Arial Rounded MT Bold" panose="020F0704030504030204" charset="0"/>
                <a:ea typeface="SamsungOne 600C"/>
                <a:cs typeface="Arial Rounded MT Bold" panose="020F0704030504030204" charset="0"/>
                <a:sym typeface="+mn-ea"/>
              </a:rPr>
              <a:t>Draft is designed for the proposed algorithm</a:t>
            </a:r>
            <a:endParaRPr lang="en-US" sz="1400" spc="-1">
              <a:solidFill>
                <a:srgbClr val="0E4094"/>
              </a:solidFill>
              <a:latin typeface="Arial Rounded MT Bold" panose="020F0704030504030204" charset="0"/>
              <a:ea typeface="SamsungOne 600C"/>
              <a:cs typeface="Arial Rounded MT Bold" panose="020F0704030504030204" charset="0"/>
              <a:sym typeface="+mn-ea"/>
            </a:endParaRPr>
          </a:p>
          <a:p>
            <a:pPr marL="92075" indent="-90805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en-IN" sz="1400" spc="-1">
                <a:solidFill>
                  <a:srgbClr val="0E4094"/>
                </a:solidFill>
                <a:latin typeface="Arial Rounded MT Bold" panose="020F0704030504030204" charset="0"/>
                <a:ea typeface="SamsungOne 600C"/>
                <a:cs typeface="Arial Rounded MT Bold" panose="020F0704030504030204" charset="0"/>
                <a:sym typeface="+mn-ea"/>
              </a:rPr>
              <a:t>R</a:t>
            </a:r>
            <a:r>
              <a:rPr lang="en-IN" sz="1400" spc="-1">
                <a:solidFill>
                  <a:srgbClr val="0E4094"/>
                </a:solidFill>
                <a:latin typeface="Arial Rounded MT Bold" panose="020F0704030504030204" charset="0"/>
                <a:ea typeface="SamsungOne 600C"/>
                <a:cs typeface="Arial Rounded MT Bold" panose="020F0704030504030204" charset="0"/>
                <a:sym typeface="+mn-ea"/>
              </a:rPr>
              <a:t>esults of the proposed algorithm </a:t>
            </a:r>
            <a:r>
              <a:rPr lang="en-US" altLang="en-IN" sz="1400" spc="-1">
                <a:solidFill>
                  <a:srgbClr val="0E4094"/>
                </a:solidFill>
                <a:latin typeface="Arial Rounded MT Bold" panose="020F0704030504030204" charset="0"/>
                <a:ea typeface="SamsungOne 600C"/>
                <a:cs typeface="Arial Rounded MT Bold" panose="020F0704030504030204" charset="0"/>
                <a:sym typeface="+mn-ea"/>
              </a:rPr>
              <a:t>tested .</a:t>
            </a:r>
            <a:endParaRPr lang="en-US" altLang="en-IN" sz="1400" b="1" spc="-1" dirty="0">
              <a:solidFill>
                <a:srgbClr val="0E4094"/>
              </a:solidFill>
              <a:latin typeface="Arial Rounded MT Bold" panose="020F0704030504030204" charset="0"/>
              <a:ea typeface="SamsungOne 600C"/>
              <a:cs typeface="Arial Rounded MT Bold" panose="020F0704030504030204" charset="0"/>
              <a:sym typeface="+mn-ea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7262" y="4262103"/>
            <a:ext cx="5867778" cy="1137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Next Steps </a:t>
            </a:r>
            <a:endParaRPr lang="en-IN" b="1" dirty="0" smtClean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IN" b="1" dirty="0" smtClean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IN" b="1" dirty="0">
                <a:solidFill>
                  <a:srgbClr val="0E4094"/>
                </a:solidFill>
                <a:latin typeface="Arial Rounded MT Bold" panose="020F0704030504030204" charset="0"/>
                <a:ea typeface="SamsungOne 600C" panose="020B0706030303020204" pitchFamily="34" charset="0"/>
                <a:cs typeface="Arial Rounded MT Bold" panose="020F0704030504030204" charset="0"/>
              </a:rPr>
              <a:t>To optimize the result </a:t>
            </a:r>
            <a:r>
              <a:rPr lang="en-US" alt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.</a:t>
            </a:r>
            <a:endParaRPr lang="en-IN" sz="14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IN" sz="1400" b="1" dirty="0" smtClean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5768" y="2110196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KPIs achieved till now</a:t>
            </a:r>
            <a:endParaRPr lang="en-IN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9991" y="4205097"/>
            <a:ext cx="5867778" cy="17984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IN" sz="1600" b="1" dirty="0">
                <a:solidFill>
                  <a:srgbClr val="0E4094"/>
                </a:solidFill>
                <a:latin typeface="Arial Rounded MT Bold" panose="020F0704030504030204" charset="0"/>
                <a:ea typeface="SamsungOne 600C" panose="020B0706030303020204" pitchFamily="34" charset="0"/>
                <a:cs typeface="Arial Rounded MT Bold" panose="020F0704030504030204" charset="0"/>
              </a:rPr>
              <a:t>Results of proposed algorithm is obtained </a:t>
            </a:r>
            <a:endParaRPr lang="en-IN" sz="1200" b="1" dirty="0">
              <a:solidFill>
                <a:srgbClr val="0E4094"/>
              </a:solidFill>
              <a:latin typeface="Arial Rounded MT Bold" panose="020F0704030504030204" charset="0"/>
              <a:ea typeface="SamsungOne 600C" panose="020B0706030303020204" pitchFamily="34" charset="0"/>
              <a:cs typeface="Arial Rounded MT Bold" panose="020F0704030504030204" charset="0"/>
            </a:endParaRPr>
          </a:p>
          <a:p>
            <a:pPr algn="ctr"/>
            <a:endParaRPr lang="en-US" dirty="0">
              <a:latin typeface="Arial Rounded MT Bold" panose="020F0704030504030204" charset="0"/>
              <a:ea typeface="SamsungOne 600C" panose="020B0706030303020204" pitchFamily="34" charset="0"/>
              <a:cs typeface="Arial Rounded MT Bold" panose="020F070403050403020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9991" y="4277046"/>
            <a:ext cx="3720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Key </a:t>
            </a:r>
            <a:r>
              <a:rPr lang="en-IN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Achievements/ Outcome </a:t>
            </a:r>
            <a:r>
              <a:rPr lang="en-IN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till now</a:t>
            </a:r>
            <a:endParaRPr lang="en-IN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181044" y="2037123"/>
            <a:ext cx="5867778" cy="19865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IN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IN" sz="16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Can't able to get results of various similar solutions other than our proposed solution.</a:t>
            </a:r>
            <a:endParaRPr lang="en-US" altLang="en-IN" sz="16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139991" y="2116292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Any Challenges/ Issues faced</a:t>
            </a:r>
            <a:endParaRPr lang="en-IN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040112" y="6489708"/>
            <a:ext cx="2151887" cy="368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Date: </a:t>
            </a:r>
            <a:r>
              <a:rPr lang="en-US" altLang="en-IN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28/06/2022</a:t>
            </a:r>
            <a:endParaRPr lang="en-US" altLang="en-IN" dirty="0" smtClean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105120"/>
            <a:ext cx="168120" cy="48132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2"/>
          <p:cNvSpPr/>
          <p:nvPr/>
        </p:nvSpPr>
        <p:spPr>
          <a:xfrm>
            <a:off x="381960" y="-113760"/>
            <a:ext cx="9401040" cy="106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SamsungOne 200"/>
                <a:ea typeface="SamsungOne 200"/>
              </a:rPr>
              <a:t>Experimental Results / Simulations / Observations</a:t>
            </a:r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37960" y="105120"/>
            <a:ext cx="74160" cy="481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4"/>
          <p:cNvSpPr/>
          <p:nvPr/>
        </p:nvSpPr>
        <p:spPr>
          <a:xfrm>
            <a:off x="0" y="950400"/>
            <a:ext cx="12191040" cy="698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750" indent="-284480" algn="just">
              <a:lnSpc>
                <a:spcPct val="100000"/>
              </a:lnSpc>
              <a:buClr>
                <a:srgbClr val="0E4094"/>
              </a:buClr>
              <a:buFont typeface="Arial" panose="020B0604020202020204"/>
              <a:buChar char="•"/>
            </a:pPr>
            <a:r>
              <a:rPr lang="en-US" sz="1600" b="1" u="sng" strike="noStrike" spc="-1">
                <a:solidFill>
                  <a:srgbClr val="0E4094"/>
                </a:solidFill>
                <a:uFillTx/>
                <a:latin typeface="Calibri" panose="020F0502020204030204"/>
                <a:ea typeface="DejaVu Sans"/>
              </a:rPr>
              <a:t>Results  </a:t>
            </a:r>
            <a:r>
              <a:rPr lang="en-US" sz="1600" b="0" strike="noStrike" spc="-1">
                <a:solidFill>
                  <a:srgbClr val="0E4094"/>
                </a:solidFill>
                <a:latin typeface="Calibri" panose="020F0502020204030204"/>
                <a:ea typeface="DejaVu Sans"/>
              </a:rPr>
              <a:t>: </a:t>
            </a:r>
            <a:endParaRPr lang="en-IN" sz="1600" b="0" strike="noStrike" spc="-1"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r>
              <a:rPr lang="en-US" sz="1200" b="0" strike="noStrike" spc="-1">
                <a:solidFill>
                  <a:srgbClr val="0E4094"/>
                </a:solidFill>
                <a:latin typeface="Calibri" panose="020F0502020204030204"/>
                <a:ea typeface="DejaVu Sans"/>
              </a:rPr>
              <a:t>      (provide numerical data / bar charts / plots / images / videos / tabulated results etc. Use full slide or multiple slides up to max 3 slides to demonstrate the results)</a:t>
            </a:r>
            <a:endParaRPr lang="en-IN" sz="1200" b="0" strike="noStrike" spc="-1">
              <a:latin typeface="Arial" panose="020B0604020202020204"/>
            </a:endParaRPr>
          </a:p>
        </p:txBody>
      </p:sp>
      <p:pic>
        <p:nvPicPr>
          <p:cNvPr id="144" name="Picture 8"/>
          <p:cNvPicPr/>
          <p:nvPr/>
        </p:nvPicPr>
        <p:blipFill>
          <a:blip r:embed="rId1"/>
          <a:srcRect l="4529" t="20257" r="4186" b="26835"/>
          <a:stretch>
            <a:fillRect/>
          </a:stretch>
        </p:blipFill>
        <p:spPr>
          <a:xfrm>
            <a:off x="10942200" y="105120"/>
            <a:ext cx="1248840" cy="473760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MicrosoftTeams-image (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43405"/>
            <a:ext cx="10057765" cy="46945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2196720" y="526680"/>
            <a:ext cx="9156240" cy="564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IN" sz="13800" b="0" strike="noStrike" spc="-1">
                <a:solidFill>
                  <a:srgbClr val="5B9BD5"/>
                </a:solidFill>
                <a:latin typeface="Edwardian Script ITC" panose="030303020407070D0804"/>
                <a:ea typeface="DejaVu Sans"/>
              </a:rPr>
              <a:t>Thank you</a:t>
            </a:r>
            <a:endParaRPr lang="en-IN" sz="13800" b="0" strike="noStrike" spc="-1">
              <a:latin typeface="Arial" panose="020B0604020202020204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764640" y="-24480"/>
            <a:ext cx="983520" cy="6881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3"/>
          <p:cNvSpPr/>
          <p:nvPr/>
        </p:nvSpPr>
        <p:spPr>
          <a:xfrm>
            <a:off x="0" y="0"/>
            <a:ext cx="615240" cy="685692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4228</Words>
  <Application>WPS Presentation</Application>
  <PresentationFormat>Widescreen</PresentationFormat>
  <Paragraphs>133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9" baseType="lpstr">
      <vt:lpstr>Arial</vt:lpstr>
      <vt:lpstr>SimSun</vt:lpstr>
      <vt:lpstr>Wingdings</vt:lpstr>
      <vt:lpstr>Arial</vt:lpstr>
      <vt:lpstr>Symbol</vt:lpstr>
      <vt:lpstr>Times New Roman</vt:lpstr>
      <vt:lpstr>SamsungOne 700</vt:lpstr>
      <vt:lpstr>Segoe Print</vt:lpstr>
      <vt:lpstr>SamsungOne 600C</vt:lpstr>
      <vt:lpstr>StarSymbol</vt:lpstr>
      <vt:lpstr>Calibri</vt:lpstr>
      <vt:lpstr>SamsungOne 200</vt:lpstr>
      <vt:lpstr>DejaVu Sans</vt:lpstr>
      <vt:lpstr>Samsung</vt:lpstr>
      <vt:lpstr>Edwardian Script ITC</vt:lpstr>
      <vt:lpstr>Calibri</vt:lpstr>
      <vt:lpstr>Microsoft YaHei</vt:lpstr>
      <vt:lpstr>Arial Unicode MS</vt:lpstr>
      <vt:lpstr>SamsungOne 600C</vt:lpstr>
      <vt:lpstr>Yu Gothic UI Semibold</vt:lpstr>
      <vt:lpstr>Arial Rounded MT Bold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santhosh prakash</cp:lastModifiedBy>
  <cp:revision>27</cp:revision>
  <dcterms:created xsi:type="dcterms:W3CDTF">2019-07-24T12:22:00Z</dcterms:created>
  <dcterms:modified xsi:type="dcterms:W3CDTF">2022-06-28T08:08:35Z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0x010100168D5616F9BF194488B07F0627BAB481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SCPROP">
    <vt:lpwstr>NSCCustomProperty</vt:lpwstr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8</vt:i4>
  </property>
  <property fmtid="{D5CDD505-2E9C-101B-9397-08002B2CF9AE}" pid="14" name="KSOProductBuildVer">
    <vt:lpwstr>1033-11.2.0.8641</vt:lpwstr>
  </property>
</Properties>
</file>