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57" r:id="rId5"/>
    <p:sldId id="258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D80AE96-43FE-4660-A220-10C0A95DFF23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1538" cy="33480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080" cy="390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50560" y="9430200"/>
            <a:ext cx="2944440" cy="4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44823F-0F48-4B8A-B2F2-7A99233AD91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5760" y="3254760"/>
            <a:ext cx="11590920" cy="241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81960" y="56880"/>
            <a:ext cx="9401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SamsungOne 700"/>
                <a:ea typeface="SamsungOne 700"/>
              </a:rPr>
              <a:t>Samsung PRISM Mid Review Report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281160" y="3342960"/>
            <a:ext cx="2790825" cy="3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sz="20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Worklet ID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: CSW18KCT</a:t>
            </a:r>
            <a:endParaRPr lang="en-IN" altLang="en-IN" sz="2000" b="1" strike="noStrike" spc="-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  <a:sym typeface="+mn-ea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72320" y="3737160"/>
            <a:ext cx="1089144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College Professor(s): Ms.D.Aswini , X.Francis Jency</a:t>
            </a:r>
            <a:endParaRPr lang="en-IN" sz="1800" b="0" strike="noStrike" spc="-1"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Students:</a:t>
            </a:r>
            <a:endParaRPr lang="en-IN" sz="18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Bothiprasaadh S P 	</a:t>
            </a:r>
            <a:endParaRPr lang="en-IN" sz="14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Janani P</a:t>
            </a:r>
            <a:endParaRPr lang="en-IN" sz="14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Vedha Smritha S</a:t>
            </a:r>
            <a:endParaRPr lang="en-IN" sz="1400" b="0" strike="noStrike" spc="-1"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Department: Computer science and engineering </a:t>
            </a: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89" name="Picture 32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sp>
        <p:nvSpPr>
          <p:cNvPr id="90" name="CustomShape 8"/>
          <p:cNvSpPr/>
          <p:nvPr/>
        </p:nvSpPr>
        <p:spPr>
          <a:xfrm>
            <a:off x="1407960" y="2159640"/>
            <a:ext cx="94010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i="1" strike="noStrike" spc="-1">
                <a:solidFill>
                  <a:srgbClr val="000000"/>
                </a:solidFill>
                <a:latin typeface="SamsungOne 700"/>
                <a:ea typeface="SamsungOne 700"/>
              </a:rPr>
              <a:t>STATISTICAL LEARNING BASED CONGESTION DETECTION AND CONTROL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26800" y="718920"/>
            <a:ext cx="4773240" cy="544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381960" y="147960"/>
            <a:ext cx="102427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Area – </a:t>
            </a:r>
            <a:r>
              <a:rPr lang="en-IN" sz="1800" b="1" strike="noStrike" spc="-1">
                <a:solidFill>
                  <a:srgbClr val="1F4E79"/>
                </a:solidFill>
                <a:latin typeface="Calibri" panose="020F0502020204030204"/>
                <a:ea typeface="SamsungOne 600C"/>
              </a:rPr>
              <a:t>Statistical Learning based Congestion Detection and Control </a:t>
            </a: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94" name="Picture 6_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80240" y="116280"/>
            <a:ext cx="1810800" cy="379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169200" y="872640"/>
            <a:ext cx="4685040" cy="52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Problem Statement/Objective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Optimal congestion control along with low latency, high throughput, good adaptability and fair bandwidth allocation is a critical challenge in telecom domain, mainly because of the hardwired control strategy and egocentric convergence objective.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To address these issues, we require statistical learning based congestion detection and control mechanism to achieve optimal tradeoff.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The key objective of this worklet is to provide a efficient approach for congestion detection and control in traffic flows.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This worklet intends to propose statistical learning based approach(es) to predict a possible congestion detection considering different dimensions (for example but not limiting to - time of the day, geographical location, type of service, and user preferences). 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tabLst>
                <a:tab pos="356870" algn="l"/>
              </a:tabLst>
            </a:pPr>
            <a:r>
              <a:rPr lang="en-IN" sz="1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Business Impact</a:t>
            </a:r>
            <a:endParaRPr lang="en-IN" sz="18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356870" algn="l"/>
              </a:tabLst>
            </a:pPr>
            <a:endParaRPr lang="en-IN" sz="18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This algorithm can be utilized  in  various products for providing an optimized congestion detection and control algorithm.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Samsung network business needs to show edge over its competitors. This worklet can help in optimization of the QoE enhancement feature design and hence help in achieving better performance goals.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356870" algn="l"/>
              </a:tabLst>
            </a:pP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013360" y="807840"/>
            <a:ext cx="6933960" cy="35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70AD47"/>
                </a:solidFill>
                <a:latin typeface="SamsungOne 600C"/>
                <a:ea typeface="SamsungOne 600C"/>
              </a:rPr>
              <a:t>Expectations</a:t>
            </a:r>
            <a:endParaRPr lang="en-IN" sz="14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      </a:t>
            </a:r>
            <a:r>
              <a:rPr lang="en-IN" sz="1100" b="1" strike="noStrike" spc="-1">
                <a:solidFill>
                  <a:srgbClr val="1F4E79"/>
                </a:solidFill>
                <a:latin typeface="Calibri" panose="020F0502020204030204"/>
                <a:ea typeface="SamsungOne 600C"/>
              </a:rPr>
              <a:t>Using simulation tools such as Matlab/NS-3, OpNet network simulator, Python event simulation, simulate congestion scenarios and propose Statistical Learning based congestion detection and Control.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Propose a Statistical based congestion control mechanism  on a given traffic flow.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 detect elephant and mice flows using statistical learning methods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compare the results with the state-of-the-art  Statistical  approach(es) and algorithms.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Establish the superiority of the proposed algorithm i.e., why/in what real-time scenarios the proposed algorithm is better than the state-of-the-art algorithm with which the results are compared (on what metrics).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determine input factors (dimensions) and their impact on the optimal solution.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demonstrate the Proof of Concept (PoC) of the above mentioned proposed approaches.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provide detailed empirical results establishing the efficacy of the proposed approach/approaches.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Publish Paper.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70AD47"/>
                </a:solidFill>
                <a:latin typeface="SamsungOne 600C"/>
                <a:ea typeface="SamsungOne 600C"/>
              </a:rPr>
              <a:t>Training/ Pre-requisites</a:t>
            </a:r>
            <a:endParaRPr lang="en-IN" sz="14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Internet Traffic Flow (QUIC/TCP flows).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TCP Protocol, Congestion Control algos.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Simulation environment.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8775360" y="479520"/>
            <a:ext cx="3227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expected duration – 6 months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11778840" y="397080"/>
            <a:ext cx="2545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3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11304000" y="568800"/>
            <a:ext cx="8280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-8928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Members</a:t>
            </a:r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1488600" y="5625720"/>
            <a:ext cx="3448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Additional Documentation:</a:t>
            </a:r>
            <a:endParaRPr lang="en-IN" sz="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800" b="0" strike="noStrike" spc="-1">
              <a:latin typeface="Arial" panose="020B0604020202020204"/>
            </a:endParaRPr>
          </a:p>
          <a:p>
            <a:pPr marL="171450" indent="-170180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800" b="0" strike="noStrike" spc="-1">
                <a:solidFill>
                  <a:srgbClr val="FFFFFF"/>
                </a:solidFill>
                <a:latin typeface="Calibri" panose="020F0502020204030204"/>
                <a:ea typeface="SamsungOne 600C"/>
              </a:rPr>
              <a:t>https://dl.acm.org/doi/pdf/10.1145/3422604.3425939</a:t>
            </a:r>
            <a:endParaRPr lang="en-IN" sz="800" b="0" strike="noStrike" spc="-1">
              <a:latin typeface="Arial" panose="020B0604020202020204"/>
            </a:endParaRPr>
          </a:p>
          <a:p>
            <a:pPr marL="171450" indent="-170180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800" b="0" strike="noStrike" spc="-1">
                <a:solidFill>
                  <a:srgbClr val="FFFFFF"/>
                </a:solidFill>
                <a:latin typeface="Calibri" panose="020F0502020204030204"/>
                <a:ea typeface="SamsungOne 600C"/>
              </a:rPr>
              <a:t>https://ieeexplore.ieee.org/document/8931660</a:t>
            </a:r>
            <a:endParaRPr lang="en-IN" sz="800" b="0" strike="noStrike" spc="-1">
              <a:latin typeface="Arial" panose="020B0604020202020204"/>
            </a:endParaRPr>
          </a:p>
        </p:txBody>
      </p:sp>
      <p:grpSp>
        <p:nvGrpSpPr>
          <p:cNvPr id="102" name="Group 11"/>
          <p:cNvGrpSpPr/>
          <p:nvPr/>
        </p:nvGrpSpPr>
        <p:grpSpPr>
          <a:xfrm>
            <a:off x="5198400" y="4291200"/>
            <a:ext cx="6564960" cy="192240"/>
            <a:chOff x="5198400" y="4291200"/>
            <a:chExt cx="6564960" cy="192240"/>
          </a:xfrm>
        </p:grpSpPr>
        <p:sp>
          <p:nvSpPr>
            <p:cNvPr id="103" name="Line 12"/>
            <p:cNvSpPr/>
            <p:nvPr/>
          </p:nvSpPr>
          <p:spPr>
            <a:xfrm flipH="1">
              <a:off x="5290560" y="4387680"/>
              <a:ext cx="6422400" cy="0"/>
            </a:xfrm>
            <a:prstGeom prst="line">
              <a:avLst/>
            </a:prstGeom>
            <a:ln>
              <a:solidFill>
                <a:srgbClr val="5597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3"/>
            <p:cNvSpPr/>
            <p:nvPr/>
          </p:nvSpPr>
          <p:spPr>
            <a:xfrm>
              <a:off x="519840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4"/>
            <p:cNvSpPr/>
            <p:nvPr/>
          </p:nvSpPr>
          <p:spPr>
            <a:xfrm>
              <a:off x="732924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5"/>
            <p:cNvSpPr/>
            <p:nvPr/>
          </p:nvSpPr>
          <p:spPr>
            <a:xfrm>
              <a:off x="945972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6"/>
            <p:cNvSpPr/>
            <p:nvPr/>
          </p:nvSpPr>
          <p:spPr>
            <a:xfrm>
              <a:off x="1159056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CustomShape 17"/>
          <p:cNvSpPr/>
          <p:nvPr/>
        </p:nvSpPr>
        <p:spPr>
          <a:xfrm>
            <a:off x="4968000" y="4538160"/>
            <a:ext cx="1870560" cy="14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Kick Off &lt; 1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st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Study TCP based  protocols  and  congestion control.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Study  existing  Statistical learning based approaches/algorithms.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6728040" y="4545720"/>
            <a:ext cx="1769040" cy="12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1 &lt; 2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nd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Determine factors for the proposed algorithm.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Design draft of the proposed algorithm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0" name="CustomShape 19"/>
          <p:cNvSpPr/>
          <p:nvPr/>
        </p:nvSpPr>
        <p:spPr>
          <a:xfrm>
            <a:off x="8426880" y="4552920"/>
            <a:ext cx="1865160" cy="16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2 &lt; 3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nd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Compare  results of the proposed algorithm  with existing algorithms.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Scope for further improvement to be analysed		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10461240" y="4545720"/>
            <a:ext cx="17856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3 &lt; 4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th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Demo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Publish Final Results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2" name="Line 21"/>
          <p:cNvSpPr/>
          <p:nvPr/>
        </p:nvSpPr>
        <p:spPr>
          <a:xfrm flipH="1">
            <a:off x="1497240" y="4761000"/>
            <a:ext cx="7200" cy="140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2"/>
          <p:cNvSpPr/>
          <p:nvPr/>
        </p:nvSpPr>
        <p:spPr>
          <a:xfrm>
            <a:off x="381960" y="5122080"/>
            <a:ext cx="10479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Amit Goel</a:t>
            </a:r>
            <a:endParaRPr lang="en-IN" sz="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Rajesh Challa</a:t>
            </a:r>
            <a:endParaRPr lang="en-IN" sz="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81960" y="56880"/>
            <a:ext cx="9401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SamsungOne 200"/>
                <a:ea typeface="SamsungOne 200"/>
              </a:rPr>
              <a:t>Proposed Approach / Solution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806400"/>
            <a:ext cx="12191040" cy="57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1" u="sng" strike="noStrike" spc="-1">
                <a:solidFill>
                  <a:srgbClr val="0E4094"/>
                </a:solidFill>
                <a:uFillTx/>
                <a:latin typeface="Calibri" panose="020F0502020204030204"/>
                <a:ea typeface="DejaVu Sans"/>
              </a:rPr>
              <a:t>Concept Diagram </a:t>
            </a: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: 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</p:txBody>
      </p:sp>
      <p:pic>
        <p:nvPicPr>
          <p:cNvPr id="118" name="Picture 22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999720" y="1872000"/>
            <a:ext cx="223128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Decide a statistical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Congestion control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Algorithm 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4524480" y="18720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Retrieve dataset 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7912800" y="18720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Detect elephant and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Mice flow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619680" y="2448000"/>
            <a:ext cx="129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3231360" y="2448000"/>
            <a:ext cx="129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791280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Congestion control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using regression algorithm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449568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Ensuring consistency in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the flow of TCP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13616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Optimisation of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Result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8960400" y="3023640"/>
            <a:ext cx="360" cy="146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 flipH="1">
            <a:off x="6590160" y="5064840"/>
            <a:ext cx="1321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 flipH="1">
            <a:off x="3230640" y="5064840"/>
            <a:ext cx="126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919"/>
            <a:ext cx="10023343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Statistical Learning based Congestion Detection and Control </a:t>
            </a:r>
            <a:endParaRPr lang="en-IN" sz="20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CSW18KCT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US" alt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Kumaraguru college of technology</a:t>
            </a:r>
            <a:endParaRPr lang="en-US" alt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 indent="0" algn="just">
              <a:buFont typeface="Arial" panose="020B0604020202020204" pitchFamily="34" charset="0"/>
              <a:buNone/>
            </a:pP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Stud</a:t>
            </a: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ied</a:t>
            </a: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 existing  Statistical learning based approach/algorithms.</a:t>
            </a:r>
            <a:endParaRPr lang="en-IN" sz="1400" spc="-1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Draft is designed for the proposed algorithm</a:t>
            </a:r>
            <a:endParaRPr lang="en-US" sz="1400" spc="-1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R</a:t>
            </a: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esults of the proposed algorithm </a:t>
            </a: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tested .</a:t>
            </a:r>
            <a:endParaRPr lang="en-US" altLang="en-IN" sz="1400" b="1" spc="-1" dirty="0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b="1" dirty="0">
                <a:solidFill>
                  <a:srgbClr val="0E4094"/>
                </a:solidFill>
                <a:latin typeface="Arial Rounded MT Bold" panose="020F0704030504030204" charset="0"/>
                <a:ea typeface="SamsungOne 600C" panose="020B0706030303020204" pitchFamily="34" charset="0"/>
                <a:cs typeface="Arial Rounded MT Bold" panose="020F0704030504030204" charset="0"/>
              </a:rPr>
              <a:t>To optimize the result </a:t>
            </a:r>
            <a:r>
              <a:rPr lang="en-US" alt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IN" sz="1600" b="1" dirty="0">
                <a:solidFill>
                  <a:srgbClr val="0E4094"/>
                </a:solidFill>
                <a:latin typeface="Arial Rounded MT Bold" panose="020F0704030504030204" charset="0"/>
                <a:ea typeface="SamsungOne 600C" panose="020B0706030303020204" pitchFamily="34" charset="0"/>
                <a:cs typeface="Arial Rounded MT Bold" panose="020F0704030504030204" charset="0"/>
              </a:rPr>
              <a:t>Results of proposed algorithm is obtained </a:t>
            </a:r>
            <a:endParaRPr lang="en-IN" sz="1200" b="1" dirty="0">
              <a:solidFill>
                <a:srgbClr val="0E4094"/>
              </a:solidFill>
              <a:latin typeface="Arial Rounded MT Bold" panose="020F0704030504030204" charset="0"/>
              <a:ea typeface="SamsungOne 600C" panose="020B0706030303020204" pitchFamily="34" charset="0"/>
              <a:cs typeface="Arial Rounded MT Bold" panose="020F0704030504030204" charset="0"/>
            </a:endParaRPr>
          </a:p>
          <a:p>
            <a:pPr algn="ctr"/>
            <a:endParaRPr lang="en-US" dirty="0">
              <a:latin typeface="Arial Rounded MT Bold" panose="020F0704030504030204" charset="0"/>
              <a:ea typeface="SamsungOne 600C" panose="020B0706030303020204" pitchFamily="34" charset="0"/>
              <a:cs typeface="Arial Rounded MT Bold" panose="020F070403050403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Achievements/ Outcome 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IN" sz="16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Can't able to get results of various similar solutions other than our proposed solution.</a:t>
            </a:r>
            <a:endParaRPr lang="en-US" altLang="en-IN" sz="16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US" alt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28/06/2022</a:t>
            </a:r>
            <a:endParaRPr lang="en-US" altLang="en-IN" dirty="0" smtClean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81960" y="-113760"/>
            <a:ext cx="940104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SamsungOne 200"/>
                <a:ea typeface="SamsungOne 200"/>
              </a:rPr>
              <a:t>Experimental Results / Simulations / Observations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950400"/>
            <a:ext cx="12191040" cy="69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1" u="sng" strike="noStrike" spc="-1">
                <a:solidFill>
                  <a:srgbClr val="0E4094"/>
                </a:solidFill>
                <a:uFillTx/>
                <a:latin typeface="Calibri" panose="020F0502020204030204"/>
                <a:ea typeface="DejaVu Sans"/>
              </a:rPr>
              <a:t>Results  </a:t>
            </a: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: </a:t>
            </a:r>
            <a:endParaRPr lang="en-IN" sz="1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      (provide numerical data / bar charts / plots / images / videos / tabulated results etc. Use full slide or multiple slides up to max 3 slides to demonstrate the results)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44" name="Picture 8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MicrosoftTeams-image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3405"/>
            <a:ext cx="10057765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196720" y="526680"/>
            <a:ext cx="9156240" cy="56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13800" b="0" strike="noStrike" spc="-1">
                <a:solidFill>
                  <a:srgbClr val="5B9BD5"/>
                </a:solidFill>
                <a:latin typeface="Edwardian Script ITC" panose="030303020407070D0804"/>
                <a:ea typeface="DejaVu Sans"/>
              </a:rPr>
              <a:t>Thank you</a:t>
            </a:r>
            <a:endParaRPr lang="en-IN" sz="138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64640" y="-24480"/>
            <a:ext cx="983520" cy="688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0" y="0"/>
            <a:ext cx="615240" cy="68569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WPS Presentation</Application>
  <PresentationFormat>Widescreen</PresentationFormat>
  <Paragraphs>133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SimSun</vt:lpstr>
      <vt:lpstr>Wingdings</vt:lpstr>
      <vt:lpstr>Arial</vt:lpstr>
      <vt:lpstr>Symbol</vt:lpstr>
      <vt:lpstr>Times New Roman</vt:lpstr>
      <vt:lpstr>SamsungOne 700</vt:lpstr>
      <vt:lpstr>Segoe Print</vt:lpstr>
      <vt:lpstr>SamsungOne 600C</vt:lpstr>
      <vt:lpstr>StarSymbol</vt:lpstr>
      <vt:lpstr>Calibri</vt:lpstr>
      <vt:lpstr>SamsungOne 200</vt:lpstr>
      <vt:lpstr>DejaVu Sans</vt:lpstr>
      <vt:lpstr>Samsung</vt:lpstr>
      <vt:lpstr>Edwardian Script ITC</vt:lpstr>
      <vt:lpstr>Calibri</vt:lpstr>
      <vt:lpstr>Microsoft YaHei</vt:lpstr>
      <vt:lpstr>Arial Unicode MS</vt:lpstr>
      <vt:lpstr>SamsungOne 600C</vt:lpstr>
      <vt:lpstr>Yu Gothic UI Semibold</vt:lpstr>
      <vt:lpstr>Arial Rounded MT Bold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santhosh prakash</cp:lastModifiedBy>
  <cp:revision>26</cp:revision>
  <dcterms:created xsi:type="dcterms:W3CDTF">2019-07-24T12:22:00Z</dcterms:created>
  <dcterms:modified xsi:type="dcterms:W3CDTF">2022-06-28T08:07:56Z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0x010100168D5616F9BF194488B07F0627BAB481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SCPROP">
    <vt:lpwstr>NSCCustomProperty</vt:lpwstr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  <property fmtid="{D5CDD505-2E9C-101B-9397-08002B2CF9AE}" pid="14" name="KSOProductBuildVer">
    <vt:lpwstr>1033-11.2.0.8641</vt:lpwstr>
  </property>
</Properties>
</file>