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nani82202/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29000" y="5593793"/>
            <a:ext cx="7429783"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solidFill>
                  <a:schemeClr val="accent3">
                    <a:lumMod val="75000"/>
                  </a:schemeClr>
                </a:solidFill>
                <a:latin typeface="Arial Black" panose="020B0A04020102020204" pitchFamily="34" charset="0"/>
              </a:rPr>
              <a:t>JANANI S</a:t>
            </a:r>
            <a:endParaRPr spc="15" dirty="0">
              <a:solidFill>
                <a:schemeClr val="accent3">
                  <a:lumMod val="75000"/>
                </a:schemeClr>
              </a:solidFill>
              <a:latin typeface="Arial Black" panose="020B0A04020102020204"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CF6214BE-E0A4-DB7F-9F69-B7CAE8C86614}"/>
              </a:ext>
            </a:extLst>
          </p:cNvPr>
          <p:cNvSpPr txBox="1"/>
          <p:nvPr/>
        </p:nvSpPr>
        <p:spPr>
          <a:xfrm>
            <a:off x="325763" y="3104694"/>
            <a:ext cx="11103219" cy="1200329"/>
          </a:xfrm>
          <a:prstGeom prst="rect">
            <a:avLst/>
          </a:prstGeom>
          <a:noFill/>
        </p:spPr>
        <p:txBody>
          <a:bodyPr wrap="square">
            <a:spAutoFit/>
          </a:bodyPr>
          <a:lstStyle/>
          <a:p>
            <a:pPr algn="ctr"/>
            <a:r>
              <a:rPr lang="en-US" sz="3600" b="0" i="0" dirty="0">
                <a:solidFill>
                  <a:srgbClr val="00B050"/>
                </a:solidFill>
                <a:effectLst/>
                <a:latin typeface="Aharoni" panose="02010803020104030203" pitchFamily="2" charset="-79"/>
                <a:cs typeface="Aharoni" panose="02010803020104030203" pitchFamily="2" charset="-79"/>
              </a:rPr>
              <a:t>Fashion MNIST Autoencoder: Image Compression and Reconstruction</a:t>
            </a:r>
            <a:endParaRPr lang="en-US" sz="3600" dirty="0">
              <a:solidFill>
                <a:srgbClr val="00B050"/>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FBFA3D78-5D27-4D39-2D30-64A9C9FCDEB4}"/>
              </a:ext>
            </a:extLst>
          </p:cNvPr>
          <p:cNvSpPr txBox="1"/>
          <p:nvPr/>
        </p:nvSpPr>
        <p:spPr>
          <a:xfrm>
            <a:off x="6934200" y="5009018"/>
            <a:ext cx="954106" cy="584775"/>
          </a:xfrm>
          <a:prstGeom prst="rect">
            <a:avLst/>
          </a:prstGeom>
          <a:noFill/>
        </p:spPr>
        <p:txBody>
          <a:bodyPr wrap="square" rtlCol="0">
            <a:spAutoFit/>
          </a:bodyPr>
          <a:lstStyle/>
          <a:p>
            <a:r>
              <a:rPr lang="en-IN" sz="3200" b="1" dirty="0">
                <a:solidFill>
                  <a:schemeClr val="accent3">
                    <a:lumMod val="75000"/>
                  </a:schemeClr>
                </a:solidFill>
              </a:rPr>
              <a:t>BY:</a:t>
            </a:r>
            <a:endParaRPr lang="en-US" sz="3200" b="1" dirty="0">
              <a:solidFill>
                <a:schemeClr val="accent3">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4376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solidFill>
                  <a:schemeClr val="tx2">
                    <a:lumMod val="60000"/>
                    <a:lumOff val="40000"/>
                  </a:schemeClr>
                </a:solidFill>
                <a:latin typeface="Times New Roman" panose="02020603050405020304" pitchFamily="18" charset="0"/>
                <a:cs typeface="Times New Roman" panose="02020603050405020304" pitchFamily="18" charset="0"/>
              </a:rPr>
              <a:t>R</a:t>
            </a:r>
            <a:r>
              <a:rPr spc="-40" dirty="0">
                <a:solidFill>
                  <a:schemeClr val="tx2">
                    <a:lumMod val="60000"/>
                    <a:lumOff val="40000"/>
                  </a:schemeClr>
                </a:solidFill>
                <a:latin typeface="Times New Roman" panose="02020603050405020304" pitchFamily="18" charset="0"/>
                <a:cs typeface="Times New Roman" panose="02020603050405020304" pitchFamily="18" charset="0"/>
              </a:rPr>
              <a:t>E</a:t>
            </a:r>
            <a:r>
              <a:rPr spc="15" dirty="0">
                <a:solidFill>
                  <a:schemeClr val="tx2">
                    <a:lumMod val="60000"/>
                    <a:lumOff val="40000"/>
                  </a:schemeClr>
                </a:solidFill>
                <a:latin typeface="Times New Roman" panose="02020603050405020304" pitchFamily="18" charset="0"/>
                <a:cs typeface="Times New Roman" panose="02020603050405020304" pitchFamily="18" charset="0"/>
              </a:rPr>
              <a:t>S</a:t>
            </a:r>
            <a:r>
              <a:rPr spc="-30" dirty="0">
                <a:solidFill>
                  <a:schemeClr val="tx2">
                    <a:lumMod val="60000"/>
                    <a:lumOff val="40000"/>
                  </a:schemeClr>
                </a:solidFill>
                <a:latin typeface="Times New Roman" panose="02020603050405020304" pitchFamily="18" charset="0"/>
                <a:cs typeface="Times New Roman" panose="02020603050405020304" pitchFamily="18" charset="0"/>
              </a:rPr>
              <a:t>U</a:t>
            </a:r>
            <a:r>
              <a:rPr spc="-405" dirty="0">
                <a:solidFill>
                  <a:schemeClr val="tx2">
                    <a:lumMod val="60000"/>
                    <a:lumOff val="40000"/>
                  </a:schemeClr>
                </a:solidFill>
                <a:latin typeface="Times New Roman" panose="02020603050405020304" pitchFamily="18" charset="0"/>
                <a:cs typeface="Times New Roman" panose="02020603050405020304" pitchFamily="18" charset="0"/>
              </a:rPr>
              <a:t>L</a:t>
            </a:r>
            <a:r>
              <a:rPr dirty="0">
                <a:solidFill>
                  <a:schemeClr val="tx2">
                    <a:lumMod val="60000"/>
                    <a:lumOff val="40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5E1BCC57-297B-482D-51E2-684B69A8FDAE}"/>
              </a:ext>
            </a:extLst>
          </p:cNvPr>
          <p:cNvSpPr txBox="1"/>
          <p:nvPr/>
        </p:nvSpPr>
        <p:spPr>
          <a:xfrm>
            <a:off x="714375" y="1292009"/>
            <a:ext cx="10363200" cy="3785652"/>
          </a:xfrm>
          <a:prstGeom prst="rect">
            <a:avLst/>
          </a:prstGeom>
          <a:noFill/>
        </p:spPr>
        <p:txBody>
          <a:bodyPr wrap="square">
            <a:spAutoFit/>
          </a:bodyPr>
          <a:lstStyle/>
          <a:p>
            <a:pPr algn="l"/>
            <a:r>
              <a:rPr lang="en-US" sz="2400" b="0" i="0" dirty="0">
                <a:solidFill>
                  <a:srgbClr val="00B050"/>
                </a:solidFill>
                <a:effectLst/>
                <a:latin typeface="Söhne"/>
              </a:rPr>
              <a:t>After training the autoencoder model on the Fashion MNIST dataset for 50 epochs with a batch size of 256, we achieved compelling results:</a:t>
            </a:r>
          </a:p>
          <a:p>
            <a:pPr algn="l">
              <a:buFont typeface="+mj-lt"/>
              <a:buAutoNum type="arabicPeriod"/>
            </a:pPr>
            <a:r>
              <a:rPr lang="en-US" sz="2400" b="1" i="0" dirty="0">
                <a:solidFill>
                  <a:srgbClr val="00B050"/>
                </a:solidFill>
                <a:effectLst/>
                <a:latin typeface="Söhne"/>
              </a:rPr>
              <a:t>Efficient Compression: </a:t>
            </a:r>
            <a:r>
              <a:rPr lang="en-US" sz="2400" b="0" i="0" dirty="0">
                <a:solidFill>
                  <a:srgbClr val="00B050"/>
                </a:solidFill>
                <a:effectLst/>
                <a:latin typeface="Söhne"/>
              </a:rPr>
              <a:t>The autoencoder successfully reduced the dimensionality of the input images from 784 to 32 while preserving essential features.</a:t>
            </a:r>
          </a:p>
          <a:p>
            <a:pPr algn="l">
              <a:buFont typeface="+mj-lt"/>
              <a:buAutoNum type="arabicPeriod"/>
            </a:pPr>
            <a:r>
              <a:rPr lang="en-US" sz="2400" b="1" i="0" dirty="0">
                <a:solidFill>
                  <a:srgbClr val="00B050"/>
                </a:solidFill>
                <a:effectLst/>
                <a:latin typeface="Söhne"/>
              </a:rPr>
              <a:t>High-Quality Reconstructions: </a:t>
            </a:r>
            <a:r>
              <a:rPr lang="en-US" sz="2400" b="0" i="0" dirty="0">
                <a:solidFill>
                  <a:srgbClr val="00B050"/>
                </a:solidFill>
                <a:effectLst/>
                <a:latin typeface="Söhne"/>
              </a:rPr>
              <a:t>The reconstructed images closely resemble the original images, demonstrating the effectiveness of the compression-decompression process.</a:t>
            </a:r>
          </a:p>
          <a:p>
            <a:pPr algn="l">
              <a:buFont typeface="+mj-lt"/>
              <a:buAutoNum type="arabicPeriod"/>
            </a:pPr>
            <a:r>
              <a:rPr lang="en-US" sz="2400" b="1" i="0" dirty="0">
                <a:solidFill>
                  <a:srgbClr val="00B050"/>
                </a:solidFill>
                <a:effectLst/>
                <a:latin typeface="Söhne"/>
              </a:rPr>
              <a:t>Visual Representation: </a:t>
            </a:r>
            <a:r>
              <a:rPr lang="en-US" sz="2400" b="0" i="0" dirty="0">
                <a:solidFill>
                  <a:srgbClr val="00B050"/>
                </a:solidFill>
                <a:effectLst/>
                <a:latin typeface="Söhne"/>
              </a:rPr>
              <a:t>The encoded representations of the images exhibit discernible patterns, indicating meaningful compression of the image data.</a:t>
            </a:r>
          </a:p>
        </p:txBody>
      </p:sp>
      <p:sp>
        <p:nvSpPr>
          <p:cNvPr id="14" name="TextBox 13">
            <a:extLst>
              <a:ext uri="{FF2B5EF4-FFF2-40B4-BE49-F238E27FC236}">
                <a16:creationId xmlns:a16="http://schemas.microsoft.com/office/drawing/2014/main" id="{3CAFF2E2-0118-4A90-36C7-71532BED0847}"/>
              </a:ext>
            </a:extLst>
          </p:cNvPr>
          <p:cNvSpPr txBox="1"/>
          <p:nvPr/>
        </p:nvSpPr>
        <p:spPr>
          <a:xfrm>
            <a:off x="714375" y="5587902"/>
            <a:ext cx="423037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GITHUB LINK:</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5184603-F221-3D28-1C7D-2CA3FB298F3E}"/>
              </a:ext>
            </a:extLst>
          </p:cNvPr>
          <p:cNvSpPr txBox="1"/>
          <p:nvPr/>
        </p:nvSpPr>
        <p:spPr>
          <a:xfrm>
            <a:off x="714375" y="6076950"/>
            <a:ext cx="6296025" cy="369332"/>
          </a:xfrm>
          <a:prstGeom prst="rect">
            <a:avLst/>
          </a:prstGeom>
          <a:noFill/>
        </p:spPr>
        <p:txBody>
          <a:bodyPr wrap="square" rtlCol="0">
            <a:spAutoFit/>
          </a:bodyPr>
          <a:lstStyle/>
          <a:p>
            <a:r>
              <a:rPr lang="en-IN" dirty="0">
                <a:hlinkClick r:id="rId3"/>
              </a:rPr>
              <a:t>https://github.com/Janani82202/Generative-AI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H="1" flipV="1">
            <a:off x="6717152" y="329861"/>
            <a:ext cx="293247" cy="35593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id="{E4360382-043B-86CE-47DB-84B7091F8477}"/>
              </a:ext>
            </a:extLst>
          </p:cNvPr>
          <p:cNvSpPr txBox="1"/>
          <p:nvPr/>
        </p:nvSpPr>
        <p:spPr>
          <a:xfrm>
            <a:off x="927584" y="1346895"/>
            <a:ext cx="9104885" cy="3108543"/>
          </a:xfrm>
          <a:prstGeom prst="rect">
            <a:avLst/>
          </a:prstGeom>
          <a:noFill/>
        </p:spPr>
        <p:txBody>
          <a:bodyPr wrap="square">
            <a:spAutoFit/>
          </a:bodyPr>
          <a:lstStyle/>
          <a:p>
            <a:r>
              <a:rPr lang="en-IN" sz="2800" dirty="0">
                <a:solidFill>
                  <a:srgbClr val="00B050"/>
                </a:solidFill>
                <a:latin typeface="Times New Roman" panose="02020603050405020304" pitchFamily="18" charset="0"/>
                <a:cs typeface="Times New Roman" panose="02020603050405020304" pitchFamily="18" charset="0"/>
              </a:rPr>
              <a:t>NAME: JANANI S</a:t>
            </a:r>
          </a:p>
          <a:p>
            <a:r>
              <a:rPr lang="en-IN" sz="2800" dirty="0">
                <a:solidFill>
                  <a:srgbClr val="00B050"/>
                </a:solidFill>
                <a:latin typeface="Times New Roman" panose="02020603050405020304" pitchFamily="18" charset="0"/>
                <a:cs typeface="Times New Roman" panose="02020603050405020304" pitchFamily="18" charset="0"/>
              </a:rPr>
              <a:t>DEPARTMENT: B.TECH-INFORMATION TECHNOLOGY</a:t>
            </a:r>
          </a:p>
          <a:p>
            <a:r>
              <a:rPr lang="en-IN" sz="2800" dirty="0">
                <a:solidFill>
                  <a:srgbClr val="00B050"/>
                </a:solidFill>
                <a:latin typeface="Times New Roman" panose="02020603050405020304" pitchFamily="18" charset="0"/>
                <a:cs typeface="Times New Roman" panose="02020603050405020304" pitchFamily="18" charset="0"/>
              </a:rPr>
              <a:t>COLLEGE NAME: MEENAKSHI SUNDARARAJAN ENGINEERING COLLEGE</a:t>
            </a:r>
          </a:p>
          <a:p>
            <a:r>
              <a:rPr lang="en-IN" sz="2800" dirty="0">
                <a:solidFill>
                  <a:srgbClr val="00B050"/>
                </a:solidFill>
                <a:latin typeface="Times New Roman" panose="02020603050405020304" pitchFamily="18" charset="0"/>
                <a:cs typeface="Times New Roman" panose="02020603050405020304" pitchFamily="18" charset="0"/>
              </a:rPr>
              <a:t>GMAILID: j2374246@gmail.com</a:t>
            </a:r>
          </a:p>
          <a:p>
            <a:r>
              <a:rPr lang="en-IN" sz="2800" dirty="0">
                <a:solidFill>
                  <a:srgbClr val="00B050"/>
                </a:solidFill>
                <a:latin typeface="Times New Roman" panose="02020603050405020304" pitchFamily="18" charset="0"/>
                <a:cs typeface="Times New Roman" panose="02020603050405020304" pitchFamily="18" charset="0"/>
              </a:rPr>
              <a:t>NMID: 7D90C5A598906B0989C4BDF620589D13</a:t>
            </a:r>
          </a:p>
          <a:p>
            <a:r>
              <a:rPr lang="en-IN" sz="2800" dirty="0">
                <a:solidFill>
                  <a:srgbClr val="00B050"/>
                </a:solidFill>
                <a:latin typeface="Times New Roman" panose="02020603050405020304" pitchFamily="18" charset="0"/>
                <a:cs typeface="Times New Roman" panose="02020603050405020304" pitchFamily="18" charset="0"/>
              </a:rPr>
              <a:t>ZONE III: CHENNAI-III</a:t>
            </a:r>
            <a:endParaRPr lang="en-US" sz="2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2132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2">
                    <a:lumMod val="60000"/>
                    <a:lumOff val="40000"/>
                  </a:schemeClr>
                </a:solidFill>
                <a:latin typeface="Times New Roman" panose="02020603050405020304" pitchFamily="18" charset="0"/>
                <a:cs typeface="Times New Roman" panose="02020603050405020304" pitchFamily="18" charset="0"/>
              </a:rPr>
              <a:t>A</a:t>
            </a:r>
            <a:r>
              <a:rPr spc="-5" dirty="0">
                <a:solidFill>
                  <a:schemeClr val="tx2">
                    <a:lumMod val="60000"/>
                    <a:lumOff val="40000"/>
                  </a:schemeClr>
                </a:solidFill>
                <a:latin typeface="Times New Roman" panose="02020603050405020304" pitchFamily="18" charset="0"/>
                <a:cs typeface="Times New Roman" panose="02020603050405020304" pitchFamily="18" charset="0"/>
              </a:rPr>
              <a:t>G</a:t>
            </a:r>
            <a:r>
              <a:rPr spc="-35" dirty="0">
                <a:solidFill>
                  <a:schemeClr val="tx2">
                    <a:lumMod val="60000"/>
                    <a:lumOff val="40000"/>
                  </a:schemeClr>
                </a:solidFill>
                <a:latin typeface="Times New Roman" panose="02020603050405020304" pitchFamily="18" charset="0"/>
                <a:cs typeface="Times New Roman" panose="02020603050405020304" pitchFamily="18" charset="0"/>
              </a:rPr>
              <a:t>E</a:t>
            </a:r>
            <a:r>
              <a:rPr spc="15" dirty="0">
                <a:solidFill>
                  <a:schemeClr val="tx2">
                    <a:lumMod val="60000"/>
                    <a:lumOff val="40000"/>
                  </a:schemeClr>
                </a:solidFill>
                <a:latin typeface="Times New Roman" panose="02020603050405020304" pitchFamily="18" charset="0"/>
                <a:cs typeface="Times New Roman" panose="02020603050405020304" pitchFamily="18" charset="0"/>
              </a:rPr>
              <a:t>N</a:t>
            </a:r>
            <a:r>
              <a:rPr dirty="0">
                <a:solidFill>
                  <a:schemeClr val="tx2">
                    <a:lumMod val="60000"/>
                    <a:lumOff val="40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471C69DE-ED69-DD46-F593-D3BEF63D374E}"/>
              </a:ext>
            </a:extLst>
          </p:cNvPr>
          <p:cNvSpPr txBox="1"/>
          <p:nvPr/>
        </p:nvSpPr>
        <p:spPr>
          <a:xfrm>
            <a:off x="2346009" y="1772809"/>
            <a:ext cx="7330326" cy="4093428"/>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YOUR SOLUTION AND ITS VALUE PROPOSITION</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THE WOW IN YOUR SOLUTION </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MODELLING </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RESULTS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852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P</a:t>
            </a: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ROB</a:t>
            </a:r>
            <a:r>
              <a:rPr sz="4250" spc="55" dirty="0">
                <a:solidFill>
                  <a:schemeClr val="tx2">
                    <a:lumMod val="60000"/>
                    <a:lumOff val="40000"/>
                  </a:schemeClr>
                </a:solidFill>
                <a:latin typeface="Times New Roman" panose="02020603050405020304" pitchFamily="18" charset="0"/>
                <a:cs typeface="Times New Roman" panose="02020603050405020304" pitchFamily="18" charset="0"/>
              </a:rPr>
              <a:t>L</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lang="en-IN" sz="4250" spc="20" dirty="0">
                <a:solidFill>
                  <a:schemeClr val="tx2">
                    <a:lumMod val="60000"/>
                    <a:lumOff val="40000"/>
                  </a:schemeClr>
                </a:solidFill>
                <a:latin typeface="Times New Roman" panose="02020603050405020304" pitchFamily="18" charset="0"/>
                <a:cs typeface="Times New Roman" panose="02020603050405020304" pitchFamily="18" charset="0"/>
              </a:rPr>
              <a:t>M </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250" spc="-370" dirty="0">
                <a:solidFill>
                  <a:schemeClr val="tx2">
                    <a:lumMod val="60000"/>
                    <a:lumOff val="40000"/>
                  </a:schemeClr>
                </a:solidFill>
                <a:latin typeface="Times New Roman" panose="02020603050405020304" pitchFamily="18" charset="0"/>
                <a:cs typeface="Times New Roman" panose="02020603050405020304" pitchFamily="18" charset="0"/>
              </a:rPr>
              <a:t>T</a:t>
            </a:r>
            <a:r>
              <a:rPr sz="4250" spc="-375" dirty="0">
                <a:solidFill>
                  <a:schemeClr val="tx2">
                    <a:lumMod val="60000"/>
                    <a:lumOff val="40000"/>
                  </a:schemeClr>
                </a:solidFill>
                <a:latin typeface="Times New Roman" panose="02020603050405020304" pitchFamily="18" charset="0"/>
                <a:cs typeface="Times New Roman" panose="02020603050405020304" pitchFamily="18" charset="0"/>
              </a:rPr>
              <a:t>A</a:t>
            </a: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T</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E</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ME</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NT</a:t>
            </a:r>
            <a:endParaRPr sz="425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3FA006A-AAE4-531F-49F1-8E84BCF48482}"/>
              </a:ext>
            </a:extLst>
          </p:cNvPr>
          <p:cNvSpPr txBox="1"/>
          <p:nvPr/>
        </p:nvSpPr>
        <p:spPr>
          <a:xfrm>
            <a:off x="841985" y="2420348"/>
            <a:ext cx="6934200"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task involves developing an efficient image compression and reconstruction system using an autoencoder model for the Fashion MNIST dataset.</a:t>
            </a:r>
          </a:p>
          <a:p>
            <a:pPr marL="342900" indent="-342900">
              <a:buFont typeface="Courier New" panose="02070309020205020404" pitchFamily="49" charset="0"/>
              <a:buChar char="o"/>
            </a:pPr>
            <a:r>
              <a:rPr lang="en-US" sz="2400" b="0" i="0" dirty="0">
                <a:solidFill>
                  <a:srgbClr val="00B050"/>
                </a:solidFill>
                <a:effectLst/>
                <a:latin typeface="Söhne"/>
              </a:rPr>
              <a:t> The goal is to reduce the dimensionality of the images while preserving their essential features, allowing for efficient storage and transmission of image data.</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651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2">
                    <a:lumMod val="60000"/>
                    <a:lumOff val="40000"/>
                  </a:schemeClr>
                </a:solidFill>
                <a:latin typeface="Times New Roman" panose="02020603050405020304" pitchFamily="18" charset="0"/>
                <a:cs typeface="Times New Roman" panose="02020603050405020304" pitchFamily="18" charset="0"/>
              </a:rPr>
              <a:t>PROJECT	</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OVERVIEW</a:t>
            </a:r>
            <a:endParaRPr sz="425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F09244-809E-4AAB-BD29-855197171A5B}"/>
              </a:ext>
            </a:extLst>
          </p:cNvPr>
          <p:cNvSpPr txBox="1"/>
          <p:nvPr/>
        </p:nvSpPr>
        <p:spPr>
          <a:xfrm>
            <a:off x="1143000" y="2019300"/>
            <a:ext cx="7515226" cy="4154984"/>
          </a:xfrm>
          <a:prstGeom prst="rect">
            <a:avLst/>
          </a:prstGeom>
          <a:noFill/>
        </p:spPr>
        <p:txBody>
          <a:bodyPr wrap="square" rtlCol="0">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project aims to implement an autoencoder-based solution to compress and reconstruct Fashion MNIST images. </a:t>
            </a:r>
          </a:p>
          <a:p>
            <a:pPr marL="342900" indent="-342900">
              <a:buFont typeface="Courier New" panose="02070309020205020404" pitchFamily="49" charset="0"/>
              <a:buChar char="o"/>
            </a:pPr>
            <a:r>
              <a:rPr lang="en-US" sz="2400" b="0" i="0" dirty="0">
                <a:solidFill>
                  <a:srgbClr val="00B050"/>
                </a:solidFill>
                <a:effectLst/>
                <a:latin typeface="Söhne"/>
              </a:rPr>
              <a:t>Autoencoders are neural network architectures that learn to encode input data into a lower-dimensional representation and then decode it back to the original input. </a:t>
            </a:r>
          </a:p>
          <a:p>
            <a:pPr marL="342900" indent="-342900">
              <a:buFont typeface="Courier New" panose="02070309020205020404" pitchFamily="49" charset="0"/>
              <a:buChar char="o"/>
            </a:pPr>
            <a:r>
              <a:rPr lang="en-US" sz="2400" b="0" i="0" dirty="0">
                <a:solidFill>
                  <a:srgbClr val="00B050"/>
                </a:solidFill>
                <a:effectLst/>
                <a:latin typeface="Söhne"/>
              </a:rPr>
              <a:t>By training an autoencoder on the Fashion MNIST dataset, the system can learn a compressed representation of the images, facilitating efficient storage and transmission.</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606348"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2">
                    <a:lumMod val="60000"/>
                    <a:lumOff val="40000"/>
                  </a:schemeClr>
                </a:solidFill>
                <a:latin typeface="Times New Roman" panose="02020603050405020304" pitchFamily="18" charset="0"/>
                <a:cs typeface="Times New Roman" panose="02020603050405020304" pitchFamily="18" charset="0"/>
              </a:rPr>
              <a:t>W</a:t>
            </a:r>
            <a:r>
              <a:rPr sz="3200" spc="-20" dirty="0">
                <a:solidFill>
                  <a:schemeClr val="tx2">
                    <a:lumMod val="60000"/>
                    <a:lumOff val="40000"/>
                  </a:schemeClr>
                </a:solidFill>
                <a:latin typeface="Times New Roman" panose="02020603050405020304" pitchFamily="18" charset="0"/>
                <a:cs typeface="Times New Roman" panose="02020603050405020304" pitchFamily="18" charset="0"/>
              </a:rPr>
              <a:t>H</a:t>
            </a:r>
            <a:r>
              <a:rPr sz="3200" spc="20" dirty="0">
                <a:solidFill>
                  <a:schemeClr val="tx2">
                    <a:lumMod val="60000"/>
                    <a:lumOff val="40000"/>
                  </a:schemeClr>
                </a:solidFill>
                <a:latin typeface="Times New Roman" panose="02020603050405020304" pitchFamily="18" charset="0"/>
                <a:cs typeface="Times New Roman" panose="02020603050405020304" pitchFamily="18" charset="0"/>
              </a:rPr>
              <a:t>O</a:t>
            </a:r>
            <a:r>
              <a:rPr sz="3200" spc="-23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AR</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T</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H</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3200" spc="-4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dirty="0">
                <a:solidFill>
                  <a:schemeClr val="tx2">
                    <a:lumMod val="60000"/>
                    <a:lumOff val="40000"/>
                  </a:schemeClr>
                </a:solidFill>
                <a:latin typeface="Times New Roman" panose="02020603050405020304" pitchFamily="18" charset="0"/>
                <a:cs typeface="Times New Roman" panose="02020603050405020304" pitchFamily="18" charset="0"/>
              </a:rPr>
              <a:t>U</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3200" spc="-25"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R</a:t>
            </a:r>
            <a:r>
              <a:rPr sz="3200" spc="5" dirty="0">
                <a:solidFill>
                  <a:schemeClr val="tx2">
                    <a:lumMod val="60000"/>
                    <a:lumOff val="40000"/>
                  </a:schemeClr>
                </a:solidFill>
                <a:latin typeface="Times New Roman" panose="02020603050405020304" pitchFamily="18" charset="0"/>
                <a:cs typeface="Times New Roman" panose="02020603050405020304" pitchFamily="18" charset="0"/>
              </a:rPr>
              <a:t>S?</a:t>
            </a:r>
            <a:endParaRPr sz="32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9370C3B-256E-A22A-727F-285DBF2315A4}"/>
              </a:ext>
            </a:extLst>
          </p:cNvPr>
          <p:cNvSpPr txBox="1"/>
          <p:nvPr/>
        </p:nvSpPr>
        <p:spPr>
          <a:xfrm>
            <a:off x="1219199" y="2133599"/>
            <a:ext cx="8315325" cy="3046988"/>
          </a:xfrm>
          <a:prstGeom prst="rect">
            <a:avLst/>
          </a:prstGeom>
          <a:noFill/>
        </p:spPr>
        <p:txBody>
          <a:bodyPr wrap="square" rtlCol="0">
            <a:spAutoFit/>
          </a:bodyPr>
          <a:lstStyle/>
          <a:p>
            <a:pPr marL="342900" indent="-342900" algn="l">
              <a:buFont typeface="Courier New" panose="02070309020205020404" pitchFamily="49" charset="0"/>
              <a:buChar char="o"/>
            </a:pPr>
            <a:r>
              <a:rPr lang="en-US" sz="2400" b="0" i="0" dirty="0">
                <a:solidFill>
                  <a:srgbClr val="00B050"/>
                </a:solidFill>
                <a:effectLst/>
                <a:latin typeface="Söhne"/>
              </a:rPr>
              <a:t>The end users of this project could be anyone interested in image compression and reconstruction techniques, including researchers, developers, and professionals working in image processing, computer vision, and data compression domains.</a:t>
            </a:r>
          </a:p>
          <a:p>
            <a:pPr marL="342900" indent="-342900" algn="l">
              <a:buFont typeface="Courier New" panose="02070309020205020404" pitchFamily="49" charset="0"/>
              <a:buChar char="o"/>
            </a:pPr>
            <a:r>
              <a:rPr lang="en-US" sz="2400" b="0" i="0" dirty="0">
                <a:solidFill>
                  <a:srgbClr val="00B050"/>
                </a:solidFill>
                <a:effectLst/>
                <a:latin typeface="Söhne"/>
              </a:rPr>
              <a:t> Additionally, this solution could be integrated into applications where efficient image storage and transmission are essential, such as in e-commerce platforms, image-based search engines, and mobile applications.</a:t>
            </a:r>
            <a:endParaRPr lang="en-US" sz="2400" b="0" i="0" dirty="0">
              <a:solidFill>
                <a:srgbClr val="00B05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146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095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4782" y="470762"/>
            <a:ext cx="11862435" cy="567463"/>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lumMod val="60000"/>
                    <a:lumOff val="40000"/>
                  </a:schemeClr>
                </a:solidFill>
                <a:latin typeface="Times New Roman" panose="02020603050405020304" pitchFamily="18" charset="0"/>
                <a:cs typeface="Times New Roman" panose="02020603050405020304" pitchFamily="18" charset="0"/>
              </a:rPr>
              <a:t>Y</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U</a:t>
            </a:r>
            <a:r>
              <a:rPr sz="3600" dirty="0">
                <a:solidFill>
                  <a:schemeClr val="tx2">
                    <a:lumMod val="60000"/>
                    <a:lumOff val="40000"/>
                  </a:schemeClr>
                </a:solidFill>
                <a:latin typeface="Times New Roman" panose="02020603050405020304" pitchFamily="18" charset="0"/>
                <a:cs typeface="Times New Roman" panose="02020603050405020304" pitchFamily="18" charset="0"/>
              </a:rPr>
              <a:t>R</a:t>
            </a:r>
            <a:r>
              <a:rPr sz="3600" spc="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S</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LU</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T</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dirty="0">
                <a:solidFill>
                  <a:schemeClr val="tx2">
                    <a:lumMod val="60000"/>
                    <a:lumOff val="40000"/>
                  </a:schemeClr>
                </a:solidFill>
                <a:latin typeface="Times New Roman" panose="02020603050405020304" pitchFamily="18" charset="0"/>
                <a:cs typeface="Times New Roman" panose="02020603050405020304" pitchFamily="18" charset="0"/>
              </a:rPr>
              <a:t>N</a:t>
            </a:r>
            <a:r>
              <a:rPr sz="3600" spc="-34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A</a:t>
            </a:r>
            <a:r>
              <a:rPr sz="3600" spc="-5" dirty="0">
                <a:solidFill>
                  <a:schemeClr val="tx2">
                    <a:lumMod val="60000"/>
                    <a:lumOff val="40000"/>
                  </a:schemeClr>
                </a:solidFill>
                <a:latin typeface="Times New Roman" panose="02020603050405020304" pitchFamily="18" charset="0"/>
                <a:cs typeface="Times New Roman" panose="02020603050405020304" pitchFamily="18" charset="0"/>
              </a:rPr>
              <a:t>N</a:t>
            </a:r>
            <a:r>
              <a:rPr sz="3600" dirty="0">
                <a:solidFill>
                  <a:schemeClr val="tx2">
                    <a:lumMod val="60000"/>
                    <a:lumOff val="40000"/>
                  </a:schemeClr>
                </a:solidFill>
                <a:latin typeface="Times New Roman" panose="02020603050405020304" pitchFamily="18" charset="0"/>
                <a:cs typeface="Times New Roman" panose="02020603050405020304" pitchFamily="18" charset="0"/>
              </a:rPr>
              <a:t>D</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T</a:t>
            </a:r>
            <a:r>
              <a:rPr sz="3600" dirty="0">
                <a:solidFill>
                  <a:schemeClr val="tx2">
                    <a:lumMod val="60000"/>
                    <a:lumOff val="40000"/>
                  </a:schemeClr>
                </a:solidFill>
                <a:latin typeface="Times New Roman" panose="02020603050405020304" pitchFamily="18" charset="0"/>
                <a:cs typeface="Times New Roman" panose="02020603050405020304" pitchFamily="18" charset="0"/>
              </a:rPr>
              <a:t>S</a:t>
            </a:r>
            <a:r>
              <a:rPr sz="3600" spc="60"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295" dirty="0">
                <a:solidFill>
                  <a:schemeClr val="tx2">
                    <a:lumMod val="60000"/>
                    <a:lumOff val="40000"/>
                  </a:schemeClr>
                </a:solidFill>
                <a:latin typeface="Times New Roman" panose="02020603050405020304" pitchFamily="18" charset="0"/>
                <a:cs typeface="Times New Roman" panose="02020603050405020304" pitchFamily="18" charset="0"/>
              </a:rPr>
              <a:t>V</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A</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LU</a:t>
            </a:r>
            <a:r>
              <a:rPr sz="3600" dirty="0">
                <a:solidFill>
                  <a:schemeClr val="tx2">
                    <a:lumMod val="60000"/>
                    <a:lumOff val="40000"/>
                  </a:schemeClr>
                </a:solidFill>
                <a:latin typeface="Times New Roman" panose="02020603050405020304" pitchFamily="18" charset="0"/>
                <a:cs typeface="Times New Roman" panose="02020603050405020304" pitchFamily="18" charset="0"/>
              </a:rPr>
              <a:t>E</a:t>
            </a:r>
            <a:r>
              <a:rPr sz="3600" spc="-6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15" dirty="0">
                <a:solidFill>
                  <a:schemeClr val="tx2">
                    <a:lumMod val="60000"/>
                    <a:lumOff val="40000"/>
                  </a:schemeClr>
                </a:solidFill>
                <a:latin typeface="Times New Roman" panose="02020603050405020304" pitchFamily="18" charset="0"/>
                <a:cs typeface="Times New Roman" panose="02020603050405020304" pitchFamily="18" charset="0"/>
              </a:rPr>
              <a:t>P</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R</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15" dirty="0">
                <a:solidFill>
                  <a:schemeClr val="tx2">
                    <a:lumMod val="60000"/>
                    <a:lumOff val="40000"/>
                  </a:schemeClr>
                </a:solidFill>
                <a:latin typeface="Times New Roman" panose="02020603050405020304" pitchFamily="18" charset="0"/>
                <a:cs typeface="Times New Roman" panose="02020603050405020304" pitchFamily="18" charset="0"/>
              </a:rPr>
              <a:t>P</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S</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T</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dirty="0">
                <a:solidFill>
                  <a:schemeClr val="tx2">
                    <a:lumMod val="60000"/>
                    <a:lumOff val="40000"/>
                  </a:schemeClr>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D784C59-E128-3605-FF0F-8AB81100A8D1}"/>
              </a:ext>
            </a:extLst>
          </p:cNvPr>
          <p:cNvSpPr txBox="1"/>
          <p:nvPr/>
        </p:nvSpPr>
        <p:spPr>
          <a:xfrm>
            <a:off x="1990724" y="1304508"/>
            <a:ext cx="9362694" cy="4893647"/>
          </a:xfrm>
          <a:prstGeom prst="rect">
            <a:avLst/>
          </a:prstGeom>
          <a:noFill/>
        </p:spPr>
        <p:txBody>
          <a:bodyPr wrap="square" rtlCol="0">
            <a:spAutoFit/>
          </a:bodyPr>
          <a:lstStyle/>
          <a:p>
            <a:pPr algn="l"/>
            <a:r>
              <a:rPr lang="en-US" sz="2400" b="0" i="0" dirty="0">
                <a:solidFill>
                  <a:srgbClr val="00B050"/>
                </a:solidFill>
                <a:effectLst/>
                <a:latin typeface="Söhne"/>
              </a:rPr>
              <a:t>Our solution utilizes autoencoder neural networks to compress Fashion MNIST images into a lower-dimensional space and then reconstruct them back to their original form. By leveraging the power of deep learning, our solution offers several key advantages:</a:t>
            </a:r>
          </a:p>
          <a:p>
            <a:pPr algn="l">
              <a:buFont typeface="+mj-lt"/>
              <a:buAutoNum type="arabicPeriod"/>
            </a:pPr>
            <a:r>
              <a:rPr lang="en-US" sz="2400" b="1" i="0" dirty="0">
                <a:solidFill>
                  <a:srgbClr val="00B050"/>
                </a:solidFill>
                <a:effectLst/>
                <a:latin typeface="Söhne"/>
              </a:rPr>
              <a:t>Efficient Compression: </a:t>
            </a:r>
            <a:r>
              <a:rPr lang="en-US" sz="2400" b="0" i="0" dirty="0">
                <a:solidFill>
                  <a:srgbClr val="00B050"/>
                </a:solidFill>
                <a:effectLst/>
                <a:latin typeface="Söhne"/>
              </a:rPr>
              <a:t>The autoencoder learns a compact representation of the input images, enabling efficient storage and transmission of image data.</a:t>
            </a:r>
          </a:p>
          <a:p>
            <a:pPr algn="l">
              <a:buFont typeface="+mj-lt"/>
              <a:buAutoNum type="arabicPeriod"/>
            </a:pPr>
            <a:r>
              <a:rPr lang="en-US" sz="2400" b="1" i="0" dirty="0">
                <a:solidFill>
                  <a:srgbClr val="00B050"/>
                </a:solidFill>
                <a:effectLst/>
                <a:latin typeface="Söhne"/>
              </a:rPr>
              <a:t>Lossy Compression: </a:t>
            </a:r>
            <a:r>
              <a:rPr lang="en-US" sz="2400" b="0" i="0" dirty="0">
                <a:solidFill>
                  <a:srgbClr val="00B050"/>
                </a:solidFill>
                <a:effectLst/>
                <a:latin typeface="Söhne"/>
              </a:rPr>
              <a:t>While achieving compression, our solution strives to retain essential features of the images, ensuring high-quality reconstructions.</a:t>
            </a:r>
          </a:p>
          <a:p>
            <a:pPr algn="l">
              <a:buFont typeface="+mj-lt"/>
              <a:buAutoNum type="arabicPeriod"/>
            </a:pPr>
            <a:r>
              <a:rPr lang="en-US" sz="2400" b="1" i="0" dirty="0">
                <a:solidFill>
                  <a:srgbClr val="00B050"/>
                </a:solidFill>
                <a:effectLst/>
                <a:latin typeface="Söhne"/>
              </a:rPr>
              <a:t>Scalability: </a:t>
            </a:r>
            <a:r>
              <a:rPr lang="en-US" sz="2400" b="0" i="0" dirty="0">
                <a:solidFill>
                  <a:srgbClr val="00B050"/>
                </a:solidFill>
                <a:effectLst/>
                <a:latin typeface="Söhne"/>
              </a:rPr>
              <a:t>The system can be easily scaled to handle larger datasets and deployed in various applications requiring image compression and reconstruction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4710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THE</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WOW</a:t>
            </a:r>
            <a:r>
              <a:rPr sz="4250" spc="85"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IN</a:t>
            </a:r>
            <a:r>
              <a:rPr sz="4250" spc="-5"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YOUR</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SOLUTION</a:t>
            </a:r>
            <a:endParaRPr sz="425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AFF64AA-0ED5-5793-4CDC-8591F615FA33}"/>
              </a:ext>
            </a:extLst>
          </p:cNvPr>
          <p:cNvSpPr txBox="1"/>
          <p:nvPr/>
        </p:nvSpPr>
        <p:spPr>
          <a:xfrm>
            <a:off x="3002719" y="2537739"/>
            <a:ext cx="7386711" cy="3046988"/>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wow factor in our solution lies in its ability to automatically learn an efficient representation of Fashion MNIST images without the need for handcrafted features or complex algorithms. </a:t>
            </a:r>
          </a:p>
          <a:p>
            <a:pPr marL="342900" indent="-342900">
              <a:buFont typeface="Courier New" panose="02070309020205020404" pitchFamily="49" charset="0"/>
              <a:buChar char="o"/>
            </a:pPr>
            <a:r>
              <a:rPr lang="en-US" sz="2400" b="0" i="0" dirty="0">
                <a:solidFill>
                  <a:srgbClr val="00B050"/>
                </a:solidFill>
                <a:effectLst/>
                <a:latin typeface="Söhne"/>
              </a:rPr>
              <a:t>By leveraging deep learning techniques, our solution can adapt to the inherent complexity and variability of image data, achieving superior compression performance compared to traditional methods.</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5" y="586796"/>
            <a:ext cx="5127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tx2">
                    <a:lumMod val="60000"/>
                    <a:lumOff val="40000"/>
                  </a:schemeClr>
                </a:solidFill>
                <a:latin typeface="Times New Roman" panose="02020603050405020304" pitchFamily="18" charset="0"/>
                <a:cs typeface="Times New Roman" panose="02020603050405020304" pitchFamily="18" charset="0"/>
              </a:rPr>
              <a:t>M</a:t>
            </a:r>
            <a:r>
              <a:rPr sz="4800" b="1" dirty="0">
                <a:solidFill>
                  <a:schemeClr val="tx2">
                    <a:lumMod val="60000"/>
                    <a:lumOff val="40000"/>
                  </a:schemeClr>
                </a:solidFill>
                <a:latin typeface="Times New Roman" panose="02020603050405020304" pitchFamily="18" charset="0"/>
                <a:cs typeface="Times New Roman" panose="02020603050405020304" pitchFamily="18" charset="0"/>
              </a:rPr>
              <a:t>O</a:t>
            </a:r>
            <a:r>
              <a:rPr sz="4800" b="1"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4800" b="1" spc="-35" dirty="0">
                <a:solidFill>
                  <a:schemeClr val="tx2">
                    <a:lumMod val="60000"/>
                    <a:lumOff val="40000"/>
                  </a:schemeClr>
                </a:solidFill>
                <a:latin typeface="Times New Roman" panose="02020603050405020304" pitchFamily="18" charset="0"/>
                <a:cs typeface="Times New Roman" panose="02020603050405020304" pitchFamily="18" charset="0"/>
              </a:rPr>
              <a:t>E</a:t>
            </a:r>
            <a:r>
              <a:rPr sz="4800" b="1" spc="-30" dirty="0">
                <a:solidFill>
                  <a:schemeClr val="tx2">
                    <a:lumMod val="60000"/>
                    <a:lumOff val="40000"/>
                  </a:schemeClr>
                </a:solidFill>
                <a:latin typeface="Times New Roman" panose="02020603050405020304" pitchFamily="18" charset="0"/>
                <a:cs typeface="Times New Roman" panose="02020603050405020304" pitchFamily="18" charset="0"/>
              </a:rPr>
              <a:t>LL</a:t>
            </a:r>
            <a:r>
              <a:rPr sz="4800" b="1" spc="-5" dirty="0">
                <a:solidFill>
                  <a:schemeClr val="tx2">
                    <a:lumMod val="60000"/>
                    <a:lumOff val="40000"/>
                  </a:schemeClr>
                </a:solidFill>
                <a:latin typeface="Times New Roman" panose="02020603050405020304" pitchFamily="18" charset="0"/>
                <a:cs typeface="Times New Roman" panose="02020603050405020304" pitchFamily="18" charset="0"/>
              </a:rPr>
              <a:t>I</a:t>
            </a:r>
            <a:r>
              <a:rPr sz="4800" b="1"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4800" b="1" spc="5" dirty="0">
                <a:solidFill>
                  <a:schemeClr val="tx2">
                    <a:lumMod val="60000"/>
                    <a:lumOff val="40000"/>
                  </a:schemeClr>
                </a:solidFill>
                <a:latin typeface="Times New Roman" panose="02020603050405020304" pitchFamily="18" charset="0"/>
                <a:cs typeface="Times New Roman" panose="02020603050405020304" pitchFamily="18" charset="0"/>
              </a:rPr>
              <a:t>G</a:t>
            </a:r>
            <a:endParaRPr sz="4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24EB66D-E013-180F-0050-C8DE425D5333}"/>
              </a:ext>
            </a:extLst>
          </p:cNvPr>
          <p:cNvSpPr txBox="1"/>
          <p:nvPr/>
        </p:nvSpPr>
        <p:spPr>
          <a:xfrm>
            <a:off x="914401" y="2379706"/>
            <a:ext cx="8896349" cy="3046988"/>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core of our solution is an autoencoder neural network architecture consisting of an encoder and a decoder. </a:t>
            </a:r>
          </a:p>
          <a:p>
            <a:pPr marL="342900" indent="-342900">
              <a:buFont typeface="Courier New" panose="02070309020205020404" pitchFamily="49" charset="0"/>
              <a:buChar char="o"/>
            </a:pPr>
            <a:r>
              <a:rPr lang="en-US" sz="2400" b="0" i="0" dirty="0">
                <a:solidFill>
                  <a:srgbClr val="00B050"/>
                </a:solidFill>
                <a:effectLst/>
                <a:latin typeface="Söhne"/>
              </a:rPr>
              <a:t>The encoder compresses the input images into a lower-dimensional latent space, while the decoder reconstructs the images from this compressed representation. </a:t>
            </a:r>
          </a:p>
          <a:p>
            <a:pPr marL="342900" indent="-342900">
              <a:buFont typeface="Courier New" panose="02070309020205020404" pitchFamily="49" charset="0"/>
              <a:buChar char="o"/>
            </a:pPr>
            <a:r>
              <a:rPr lang="en-US" sz="2400" b="0" i="0" dirty="0">
                <a:solidFill>
                  <a:srgbClr val="00B050"/>
                </a:solidFill>
                <a:effectLst/>
                <a:latin typeface="Söhne"/>
              </a:rPr>
              <a:t>We utilize fully connected layers with appropriate activation functions to train the autoencoder model on the Fashion MNIST dataset.</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TotalTime>
  <Words>620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Aharoni</vt:lpstr>
      <vt:lpstr>Arial Black</vt:lpstr>
      <vt:lpstr>Calibri</vt:lpstr>
      <vt:lpstr>Courier New</vt:lpstr>
      <vt:lpstr>Söhne</vt:lpstr>
      <vt:lpstr>Times New Roman</vt:lpstr>
      <vt:lpstr>Trebuchet MS</vt:lpstr>
      <vt:lpstr>Wingdings</vt:lpstr>
      <vt:lpstr>Office Theme</vt:lpstr>
      <vt:lpstr>JANANI S</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SUGHASHINI M</dc:title>
  <dc:creator>SUGHASHINI M</dc:creator>
  <cp:lastModifiedBy>Sathish Ganesan</cp:lastModifiedBy>
  <cp:revision>4</cp:revision>
  <dcterms:created xsi:type="dcterms:W3CDTF">2024-04-04T19:40:44Z</dcterms:created>
  <dcterms:modified xsi:type="dcterms:W3CDTF">2024-04-24T03:56:36Z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