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1" r:id="rId8"/>
    <p:sldId id="262" r:id="rId9"/>
    <p:sldId id="263" r:id="rId10"/>
    <p:sldId id="271" r:id="rId11"/>
    <p:sldId id="266" r:id="rId12"/>
    <p:sldId id="267" r:id="rId13"/>
    <p:sldId id="268" r:id="rId14"/>
    <p:sldId id="269" r:id="rId15"/>
    <p:sldId id="270" r:id="rId16"/>
    <p:sldId id="272" r:id="rId17"/>
    <p:sldId id="273"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E782D-8EF6-2BC6-7EDE-FAEB9E3D42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5074DBB-0EEE-A536-9CBA-854FEADFE9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39B524B-32B9-BEBE-C7DB-5A547CB0BE82}"/>
              </a:ext>
            </a:extLst>
          </p:cNvPr>
          <p:cNvSpPr>
            <a:spLocks noGrp="1"/>
          </p:cNvSpPr>
          <p:nvPr>
            <p:ph type="dt" sz="half" idx="10"/>
          </p:nvPr>
        </p:nvSpPr>
        <p:spPr/>
        <p:txBody>
          <a:bodyPr/>
          <a:lstStyle/>
          <a:p>
            <a:fld id="{77A11F73-B060-4910-949B-B540770854EF}" type="datetimeFigureOut">
              <a:rPr lang="en-IN" smtClean="0"/>
              <a:t>01-08-2024</a:t>
            </a:fld>
            <a:endParaRPr lang="en-IN"/>
          </a:p>
        </p:txBody>
      </p:sp>
      <p:sp>
        <p:nvSpPr>
          <p:cNvPr id="5" name="Footer Placeholder 4">
            <a:extLst>
              <a:ext uri="{FF2B5EF4-FFF2-40B4-BE49-F238E27FC236}">
                <a16:creationId xmlns:a16="http://schemas.microsoft.com/office/drawing/2014/main" id="{B53D2DF6-4275-6CC0-91DA-2AE3B8BDAF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201DD4-0101-0BD1-1453-7E0820C79C27}"/>
              </a:ext>
            </a:extLst>
          </p:cNvPr>
          <p:cNvSpPr>
            <a:spLocks noGrp="1"/>
          </p:cNvSpPr>
          <p:nvPr>
            <p:ph type="sldNum" sz="quarter" idx="12"/>
          </p:nvPr>
        </p:nvSpPr>
        <p:spPr/>
        <p:txBody>
          <a:bodyPr/>
          <a:lstStyle/>
          <a:p>
            <a:fld id="{23F1B407-2631-42FC-AC13-6B8B2B545033}" type="slidenum">
              <a:rPr lang="en-IN" smtClean="0"/>
              <a:t>‹#›</a:t>
            </a:fld>
            <a:endParaRPr lang="en-IN"/>
          </a:p>
        </p:txBody>
      </p:sp>
    </p:spTree>
    <p:extLst>
      <p:ext uri="{BB962C8B-B14F-4D97-AF65-F5344CB8AC3E}">
        <p14:creationId xmlns:p14="http://schemas.microsoft.com/office/powerpoint/2010/main" val="2979663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6E0B-DF61-571A-8CB8-E7BA0CEC713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5B2FC5-E28A-AE27-562D-29FD26B714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96DD94-B23C-FD6F-6424-A20523B8FCC7}"/>
              </a:ext>
            </a:extLst>
          </p:cNvPr>
          <p:cNvSpPr>
            <a:spLocks noGrp="1"/>
          </p:cNvSpPr>
          <p:nvPr>
            <p:ph type="dt" sz="half" idx="10"/>
          </p:nvPr>
        </p:nvSpPr>
        <p:spPr/>
        <p:txBody>
          <a:bodyPr/>
          <a:lstStyle/>
          <a:p>
            <a:fld id="{77A11F73-B060-4910-949B-B540770854EF}" type="datetimeFigureOut">
              <a:rPr lang="en-IN" smtClean="0"/>
              <a:t>01-08-2024</a:t>
            </a:fld>
            <a:endParaRPr lang="en-IN"/>
          </a:p>
        </p:txBody>
      </p:sp>
      <p:sp>
        <p:nvSpPr>
          <p:cNvPr id="5" name="Footer Placeholder 4">
            <a:extLst>
              <a:ext uri="{FF2B5EF4-FFF2-40B4-BE49-F238E27FC236}">
                <a16:creationId xmlns:a16="http://schemas.microsoft.com/office/drawing/2014/main" id="{C4C73DB8-08C2-9137-E481-A5818D8B36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BC39FB-C0C2-A3B7-5517-E82FBD3538FF}"/>
              </a:ext>
            </a:extLst>
          </p:cNvPr>
          <p:cNvSpPr>
            <a:spLocks noGrp="1"/>
          </p:cNvSpPr>
          <p:nvPr>
            <p:ph type="sldNum" sz="quarter" idx="12"/>
          </p:nvPr>
        </p:nvSpPr>
        <p:spPr/>
        <p:txBody>
          <a:bodyPr/>
          <a:lstStyle/>
          <a:p>
            <a:fld id="{23F1B407-2631-42FC-AC13-6B8B2B545033}" type="slidenum">
              <a:rPr lang="en-IN" smtClean="0"/>
              <a:t>‹#›</a:t>
            </a:fld>
            <a:endParaRPr lang="en-IN"/>
          </a:p>
        </p:txBody>
      </p:sp>
    </p:spTree>
    <p:extLst>
      <p:ext uri="{BB962C8B-B14F-4D97-AF65-F5344CB8AC3E}">
        <p14:creationId xmlns:p14="http://schemas.microsoft.com/office/powerpoint/2010/main" val="4160696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1AD7DA-04B5-6E68-7FE2-628ECC8EBF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4E8D9A-0E52-6C49-9D7F-50A9856706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A9F90B-28A7-A840-7E0A-50D2770965B9}"/>
              </a:ext>
            </a:extLst>
          </p:cNvPr>
          <p:cNvSpPr>
            <a:spLocks noGrp="1"/>
          </p:cNvSpPr>
          <p:nvPr>
            <p:ph type="dt" sz="half" idx="10"/>
          </p:nvPr>
        </p:nvSpPr>
        <p:spPr/>
        <p:txBody>
          <a:bodyPr/>
          <a:lstStyle/>
          <a:p>
            <a:fld id="{77A11F73-B060-4910-949B-B540770854EF}" type="datetimeFigureOut">
              <a:rPr lang="en-IN" smtClean="0"/>
              <a:t>01-08-2024</a:t>
            </a:fld>
            <a:endParaRPr lang="en-IN"/>
          </a:p>
        </p:txBody>
      </p:sp>
      <p:sp>
        <p:nvSpPr>
          <p:cNvPr id="5" name="Footer Placeholder 4">
            <a:extLst>
              <a:ext uri="{FF2B5EF4-FFF2-40B4-BE49-F238E27FC236}">
                <a16:creationId xmlns:a16="http://schemas.microsoft.com/office/drawing/2014/main" id="{5F50E707-1FE9-1FC3-3A84-BE261ACE8B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E7B056-46C8-F2CC-F33C-3DEF0D53937E}"/>
              </a:ext>
            </a:extLst>
          </p:cNvPr>
          <p:cNvSpPr>
            <a:spLocks noGrp="1"/>
          </p:cNvSpPr>
          <p:nvPr>
            <p:ph type="sldNum" sz="quarter" idx="12"/>
          </p:nvPr>
        </p:nvSpPr>
        <p:spPr/>
        <p:txBody>
          <a:bodyPr/>
          <a:lstStyle/>
          <a:p>
            <a:fld id="{23F1B407-2631-42FC-AC13-6B8B2B545033}" type="slidenum">
              <a:rPr lang="en-IN" smtClean="0"/>
              <a:t>‹#›</a:t>
            </a:fld>
            <a:endParaRPr lang="en-IN"/>
          </a:p>
        </p:txBody>
      </p:sp>
    </p:spTree>
    <p:extLst>
      <p:ext uri="{BB962C8B-B14F-4D97-AF65-F5344CB8AC3E}">
        <p14:creationId xmlns:p14="http://schemas.microsoft.com/office/powerpoint/2010/main" val="30061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EEAA0-EE97-C7F8-0A84-1D27A1503E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098EB5-8BD2-11EE-6DC0-75BF2C78CD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E49B22-D918-A89E-7DBB-736D6AC2CD9B}"/>
              </a:ext>
            </a:extLst>
          </p:cNvPr>
          <p:cNvSpPr>
            <a:spLocks noGrp="1"/>
          </p:cNvSpPr>
          <p:nvPr>
            <p:ph type="dt" sz="half" idx="10"/>
          </p:nvPr>
        </p:nvSpPr>
        <p:spPr/>
        <p:txBody>
          <a:bodyPr/>
          <a:lstStyle/>
          <a:p>
            <a:fld id="{77A11F73-B060-4910-949B-B540770854EF}" type="datetimeFigureOut">
              <a:rPr lang="en-IN" smtClean="0"/>
              <a:t>01-08-2024</a:t>
            </a:fld>
            <a:endParaRPr lang="en-IN"/>
          </a:p>
        </p:txBody>
      </p:sp>
      <p:sp>
        <p:nvSpPr>
          <p:cNvPr id="5" name="Footer Placeholder 4">
            <a:extLst>
              <a:ext uri="{FF2B5EF4-FFF2-40B4-BE49-F238E27FC236}">
                <a16:creationId xmlns:a16="http://schemas.microsoft.com/office/drawing/2014/main" id="{8DA413D9-E6B7-89F4-9CE8-B3C6BBB0DA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747CF6-E30F-3AC0-8F55-0F59BEE9AF28}"/>
              </a:ext>
            </a:extLst>
          </p:cNvPr>
          <p:cNvSpPr>
            <a:spLocks noGrp="1"/>
          </p:cNvSpPr>
          <p:nvPr>
            <p:ph type="sldNum" sz="quarter" idx="12"/>
          </p:nvPr>
        </p:nvSpPr>
        <p:spPr/>
        <p:txBody>
          <a:bodyPr/>
          <a:lstStyle/>
          <a:p>
            <a:fld id="{23F1B407-2631-42FC-AC13-6B8B2B545033}" type="slidenum">
              <a:rPr lang="en-IN" smtClean="0"/>
              <a:t>‹#›</a:t>
            </a:fld>
            <a:endParaRPr lang="en-IN"/>
          </a:p>
        </p:txBody>
      </p:sp>
    </p:spTree>
    <p:extLst>
      <p:ext uri="{BB962C8B-B14F-4D97-AF65-F5344CB8AC3E}">
        <p14:creationId xmlns:p14="http://schemas.microsoft.com/office/powerpoint/2010/main" val="2333436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F6DE6-A03E-A5E6-1A1B-CA98F8F617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5A7AD0-50DD-3E0B-0959-5C4CB79441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C672F1-5159-C371-14D6-E6754C8199E7}"/>
              </a:ext>
            </a:extLst>
          </p:cNvPr>
          <p:cNvSpPr>
            <a:spLocks noGrp="1"/>
          </p:cNvSpPr>
          <p:nvPr>
            <p:ph type="dt" sz="half" idx="10"/>
          </p:nvPr>
        </p:nvSpPr>
        <p:spPr/>
        <p:txBody>
          <a:bodyPr/>
          <a:lstStyle/>
          <a:p>
            <a:fld id="{77A11F73-B060-4910-949B-B540770854EF}" type="datetimeFigureOut">
              <a:rPr lang="en-IN" smtClean="0"/>
              <a:t>01-08-2024</a:t>
            </a:fld>
            <a:endParaRPr lang="en-IN"/>
          </a:p>
        </p:txBody>
      </p:sp>
      <p:sp>
        <p:nvSpPr>
          <p:cNvPr id="5" name="Footer Placeholder 4">
            <a:extLst>
              <a:ext uri="{FF2B5EF4-FFF2-40B4-BE49-F238E27FC236}">
                <a16:creationId xmlns:a16="http://schemas.microsoft.com/office/drawing/2014/main" id="{00F2554D-8FCF-4A94-73CF-D62FF1FF73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B586C9-27F3-5142-F40F-6006EBA33CAD}"/>
              </a:ext>
            </a:extLst>
          </p:cNvPr>
          <p:cNvSpPr>
            <a:spLocks noGrp="1"/>
          </p:cNvSpPr>
          <p:nvPr>
            <p:ph type="sldNum" sz="quarter" idx="12"/>
          </p:nvPr>
        </p:nvSpPr>
        <p:spPr/>
        <p:txBody>
          <a:bodyPr/>
          <a:lstStyle/>
          <a:p>
            <a:fld id="{23F1B407-2631-42FC-AC13-6B8B2B545033}" type="slidenum">
              <a:rPr lang="en-IN" smtClean="0"/>
              <a:t>‹#›</a:t>
            </a:fld>
            <a:endParaRPr lang="en-IN"/>
          </a:p>
        </p:txBody>
      </p:sp>
    </p:spTree>
    <p:extLst>
      <p:ext uri="{BB962C8B-B14F-4D97-AF65-F5344CB8AC3E}">
        <p14:creationId xmlns:p14="http://schemas.microsoft.com/office/powerpoint/2010/main" val="1985600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CFB37-961C-8964-54EC-CFDC6612EC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8BD16D-CF88-6C69-67D8-7EE8FB30DF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BAC9FBF-4B04-8FFD-9B76-443BF79DC0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EEB828B-C71F-D734-3D16-84C07D1EA3AF}"/>
              </a:ext>
            </a:extLst>
          </p:cNvPr>
          <p:cNvSpPr>
            <a:spLocks noGrp="1"/>
          </p:cNvSpPr>
          <p:nvPr>
            <p:ph type="dt" sz="half" idx="10"/>
          </p:nvPr>
        </p:nvSpPr>
        <p:spPr/>
        <p:txBody>
          <a:bodyPr/>
          <a:lstStyle/>
          <a:p>
            <a:fld id="{77A11F73-B060-4910-949B-B540770854EF}" type="datetimeFigureOut">
              <a:rPr lang="en-IN" smtClean="0"/>
              <a:t>01-08-2024</a:t>
            </a:fld>
            <a:endParaRPr lang="en-IN"/>
          </a:p>
        </p:txBody>
      </p:sp>
      <p:sp>
        <p:nvSpPr>
          <p:cNvPr id="6" name="Footer Placeholder 5">
            <a:extLst>
              <a:ext uri="{FF2B5EF4-FFF2-40B4-BE49-F238E27FC236}">
                <a16:creationId xmlns:a16="http://schemas.microsoft.com/office/drawing/2014/main" id="{6C6F187D-A566-7455-8448-2B01CF4A03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51335B-6B63-B7A0-CDDD-32951254C19F}"/>
              </a:ext>
            </a:extLst>
          </p:cNvPr>
          <p:cNvSpPr>
            <a:spLocks noGrp="1"/>
          </p:cNvSpPr>
          <p:nvPr>
            <p:ph type="sldNum" sz="quarter" idx="12"/>
          </p:nvPr>
        </p:nvSpPr>
        <p:spPr/>
        <p:txBody>
          <a:bodyPr/>
          <a:lstStyle/>
          <a:p>
            <a:fld id="{23F1B407-2631-42FC-AC13-6B8B2B545033}" type="slidenum">
              <a:rPr lang="en-IN" smtClean="0"/>
              <a:t>‹#›</a:t>
            </a:fld>
            <a:endParaRPr lang="en-IN"/>
          </a:p>
        </p:txBody>
      </p:sp>
    </p:spTree>
    <p:extLst>
      <p:ext uri="{BB962C8B-B14F-4D97-AF65-F5344CB8AC3E}">
        <p14:creationId xmlns:p14="http://schemas.microsoft.com/office/powerpoint/2010/main" val="1111434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48B0C-D22E-CCF7-9795-4950125898E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B54A8A-C2CC-BBA1-FDA6-62380D491E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790F3A-0E03-22CF-D277-1D2DB9A5F4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98EB280-D8CB-C1BD-8858-4C8CDA2659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30317B-6AA9-9626-190B-B4DBEB9643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7BC782-FE33-91F4-BB41-2F5EF2662A1C}"/>
              </a:ext>
            </a:extLst>
          </p:cNvPr>
          <p:cNvSpPr>
            <a:spLocks noGrp="1"/>
          </p:cNvSpPr>
          <p:nvPr>
            <p:ph type="dt" sz="half" idx="10"/>
          </p:nvPr>
        </p:nvSpPr>
        <p:spPr/>
        <p:txBody>
          <a:bodyPr/>
          <a:lstStyle/>
          <a:p>
            <a:fld id="{77A11F73-B060-4910-949B-B540770854EF}" type="datetimeFigureOut">
              <a:rPr lang="en-IN" smtClean="0"/>
              <a:t>01-08-2024</a:t>
            </a:fld>
            <a:endParaRPr lang="en-IN"/>
          </a:p>
        </p:txBody>
      </p:sp>
      <p:sp>
        <p:nvSpPr>
          <p:cNvPr id="8" name="Footer Placeholder 7">
            <a:extLst>
              <a:ext uri="{FF2B5EF4-FFF2-40B4-BE49-F238E27FC236}">
                <a16:creationId xmlns:a16="http://schemas.microsoft.com/office/drawing/2014/main" id="{BB61F7EA-D6CA-6A79-70E4-75055FE74A0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23F8CA9-C9E7-E9BC-E6EC-1BB988F72645}"/>
              </a:ext>
            </a:extLst>
          </p:cNvPr>
          <p:cNvSpPr>
            <a:spLocks noGrp="1"/>
          </p:cNvSpPr>
          <p:nvPr>
            <p:ph type="sldNum" sz="quarter" idx="12"/>
          </p:nvPr>
        </p:nvSpPr>
        <p:spPr/>
        <p:txBody>
          <a:bodyPr/>
          <a:lstStyle/>
          <a:p>
            <a:fld id="{23F1B407-2631-42FC-AC13-6B8B2B545033}" type="slidenum">
              <a:rPr lang="en-IN" smtClean="0"/>
              <a:t>‹#›</a:t>
            </a:fld>
            <a:endParaRPr lang="en-IN"/>
          </a:p>
        </p:txBody>
      </p:sp>
    </p:spTree>
    <p:extLst>
      <p:ext uri="{BB962C8B-B14F-4D97-AF65-F5344CB8AC3E}">
        <p14:creationId xmlns:p14="http://schemas.microsoft.com/office/powerpoint/2010/main" val="1235644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2DA52-102E-2890-7DE5-E4587832FAB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5B7D67-A444-9D6B-A551-220F2C4C648A}"/>
              </a:ext>
            </a:extLst>
          </p:cNvPr>
          <p:cNvSpPr>
            <a:spLocks noGrp="1"/>
          </p:cNvSpPr>
          <p:nvPr>
            <p:ph type="dt" sz="half" idx="10"/>
          </p:nvPr>
        </p:nvSpPr>
        <p:spPr/>
        <p:txBody>
          <a:bodyPr/>
          <a:lstStyle/>
          <a:p>
            <a:fld id="{77A11F73-B060-4910-949B-B540770854EF}" type="datetimeFigureOut">
              <a:rPr lang="en-IN" smtClean="0"/>
              <a:t>01-08-2024</a:t>
            </a:fld>
            <a:endParaRPr lang="en-IN"/>
          </a:p>
        </p:txBody>
      </p:sp>
      <p:sp>
        <p:nvSpPr>
          <p:cNvPr id="4" name="Footer Placeholder 3">
            <a:extLst>
              <a:ext uri="{FF2B5EF4-FFF2-40B4-BE49-F238E27FC236}">
                <a16:creationId xmlns:a16="http://schemas.microsoft.com/office/drawing/2014/main" id="{2DB241A3-73E3-56D0-B1BE-D1D1151DA8D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CED5812-BEE2-D4D1-6C70-A24367B11692}"/>
              </a:ext>
            </a:extLst>
          </p:cNvPr>
          <p:cNvSpPr>
            <a:spLocks noGrp="1"/>
          </p:cNvSpPr>
          <p:nvPr>
            <p:ph type="sldNum" sz="quarter" idx="12"/>
          </p:nvPr>
        </p:nvSpPr>
        <p:spPr/>
        <p:txBody>
          <a:bodyPr/>
          <a:lstStyle/>
          <a:p>
            <a:fld id="{23F1B407-2631-42FC-AC13-6B8B2B545033}" type="slidenum">
              <a:rPr lang="en-IN" smtClean="0"/>
              <a:t>‹#›</a:t>
            </a:fld>
            <a:endParaRPr lang="en-IN"/>
          </a:p>
        </p:txBody>
      </p:sp>
    </p:spTree>
    <p:extLst>
      <p:ext uri="{BB962C8B-B14F-4D97-AF65-F5344CB8AC3E}">
        <p14:creationId xmlns:p14="http://schemas.microsoft.com/office/powerpoint/2010/main" val="4274037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C62099-E278-507D-7048-C919A370B57D}"/>
              </a:ext>
            </a:extLst>
          </p:cNvPr>
          <p:cNvSpPr>
            <a:spLocks noGrp="1"/>
          </p:cNvSpPr>
          <p:nvPr>
            <p:ph type="dt" sz="half" idx="10"/>
          </p:nvPr>
        </p:nvSpPr>
        <p:spPr/>
        <p:txBody>
          <a:bodyPr/>
          <a:lstStyle/>
          <a:p>
            <a:fld id="{77A11F73-B060-4910-949B-B540770854EF}" type="datetimeFigureOut">
              <a:rPr lang="en-IN" smtClean="0"/>
              <a:t>01-08-2024</a:t>
            </a:fld>
            <a:endParaRPr lang="en-IN"/>
          </a:p>
        </p:txBody>
      </p:sp>
      <p:sp>
        <p:nvSpPr>
          <p:cNvPr id="3" name="Footer Placeholder 2">
            <a:extLst>
              <a:ext uri="{FF2B5EF4-FFF2-40B4-BE49-F238E27FC236}">
                <a16:creationId xmlns:a16="http://schemas.microsoft.com/office/drawing/2014/main" id="{DF962E3D-E0C0-97E4-C1F2-64CD62E9FC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D11AC28-F995-D2B8-0288-006C8EBA6FA3}"/>
              </a:ext>
            </a:extLst>
          </p:cNvPr>
          <p:cNvSpPr>
            <a:spLocks noGrp="1"/>
          </p:cNvSpPr>
          <p:nvPr>
            <p:ph type="sldNum" sz="quarter" idx="12"/>
          </p:nvPr>
        </p:nvSpPr>
        <p:spPr/>
        <p:txBody>
          <a:bodyPr/>
          <a:lstStyle/>
          <a:p>
            <a:fld id="{23F1B407-2631-42FC-AC13-6B8B2B545033}" type="slidenum">
              <a:rPr lang="en-IN" smtClean="0"/>
              <a:t>‹#›</a:t>
            </a:fld>
            <a:endParaRPr lang="en-IN"/>
          </a:p>
        </p:txBody>
      </p:sp>
    </p:spTree>
    <p:extLst>
      <p:ext uri="{BB962C8B-B14F-4D97-AF65-F5344CB8AC3E}">
        <p14:creationId xmlns:p14="http://schemas.microsoft.com/office/powerpoint/2010/main" val="1820218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397ED-4CAA-2D15-2BBB-60B19C7526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FD8762-6C6F-290F-959F-1B8C0FBC21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6BC1D79-7BE5-3CB0-6D4B-283317A549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A25752-2963-2115-715C-56A23E9BC1D5}"/>
              </a:ext>
            </a:extLst>
          </p:cNvPr>
          <p:cNvSpPr>
            <a:spLocks noGrp="1"/>
          </p:cNvSpPr>
          <p:nvPr>
            <p:ph type="dt" sz="half" idx="10"/>
          </p:nvPr>
        </p:nvSpPr>
        <p:spPr/>
        <p:txBody>
          <a:bodyPr/>
          <a:lstStyle/>
          <a:p>
            <a:fld id="{77A11F73-B060-4910-949B-B540770854EF}" type="datetimeFigureOut">
              <a:rPr lang="en-IN" smtClean="0"/>
              <a:t>01-08-2024</a:t>
            </a:fld>
            <a:endParaRPr lang="en-IN"/>
          </a:p>
        </p:txBody>
      </p:sp>
      <p:sp>
        <p:nvSpPr>
          <p:cNvPr id="6" name="Footer Placeholder 5">
            <a:extLst>
              <a:ext uri="{FF2B5EF4-FFF2-40B4-BE49-F238E27FC236}">
                <a16:creationId xmlns:a16="http://schemas.microsoft.com/office/drawing/2014/main" id="{86F9A161-72A7-BDED-FD1B-DCBC5F8168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F41BFB-2EA6-D8BF-01E8-8FFFFBC783ED}"/>
              </a:ext>
            </a:extLst>
          </p:cNvPr>
          <p:cNvSpPr>
            <a:spLocks noGrp="1"/>
          </p:cNvSpPr>
          <p:nvPr>
            <p:ph type="sldNum" sz="quarter" idx="12"/>
          </p:nvPr>
        </p:nvSpPr>
        <p:spPr/>
        <p:txBody>
          <a:bodyPr/>
          <a:lstStyle/>
          <a:p>
            <a:fld id="{23F1B407-2631-42FC-AC13-6B8B2B545033}" type="slidenum">
              <a:rPr lang="en-IN" smtClean="0"/>
              <a:t>‹#›</a:t>
            </a:fld>
            <a:endParaRPr lang="en-IN"/>
          </a:p>
        </p:txBody>
      </p:sp>
    </p:spTree>
    <p:extLst>
      <p:ext uri="{BB962C8B-B14F-4D97-AF65-F5344CB8AC3E}">
        <p14:creationId xmlns:p14="http://schemas.microsoft.com/office/powerpoint/2010/main" val="4155945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20282-4C3F-FA69-1603-AE1DEF63A9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1D391C7-A60A-AD09-F7FA-6846558516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F276E20-D3B5-CFED-39FA-781C195709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9405DB-BFEB-7674-46CB-634E3E5FB5FB}"/>
              </a:ext>
            </a:extLst>
          </p:cNvPr>
          <p:cNvSpPr>
            <a:spLocks noGrp="1"/>
          </p:cNvSpPr>
          <p:nvPr>
            <p:ph type="dt" sz="half" idx="10"/>
          </p:nvPr>
        </p:nvSpPr>
        <p:spPr/>
        <p:txBody>
          <a:bodyPr/>
          <a:lstStyle/>
          <a:p>
            <a:fld id="{77A11F73-B060-4910-949B-B540770854EF}" type="datetimeFigureOut">
              <a:rPr lang="en-IN" smtClean="0"/>
              <a:t>01-08-2024</a:t>
            </a:fld>
            <a:endParaRPr lang="en-IN"/>
          </a:p>
        </p:txBody>
      </p:sp>
      <p:sp>
        <p:nvSpPr>
          <p:cNvPr id="6" name="Footer Placeholder 5">
            <a:extLst>
              <a:ext uri="{FF2B5EF4-FFF2-40B4-BE49-F238E27FC236}">
                <a16:creationId xmlns:a16="http://schemas.microsoft.com/office/drawing/2014/main" id="{9E0F44AB-CC9B-E773-2AD0-FBB9DB8557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9A05BC-C7C2-2EB3-85DA-630331933FB6}"/>
              </a:ext>
            </a:extLst>
          </p:cNvPr>
          <p:cNvSpPr>
            <a:spLocks noGrp="1"/>
          </p:cNvSpPr>
          <p:nvPr>
            <p:ph type="sldNum" sz="quarter" idx="12"/>
          </p:nvPr>
        </p:nvSpPr>
        <p:spPr/>
        <p:txBody>
          <a:bodyPr/>
          <a:lstStyle/>
          <a:p>
            <a:fld id="{23F1B407-2631-42FC-AC13-6B8B2B545033}" type="slidenum">
              <a:rPr lang="en-IN" smtClean="0"/>
              <a:t>‹#›</a:t>
            </a:fld>
            <a:endParaRPr lang="en-IN"/>
          </a:p>
        </p:txBody>
      </p:sp>
    </p:spTree>
    <p:extLst>
      <p:ext uri="{BB962C8B-B14F-4D97-AF65-F5344CB8AC3E}">
        <p14:creationId xmlns:p14="http://schemas.microsoft.com/office/powerpoint/2010/main" val="2407477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EA474E-DADA-A06A-8E73-19B77E3B3F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F5E492-0F8E-400B-2A91-18144CF7DF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8A5D6-CB5F-7B72-86B8-1009387D8A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A11F73-B060-4910-949B-B540770854EF}" type="datetimeFigureOut">
              <a:rPr lang="en-IN" smtClean="0"/>
              <a:t>01-08-2024</a:t>
            </a:fld>
            <a:endParaRPr lang="en-IN"/>
          </a:p>
        </p:txBody>
      </p:sp>
      <p:sp>
        <p:nvSpPr>
          <p:cNvPr id="5" name="Footer Placeholder 4">
            <a:extLst>
              <a:ext uri="{FF2B5EF4-FFF2-40B4-BE49-F238E27FC236}">
                <a16:creationId xmlns:a16="http://schemas.microsoft.com/office/drawing/2014/main" id="{C9A2E71F-6EDE-3665-7DD0-D5044CCF9B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57DB1A3-E41C-CF56-9B3A-32F92469AA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F1B407-2631-42FC-AC13-6B8B2B545033}" type="slidenum">
              <a:rPr lang="en-IN" smtClean="0"/>
              <a:t>‹#›</a:t>
            </a:fld>
            <a:endParaRPr lang="en-IN"/>
          </a:p>
        </p:txBody>
      </p:sp>
    </p:spTree>
    <p:extLst>
      <p:ext uri="{BB962C8B-B14F-4D97-AF65-F5344CB8AC3E}">
        <p14:creationId xmlns:p14="http://schemas.microsoft.com/office/powerpoint/2010/main" val="145684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7A865-4E03-4CCF-7AE0-8BED29A989F4}"/>
              </a:ext>
            </a:extLst>
          </p:cNvPr>
          <p:cNvSpPr>
            <a:spLocks noGrp="1"/>
          </p:cNvSpPr>
          <p:nvPr>
            <p:ph type="ctrTitle"/>
          </p:nvPr>
        </p:nvSpPr>
        <p:spPr>
          <a:xfrm>
            <a:off x="1524000" y="1122363"/>
            <a:ext cx="9144000" cy="1227547"/>
          </a:xfrm>
        </p:spPr>
        <p:txBody>
          <a:bodyPr>
            <a:normAutofit/>
          </a:bodyPr>
          <a:lstStyle/>
          <a:p>
            <a:r>
              <a:rPr lang="en-IN" sz="4000" b="1" i="0" u="none" strike="noStrike" baseline="0" dirty="0">
                <a:solidFill>
                  <a:srgbClr val="7030A0"/>
                </a:solidFill>
                <a:latin typeface="Times New Roman" panose="02020603050405020304" pitchFamily="18" charset="0"/>
                <a:cs typeface="Times New Roman" panose="02020603050405020304" pitchFamily="18" charset="0"/>
              </a:rPr>
              <a:t>INDUSTRIAL COPPER MODELING</a:t>
            </a:r>
            <a:endParaRPr lang="en-IN" sz="4000" b="1" dirty="0">
              <a:solidFill>
                <a:srgbClr val="7030A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104F9A2-CC59-30AB-C1BC-B879959469D3}"/>
              </a:ext>
            </a:extLst>
          </p:cNvPr>
          <p:cNvSpPr>
            <a:spLocks noGrp="1"/>
          </p:cNvSpPr>
          <p:nvPr>
            <p:ph type="subTitle" idx="1"/>
          </p:nvPr>
        </p:nvSpPr>
        <p:spPr>
          <a:xfrm>
            <a:off x="1425677" y="2875425"/>
            <a:ext cx="9144000" cy="3259904"/>
          </a:xfrm>
        </p:spPr>
        <p:txBody>
          <a:bodyPr/>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b="1" dirty="0">
                <a:solidFill>
                  <a:srgbClr val="FF0000"/>
                </a:solidFill>
                <a:latin typeface="Times New Roman" panose="02020603050405020304" pitchFamily="18" charset="0"/>
                <a:cs typeface="Times New Roman" panose="02020603050405020304" pitchFamily="18" charset="0"/>
              </a:rPr>
              <a:t>Presented by</a:t>
            </a:r>
          </a:p>
          <a:p>
            <a:r>
              <a:rPr lang="en-IN" b="1" dirty="0">
                <a:solidFill>
                  <a:srgbClr val="FF0000"/>
                </a:solidFill>
                <a:latin typeface="Times New Roman" panose="02020603050405020304" pitchFamily="18" charset="0"/>
                <a:cs typeface="Times New Roman" panose="02020603050405020304" pitchFamily="18" charset="0"/>
              </a:rPr>
              <a:t>				           Janani J</a:t>
            </a:r>
          </a:p>
        </p:txBody>
      </p:sp>
    </p:spTree>
    <p:extLst>
      <p:ext uri="{BB962C8B-B14F-4D97-AF65-F5344CB8AC3E}">
        <p14:creationId xmlns:p14="http://schemas.microsoft.com/office/powerpoint/2010/main" val="2395658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153D2DAE-756E-54B2-B3B2-9518E2B9661A}"/>
              </a:ext>
            </a:extLst>
          </p:cNvPr>
          <p:cNvSpPr>
            <a:spLocks noGrp="1"/>
          </p:cNvSpPr>
          <p:nvPr>
            <p:ph idx="1"/>
          </p:nvPr>
        </p:nvSpPr>
        <p:spPr>
          <a:xfrm>
            <a:off x="801688" y="609600"/>
            <a:ext cx="10553700" cy="5251450"/>
          </a:xfrm>
        </p:spPr>
        <p:txBody>
          <a:bodyPr>
            <a:normAutofit/>
          </a:bodyPr>
          <a:lstStyle/>
          <a:p>
            <a:pPr marL="0" indent="0">
              <a:buNone/>
            </a:pPr>
            <a:r>
              <a:rPr lang="en-IN" sz="4400" b="1" dirty="0">
                <a:solidFill>
                  <a:schemeClr val="accent6"/>
                </a:solidFill>
                <a:latin typeface="Times New Roman" panose="02020603050405020304" pitchFamily="18" charset="0"/>
                <a:cs typeface="Times New Roman" panose="02020603050405020304" pitchFamily="18" charset="0"/>
              </a:rPr>
              <a:t>Model Comparison Analysis</a:t>
            </a:r>
          </a:p>
          <a:p>
            <a:pPr marL="0" indent="0">
              <a:buNone/>
            </a:pPr>
            <a:endParaRPr lang="en-US" sz="4400"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Random Forest is chosen over other models due to its balance between high accuracy, robustness, and generalization ability. Despite the Decision Tree and Extra Trees having high R² scores, the Random Forest's ability to handle overfitting, provide feature importance, and maintain consistency across different data subsets makes it a strong candidate for practical use.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8368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1CE6A-4F60-B619-BDB3-EE93660E26D3}"/>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Data Set: Copper </a:t>
            </a:r>
            <a:r>
              <a:rPr lang="en-IN" sz="4000" b="1" dirty="0" err="1">
                <a:latin typeface="Times New Roman" panose="02020603050405020304" pitchFamily="18" charset="0"/>
                <a:cs typeface="Times New Roman" panose="02020603050405020304" pitchFamily="18" charset="0"/>
              </a:rPr>
              <a:t>Modeling</a:t>
            </a:r>
            <a:endParaRPr lang="en-IN" sz="4000"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AE883EB0-9C4F-8C1C-B1BB-E8358145E2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10647947" cy="4351338"/>
          </a:xfrm>
        </p:spPr>
      </p:pic>
    </p:spTree>
    <p:extLst>
      <p:ext uri="{BB962C8B-B14F-4D97-AF65-F5344CB8AC3E}">
        <p14:creationId xmlns:p14="http://schemas.microsoft.com/office/powerpoint/2010/main" val="2546423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E5CAD-5DB1-52BB-4DED-A06CF021F364}"/>
              </a:ext>
            </a:extLst>
          </p:cNvPr>
          <p:cNvSpPr>
            <a:spLocks noGrp="1"/>
          </p:cNvSpPr>
          <p:nvPr>
            <p:ph type="title"/>
          </p:nvPr>
        </p:nvSpPr>
        <p:spPr/>
        <p:txBody>
          <a:bodyPr>
            <a:normAutofit/>
          </a:bodyPr>
          <a:lstStyle/>
          <a:p>
            <a:r>
              <a:rPr lang="en-IN" b="1" dirty="0" err="1">
                <a:latin typeface="Times New Roman" panose="02020603050405020304" pitchFamily="18" charset="0"/>
                <a:cs typeface="Times New Roman" panose="02020603050405020304" pitchFamily="18" charset="0"/>
              </a:rPr>
              <a:t>DataVisulization</a:t>
            </a:r>
            <a:r>
              <a:rPr lang="en-IN" b="1" dirty="0">
                <a:latin typeface="Times New Roman" panose="02020603050405020304" pitchFamily="18" charset="0"/>
                <a:cs typeface="Times New Roman" panose="02020603050405020304" pitchFamily="18" charset="0"/>
              </a:rPr>
              <a:t>- Correlation Using </a:t>
            </a:r>
            <a:r>
              <a:rPr lang="en-IN" b="1" dirty="0" err="1">
                <a:latin typeface="Times New Roman" panose="02020603050405020304" pitchFamily="18" charset="0"/>
                <a:cs typeface="Times New Roman" panose="02020603050405020304" pitchFamily="18" charset="0"/>
              </a:rPr>
              <a:t>HeatMap</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4119B97-6EED-B651-AE45-52E633AECC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0865" y="1825625"/>
            <a:ext cx="7050269" cy="4351338"/>
          </a:xfrm>
        </p:spPr>
      </p:pic>
    </p:spTree>
    <p:extLst>
      <p:ext uri="{BB962C8B-B14F-4D97-AF65-F5344CB8AC3E}">
        <p14:creationId xmlns:p14="http://schemas.microsoft.com/office/powerpoint/2010/main" val="1965586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FCB8-13C7-6489-CEFB-A02D9D7EF06B}"/>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Box Plot- violin Plot- Distribution Plot:</a:t>
            </a:r>
            <a:br>
              <a:rPr lang="en-IN" sz="4000" b="1" dirty="0">
                <a:latin typeface="Times New Roman" panose="02020603050405020304" pitchFamily="18" charset="0"/>
                <a:cs typeface="Times New Roman" panose="02020603050405020304" pitchFamily="18" charset="0"/>
              </a:rPr>
            </a:br>
            <a:r>
              <a:rPr lang="en-IN" sz="4000" b="1" dirty="0" err="1">
                <a:latin typeface="Times New Roman" panose="02020603050405020304" pitchFamily="18" charset="0"/>
                <a:cs typeface="Times New Roman" panose="02020603050405020304" pitchFamily="18" charset="0"/>
              </a:rPr>
              <a:t>Selling_price</a:t>
            </a:r>
            <a:endParaRPr lang="en-IN" sz="4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20A2605-7CD4-4D21-EF84-3238B3943A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32451"/>
            <a:ext cx="10515600" cy="4660424"/>
          </a:xfrm>
        </p:spPr>
      </p:pic>
    </p:spTree>
    <p:extLst>
      <p:ext uri="{BB962C8B-B14F-4D97-AF65-F5344CB8AC3E}">
        <p14:creationId xmlns:p14="http://schemas.microsoft.com/office/powerpoint/2010/main" val="4002747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F8B5C-5F4B-8874-E3C0-E724A12D0324}"/>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Box Plot- violin Plot- Distribution Plot:</a:t>
            </a:r>
            <a:br>
              <a:rPr lang="en-IN" sz="4400" b="1" dirty="0">
                <a:latin typeface="Times New Roman" panose="02020603050405020304" pitchFamily="18" charset="0"/>
                <a:cs typeface="Times New Roman" panose="02020603050405020304" pitchFamily="18" charset="0"/>
              </a:rPr>
            </a:br>
            <a:r>
              <a:rPr lang="en-IN" sz="4400" b="1" dirty="0">
                <a:latin typeface="Times New Roman" panose="02020603050405020304" pitchFamily="18" charset="0"/>
                <a:cs typeface="Times New Roman" panose="02020603050405020304" pitchFamily="18" charset="0"/>
              </a:rPr>
              <a:t>Thickness</a:t>
            </a:r>
            <a:endParaRPr lang="en-IN" dirty="0"/>
          </a:p>
        </p:txBody>
      </p:sp>
      <p:pic>
        <p:nvPicPr>
          <p:cNvPr id="5" name="Content Placeholder 4">
            <a:extLst>
              <a:ext uri="{FF2B5EF4-FFF2-40B4-BE49-F238E27FC236}">
                <a16:creationId xmlns:a16="http://schemas.microsoft.com/office/drawing/2014/main" id="{2FDFB292-0D8A-CA29-D7C7-6A6CC94A07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10230853" cy="4351338"/>
          </a:xfrm>
        </p:spPr>
      </p:pic>
    </p:spTree>
    <p:extLst>
      <p:ext uri="{BB962C8B-B14F-4D97-AF65-F5344CB8AC3E}">
        <p14:creationId xmlns:p14="http://schemas.microsoft.com/office/powerpoint/2010/main" val="3383023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BCE6E-4BFC-E784-B079-F8235CAFA258}"/>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Box Plot- violin Plot- Distribution Plot:</a:t>
            </a:r>
            <a:br>
              <a:rPr lang="en-IN" sz="4400" b="1" dirty="0">
                <a:latin typeface="Times New Roman" panose="02020603050405020304" pitchFamily="18" charset="0"/>
                <a:cs typeface="Times New Roman" panose="02020603050405020304" pitchFamily="18" charset="0"/>
              </a:rPr>
            </a:br>
            <a:r>
              <a:rPr lang="en-IN" sz="4400" b="1" dirty="0">
                <a:latin typeface="Times New Roman" panose="02020603050405020304" pitchFamily="18" charset="0"/>
                <a:cs typeface="Times New Roman" panose="02020603050405020304" pitchFamily="18" charset="0"/>
              </a:rPr>
              <a:t>Width</a:t>
            </a:r>
            <a:endParaRPr lang="en-IN" dirty="0"/>
          </a:p>
        </p:txBody>
      </p:sp>
      <p:pic>
        <p:nvPicPr>
          <p:cNvPr id="5" name="Content Placeholder 4">
            <a:extLst>
              <a:ext uri="{FF2B5EF4-FFF2-40B4-BE49-F238E27FC236}">
                <a16:creationId xmlns:a16="http://schemas.microsoft.com/office/drawing/2014/main" id="{078AFD7F-74A6-C46D-DF63-3D775E9DC3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10515600" cy="4351338"/>
          </a:xfrm>
        </p:spPr>
      </p:pic>
    </p:spTree>
    <p:extLst>
      <p:ext uri="{BB962C8B-B14F-4D97-AF65-F5344CB8AC3E}">
        <p14:creationId xmlns:p14="http://schemas.microsoft.com/office/powerpoint/2010/main" val="1937117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24899-E592-20E1-5955-D0862C23B57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Final Outcomes-Status Prediction</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23C6228-0029-23DD-1D4D-F95A99603D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2219" y="1825625"/>
            <a:ext cx="9360310" cy="4667250"/>
          </a:xfrm>
        </p:spPr>
      </p:pic>
    </p:spTree>
    <p:extLst>
      <p:ext uri="{BB962C8B-B14F-4D97-AF65-F5344CB8AC3E}">
        <p14:creationId xmlns:p14="http://schemas.microsoft.com/office/powerpoint/2010/main" val="629112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F2F6E-90F5-3A25-7F89-3E4491F5EF0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Selling Price prediction</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BF392FE-F431-8488-C3D8-FD4FAF5F16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10606547" cy="4351338"/>
          </a:xfrm>
        </p:spPr>
      </p:pic>
    </p:spTree>
    <p:extLst>
      <p:ext uri="{BB962C8B-B14F-4D97-AF65-F5344CB8AC3E}">
        <p14:creationId xmlns:p14="http://schemas.microsoft.com/office/powerpoint/2010/main" val="845528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151D8B-3E06-B355-9608-8D8EECAA3B2D}"/>
              </a:ext>
            </a:extLst>
          </p:cNvPr>
          <p:cNvSpPr>
            <a:spLocks noGrp="1"/>
          </p:cNvSpPr>
          <p:nvPr>
            <p:ph idx="1"/>
          </p:nvPr>
        </p:nvSpPr>
        <p:spPr>
          <a:xfrm>
            <a:off x="545432" y="657726"/>
            <a:ext cx="11293642" cy="5438273"/>
          </a:xfrm>
        </p:spPr>
        <p:txBody>
          <a:bodyPr>
            <a:normAutofit/>
          </a:bodyPr>
          <a:lstStyle/>
          <a:p>
            <a:pPr marL="0" indent="0">
              <a:buNone/>
            </a:pPr>
            <a:r>
              <a:rPr lang="en-US" sz="4400" b="1" dirty="0">
                <a:solidFill>
                  <a:srgbClr val="00B050"/>
                </a:solidFill>
                <a:latin typeface="Times New Roman" panose="02020603050405020304" pitchFamily="18" charset="0"/>
                <a:cs typeface="Times New Roman" panose="02020603050405020304" pitchFamily="18" charset="0"/>
              </a:rPr>
              <a:t>Conclusion</a:t>
            </a:r>
          </a:p>
          <a:p>
            <a:pPr marL="0" indent="0">
              <a:buNone/>
            </a:pPr>
            <a:r>
              <a:rPr lang="en-US" sz="24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Applying machine learning to the industrial copper sector offers significant advantages in handling complex data challenges and improving prediction accuracy. By following a systematic approach to preprocessing model training, and application development, businesses can leverage ML to enhance their pricing strategies and lead management processes, ultimately driving better business outcomes.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5852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1384E1-292A-240D-F90E-0AA5181A977A}"/>
              </a:ext>
            </a:extLst>
          </p:cNvPr>
          <p:cNvSpPr txBox="1"/>
          <p:nvPr/>
        </p:nvSpPr>
        <p:spPr>
          <a:xfrm>
            <a:off x="865239" y="61305"/>
            <a:ext cx="10844980" cy="3416320"/>
          </a:xfrm>
          <a:prstGeom prst="rect">
            <a:avLst/>
          </a:prstGeom>
          <a:noFill/>
        </p:spPr>
        <p:txBody>
          <a:bodyPr wrap="square">
            <a:spAutoFit/>
          </a:bodyPr>
          <a:lstStyle/>
          <a:p>
            <a:pPr algn="l"/>
            <a:endParaRPr lang="en-IN" sz="2400" b="1" i="0" u="none" strike="noStrike" baseline="0" dirty="0">
              <a:latin typeface="Times New Roman" panose="02020603050405020304" pitchFamily="18" charset="0"/>
              <a:cs typeface="Times New Roman" panose="02020603050405020304" pitchFamily="18" charset="0"/>
            </a:endParaRPr>
          </a:p>
          <a:p>
            <a:pPr algn="l"/>
            <a:endParaRPr lang="en-IN" sz="2400" b="1" dirty="0">
              <a:latin typeface="Times New Roman" panose="02020603050405020304" pitchFamily="18" charset="0"/>
              <a:cs typeface="Times New Roman" panose="02020603050405020304" pitchFamily="18" charset="0"/>
            </a:endParaRPr>
          </a:p>
          <a:p>
            <a:pPr algn="l"/>
            <a:r>
              <a:rPr lang="en-IN" sz="4400" b="1" i="0" u="none" strike="noStrike" baseline="0" dirty="0">
                <a:solidFill>
                  <a:srgbClr val="00B050"/>
                </a:solidFill>
                <a:latin typeface="Times New Roman" panose="02020603050405020304" pitchFamily="18" charset="0"/>
                <a:cs typeface="Times New Roman" panose="02020603050405020304" pitchFamily="18" charset="0"/>
              </a:rPr>
              <a:t>Problem Statement:</a:t>
            </a:r>
          </a:p>
          <a:p>
            <a:pPr algn="l"/>
            <a:r>
              <a:rPr lang="en-US" sz="2800" b="0" i="0" u="none" strike="noStrike" baseline="0" dirty="0">
                <a:latin typeface="Times New Roman" panose="02020603050405020304" pitchFamily="18" charset="0"/>
                <a:cs typeface="Times New Roman" panose="02020603050405020304" pitchFamily="18" charset="0"/>
              </a:rPr>
              <a:t>	</a:t>
            </a:r>
          </a:p>
          <a:p>
            <a:pPr algn="l"/>
            <a:r>
              <a:rPr lang="en-US" sz="240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The copper industry deals with less complex data related to sales and pricing. However, this data may suffer from issues such as skewness and noisy data, which can affect the accuracy of manual predictions. Dealing with these challenges manually can be time-consuming and may not result in optimal pricing decisions..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4891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29BBD4-CD10-DA3D-81B5-7A662DF21736}"/>
              </a:ext>
            </a:extLst>
          </p:cNvPr>
          <p:cNvSpPr txBox="1"/>
          <p:nvPr/>
        </p:nvSpPr>
        <p:spPr>
          <a:xfrm>
            <a:off x="1170038" y="629265"/>
            <a:ext cx="9881420" cy="4524315"/>
          </a:xfrm>
          <a:prstGeom prst="rect">
            <a:avLst/>
          </a:prstGeom>
          <a:noFill/>
        </p:spPr>
        <p:txBody>
          <a:bodyPr wrap="square">
            <a:spAutoFit/>
          </a:bodyPr>
          <a:lstStyle/>
          <a:p>
            <a:r>
              <a:rPr lang="en-US" sz="2400" b="0" i="0" u="none" strike="noStrike" baseline="0" dirty="0">
                <a:latin typeface="Times New Roman" panose="02020603050405020304" pitchFamily="18" charset="0"/>
                <a:cs typeface="Times New Roman" panose="02020603050405020304" pitchFamily="18" charset="0"/>
              </a:rPr>
              <a:t>A machine learning regression model can address these issues by utilizing advanced techniques such as </a:t>
            </a:r>
          </a:p>
          <a:p>
            <a:r>
              <a:rPr lang="en-US" sz="240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data normalization</a:t>
            </a:r>
          </a:p>
          <a:p>
            <a:r>
              <a:rPr lang="en-US" sz="240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feature scaling</a:t>
            </a:r>
          </a:p>
          <a:p>
            <a:r>
              <a:rPr lang="en-US" sz="2400" b="0" i="0" u="none" strike="noStrike" baseline="0" dirty="0">
                <a:latin typeface="Times New Roman" panose="02020603050405020304" pitchFamily="18" charset="0"/>
                <a:cs typeface="Times New Roman" panose="02020603050405020304" pitchFamily="18" charset="0"/>
              </a:rPr>
              <a:t>            outlier detection,</a:t>
            </a:r>
          </a:p>
          <a:p>
            <a:r>
              <a:rPr lang="en-US" sz="2400" b="0" i="0" u="none" strike="noStrike" baseline="0" dirty="0">
                <a:latin typeface="Times New Roman" panose="02020603050405020304" pitchFamily="18" charset="0"/>
                <a:cs typeface="Times New Roman" panose="02020603050405020304" pitchFamily="18" charset="0"/>
              </a:rPr>
              <a:t> 	leveraging algorithms that are robust to skewed and noisy data. </a:t>
            </a:r>
          </a:p>
          <a:p>
            <a:endParaRPr lang="en-US" sz="2400" b="0" i="0" u="none" strike="noStrike" baseline="0" dirty="0">
              <a:latin typeface="Times New Roman" panose="02020603050405020304" pitchFamily="18" charset="0"/>
              <a:cs typeface="Times New Roman" panose="02020603050405020304" pitchFamily="18" charset="0"/>
            </a:endParaRPr>
          </a:p>
          <a:p>
            <a:r>
              <a:rPr lang="en-US" sz="2400" b="0" i="0" u="none" strike="noStrike" baseline="0" dirty="0">
                <a:latin typeface="Times New Roman" panose="02020603050405020304" pitchFamily="18" charset="0"/>
                <a:cs typeface="Times New Roman" panose="02020603050405020304" pitchFamily="18" charset="0"/>
              </a:rPr>
              <a:t>Another area where the copper industry faces challenges is in capturing the leads. A lead classification model is a system for evaluating and classifying leads based on how likely they are to become a customer . You can use the </a:t>
            </a:r>
            <a:r>
              <a:rPr lang="en-US" sz="2400" b="0" i="0" u="none" strike="noStrike" baseline="0" dirty="0">
                <a:highlight>
                  <a:srgbClr val="FFFF00"/>
                </a:highlight>
                <a:latin typeface="Times New Roman" panose="02020603050405020304" pitchFamily="18" charset="0"/>
                <a:cs typeface="Times New Roman" panose="02020603050405020304" pitchFamily="18" charset="0"/>
              </a:rPr>
              <a:t>STATUS</a:t>
            </a:r>
            <a:r>
              <a:rPr lang="en-US" sz="2400" b="0" i="0" u="none" strike="noStrike" baseline="0" dirty="0">
                <a:latin typeface="Times New Roman" panose="02020603050405020304" pitchFamily="18" charset="0"/>
                <a:cs typeface="Times New Roman" panose="02020603050405020304" pitchFamily="18" charset="0"/>
              </a:rPr>
              <a:t> variable with </a:t>
            </a:r>
            <a:r>
              <a:rPr lang="en-US" sz="2400" b="0" i="0" u="none" strike="noStrike" baseline="0" dirty="0">
                <a:highlight>
                  <a:srgbClr val="FF0000"/>
                </a:highlight>
                <a:latin typeface="Times New Roman" panose="02020603050405020304" pitchFamily="18" charset="0"/>
                <a:cs typeface="Times New Roman" panose="02020603050405020304" pitchFamily="18" charset="0"/>
              </a:rPr>
              <a:t>WON</a:t>
            </a:r>
            <a:r>
              <a:rPr lang="en-US" sz="2400" b="0" i="0" u="none" strike="noStrike" baseline="0" dirty="0">
                <a:latin typeface="Times New Roman" panose="02020603050405020304" pitchFamily="18" charset="0"/>
                <a:cs typeface="Times New Roman" panose="02020603050405020304" pitchFamily="18" charset="0"/>
              </a:rPr>
              <a:t> being considered as Success and </a:t>
            </a:r>
            <a:r>
              <a:rPr lang="en-US" sz="2400" b="0" i="0" u="none" strike="noStrike" baseline="0" dirty="0">
                <a:highlight>
                  <a:srgbClr val="FF0000"/>
                </a:highlight>
                <a:latin typeface="Times New Roman" panose="02020603050405020304" pitchFamily="18" charset="0"/>
                <a:cs typeface="Times New Roman" panose="02020603050405020304" pitchFamily="18" charset="0"/>
              </a:rPr>
              <a:t>LOST</a:t>
            </a:r>
            <a:r>
              <a:rPr lang="en-US" sz="2400" b="0" i="0" u="none" strike="noStrike" baseline="0" dirty="0">
                <a:latin typeface="Times New Roman" panose="02020603050405020304" pitchFamily="18" charset="0"/>
                <a:cs typeface="Times New Roman" panose="02020603050405020304" pitchFamily="18" charset="0"/>
              </a:rPr>
              <a:t> being considered as Failure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4150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3505B6-7DA4-6CE2-E268-811B8367C99A}"/>
              </a:ext>
            </a:extLst>
          </p:cNvPr>
          <p:cNvSpPr txBox="1"/>
          <p:nvPr/>
        </p:nvSpPr>
        <p:spPr>
          <a:xfrm>
            <a:off x="625642" y="433137"/>
            <a:ext cx="11020926" cy="2554545"/>
          </a:xfrm>
          <a:prstGeom prst="rect">
            <a:avLst/>
          </a:prstGeom>
          <a:noFill/>
        </p:spPr>
        <p:txBody>
          <a:bodyPr wrap="square">
            <a:spAutoFit/>
          </a:bodyPr>
          <a:lstStyle/>
          <a:p>
            <a:r>
              <a:rPr lang="en-US" sz="4000" b="1" dirty="0">
                <a:solidFill>
                  <a:srgbClr val="00B050"/>
                </a:solidFill>
                <a:latin typeface="Times New Roman" panose="02020603050405020304" pitchFamily="18" charset="0"/>
                <a:cs typeface="Times New Roman" panose="02020603050405020304" pitchFamily="18" charset="0"/>
              </a:rPr>
              <a:t>Problem Enhancement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This problem statement involves two main tasks: creating a regression model to predict the selling price and a classification model to predict the status of leads. Below are the steps to achieve the solution, along with a </a:t>
            </a:r>
            <a:r>
              <a:rPr lang="en-US" sz="2400" dirty="0" err="1">
                <a:latin typeface="Times New Roman" panose="02020603050405020304" pitchFamily="18" charset="0"/>
                <a:cs typeface="Times New Roman" panose="02020603050405020304" pitchFamily="18" charset="0"/>
              </a:rPr>
              <a:t>Streamlit</a:t>
            </a:r>
            <a:r>
              <a:rPr lang="en-US" sz="2400" dirty="0">
                <a:latin typeface="Times New Roman" panose="02020603050405020304" pitchFamily="18" charset="0"/>
                <a:cs typeface="Times New Roman" panose="02020603050405020304" pitchFamily="18" charset="0"/>
              </a:rPr>
              <a:t> application to facilitate user interaction with the models.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8423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ED5126-83DD-7D88-4D02-97F237D7E477}"/>
              </a:ext>
            </a:extLst>
          </p:cNvPr>
          <p:cNvSpPr txBox="1"/>
          <p:nvPr/>
        </p:nvSpPr>
        <p:spPr>
          <a:xfrm>
            <a:off x="1187116" y="0"/>
            <a:ext cx="9288378" cy="7232749"/>
          </a:xfrm>
          <a:prstGeom prst="rect">
            <a:avLst/>
          </a:prstGeom>
          <a:noFill/>
        </p:spPr>
        <p:txBody>
          <a:bodyPr wrap="square">
            <a:spAutoFit/>
          </a:bodyPr>
          <a:lstStyle/>
          <a:p>
            <a:r>
              <a:rPr lang="en-IN" sz="2800" b="1" dirty="0">
                <a:solidFill>
                  <a:srgbClr val="00B050"/>
                </a:solidFill>
                <a:latin typeface="Times New Roman" panose="02020603050405020304" pitchFamily="18" charset="0"/>
                <a:cs typeface="Times New Roman" panose="02020603050405020304" pitchFamily="18" charset="0"/>
              </a:rPr>
              <a:t>These are the steps followed</a:t>
            </a:r>
            <a:r>
              <a:rPr lang="en-IN" sz="2800" b="1" dirty="0">
                <a:latin typeface="Times New Roman" panose="02020603050405020304" pitchFamily="18" charset="0"/>
                <a:cs typeface="Times New Roman" panose="02020603050405020304" pitchFamily="18" charset="0"/>
              </a:rPr>
              <a:t>:</a:t>
            </a:r>
          </a:p>
          <a:p>
            <a:endParaRPr lang="en-IN" sz="2800" b="1" dirty="0">
              <a:latin typeface="Times New Roman" panose="02020603050405020304" pitchFamily="18" charset="0"/>
              <a:cs typeface="Times New Roman" panose="02020603050405020304" pitchFamily="18" charset="0"/>
            </a:endParaRPr>
          </a:p>
          <a:p>
            <a:r>
              <a:rPr lang="en-US" sz="2400" b="1" dirty="0">
                <a:solidFill>
                  <a:srgbClr val="FF0000"/>
                </a:solidFill>
                <a:latin typeface="Times New Roman" panose="02020603050405020304" pitchFamily="18" charset="0"/>
                <a:cs typeface="Times New Roman" panose="02020603050405020304" pitchFamily="18" charset="0"/>
              </a:rPr>
              <a:t>1.Exploring Skewness and Outliers in the Dataset</a:t>
            </a:r>
            <a:endParaRPr lang="en-IN" sz="2400" b="1" dirty="0">
              <a:solidFill>
                <a:srgbClr val="FF0000"/>
              </a:solidFill>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Load the Dataset</a:t>
            </a:r>
          </a:p>
          <a:p>
            <a:r>
              <a:rPr lang="en-IN" sz="2400" dirty="0">
                <a:latin typeface="Times New Roman" panose="02020603050405020304" pitchFamily="18" charset="0"/>
                <a:cs typeface="Times New Roman" panose="02020603050405020304" pitchFamily="18" charset="0"/>
              </a:rPr>
              <a:t>	 Exploratory Data Analysis (EDA)</a:t>
            </a:r>
          </a:p>
          <a:p>
            <a:r>
              <a:rPr lang="en-IN" sz="2400" b="1" dirty="0">
                <a:solidFill>
                  <a:srgbClr val="FF0000"/>
                </a:solidFill>
                <a:latin typeface="Times New Roman" panose="02020603050405020304" pitchFamily="18" charset="0"/>
                <a:cs typeface="Times New Roman" panose="02020603050405020304" pitchFamily="18" charset="0"/>
              </a:rPr>
              <a:t>2.Data Transformation and Pre-processing</a:t>
            </a:r>
          </a:p>
          <a:p>
            <a:r>
              <a:rPr lang="en-IN" sz="2400" dirty="0">
                <a:latin typeface="Times New Roman" panose="02020603050405020304" pitchFamily="18" charset="0"/>
                <a:cs typeface="Times New Roman" panose="02020603050405020304" pitchFamily="18" charset="0"/>
              </a:rPr>
              <a:t>	 Data Cleaning</a:t>
            </a:r>
          </a:p>
          <a:p>
            <a:r>
              <a:rPr lang="en-IN" sz="2400" dirty="0">
                <a:latin typeface="Times New Roman" panose="02020603050405020304" pitchFamily="18" charset="0"/>
                <a:cs typeface="Times New Roman" panose="02020603050405020304" pitchFamily="18" charset="0"/>
              </a:rPr>
              <a:t>	Data Transformation</a:t>
            </a:r>
          </a:p>
          <a:p>
            <a:r>
              <a:rPr lang="en-IN" sz="2400" dirty="0">
                <a:latin typeface="Times New Roman" panose="02020603050405020304" pitchFamily="18" charset="0"/>
                <a:cs typeface="Times New Roman" panose="02020603050405020304" pitchFamily="18" charset="0"/>
              </a:rPr>
              <a:t>	 Outlier Treatment</a:t>
            </a:r>
          </a:p>
          <a:p>
            <a:r>
              <a:rPr lang="en-US" sz="2400" b="1" dirty="0">
                <a:solidFill>
                  <a:srgbClr val="FF0000"/>
                </a:solidFill>
                <a:latin typeface="Times New Roman" panose="02020603050405020304" pitchFamily="18" charset="0"/>
                <a:cs typeface="Times New Roman" panose="02020603050405020304" pitchFamily="18" charset="0"/>
              </a:rPr>
              <a:t>3.Regression Model for Predicting Selling Price</a:t>
            </a:r>
            <a:endParaRPr lang="en-IN" sz="2400" b="1" dirty="0">
              <a:solidFill>
                <a:srgbClr val="FF0000"/>
              </a:solidFill>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Feature Selection</a:t>
            </a:r>
          </a:p>
          <a:p>
            <a:r>
              <a:rPr lang="en-IN" sz="2400" dirty="0">
                <a:latin typeface="Times New Roman" panose="02020603050405020304" pitchFamily="18" charset="0"/>
                <a:cs typeface="Times New Roman" panose="02020603050405020304" pitchFamily="18" charset="0"/>
              </a:rPr>
              <a:t>	 Model Selection</a:t>
            </a:r>
          </a:p>
          <a:p>
            <a:r>
              <a:rPr lang="en-IN" sz="2400" dirty="0">
                <a:latin typeface="Times New Roman" panose="02020603050405020304" pitchFamily="18" charset="0"/>
                <a:cs typeface="Times New Roman" panose="02020603050405020304" pitchFamily="18" charset="0"/>
              </a:rPr>
              <a:t>	 Model Training, </a:t>
            </a:r>
            <a:r>
              <a:rPr lang="en-IN" sz="2400" dirty="0" err="1">
                <a:latin typeface="Times New Roman" panose="02020603050405020304" pitchFamily="18" charset="0"/>
                <a:cs typeface="Times New Roman" panose="02020603050405020304" pitchFamily="18" charset="0"/>
              </a:rPr>
              <a:t>Evalution</a:t>
            </a:r>
            <a:endParaRPr lang="en-IN" sz="2400" dirty="0">
              <a:latin typeface="Times New Roman" panose="02020603050405020304" pitchFamily="18" charset="0"/>
              <a:cs typeface="Times New Roman" panose="02020603050405020304" pitchFamily="18" charset="0"/>
            </a:endParaRPr>
          </a:p>
          <a:p>
            <a:r>
              <a:rPr lang="en-US" sz="2400" b="1" dirty="0">
                <a:solidFill>
                  <a:srgbClr val="FF0000"/>
                </a:solidFill>
                <a:latin typeface="Times New Roman" panose="02020603050405020304" pitchFamily="18" charset="0"/>
                <a:cs typeface="Times New Roman" panose="02020603050405020304" pitchFamily="18" charset="0"/>
              </a:rPr>
              <a:t>4.Classification Model for Predicting Lead Status</a:t>
            </a:r>
            <a:endParaRPr lang="en-IN" sz="2400" b="1" dirty="0">
              <a:solidFill>
                <a:srgbClr val="FF0000"/>
              </a:solidFill>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Data Preparation</a:t>
            </a:r>
          </a:p>
          <a:p>
            <a:r>
              <a:rPr lang="en-IN" sz="2400" dirty="0">
                <a:latin typeface="Times New Roman" panose="02020603050405020304" pitchFamily="18" charset="0"/>
                <a:cs typeface="Times New Roman" panose="02020603050405020304" pitchFamily="18" charset="0"/>
              </a:rPr>
              <a:t>	 Feature Selection</a:t>
            </a:r>
          </a:p>
          <a:p>
            <a:r>
              <a:rPr lang="en-IN" sz="2400" dirty="0">
                <a:latin typeface="Times New Roman" panose="02020603050405020304" pitchFamily="18" charset="0"/>
                <a:cs typeface="Times New Roman" panose="02020603050405020304" pitchFamily="18" charset="0"/>
              </a:rPr>
              <a:t>	 Model Selection , Training and </a:t>
            </a:r>
            <a:r>
              <a:rPr lang="en-IN" sz="2400" dirty="0" err="1">
                <a:latin typeface="Times New Roman" panose="02020603050405020304" pitchFamily="18" charset="0"/>
                <a:cs typeface="Times New Roman" panose="02020603050405020304" pitchFamily="18" charset="0"/>
              </a:rPr>
              <a:t>Evalution</a:t>
            </a:r>
            <a:r>
              <a:rPr lang="en-IN" sz="2400" dirty="0">
                <a:latin typeface="Times New Roman" panose="02020603050405020304" pitchFamily="18" charset="0"/>
                <a:cs typeface="Times New Roman" panose="02020603050405020304" pitchFamily="18" charset="0"/>
              </a:rPr>
              <a:t>.</a:t>
            </a:r>
          </a:p>
          <a:p>
            <a:r>
              <a:rPr lang="en-IN" sz="2400" b="1" dirty="0">
                <a:solidFill>
                  <a:srgbClr val="FF0000"/>
                </a:solidFill>
                <a:latin typeface="Times New Roman" panose="02020603050405020304" pitchFamily="18" charset="0"/>
                <a:cs typeface="Times New Roman" panose="02020603050405020304" pitchFamily="18" charset="0"/>
              </a:rPr>
              <a:t>5.Streamlit Application</a:t>
            </a:r>
          </a:p>
          <a:p>
            <a:r>
              <a:rPr lang="en-IN" sz="2400" dirty="0">
                <a:latin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1548041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06A64A-AFDE-1291-A803-3789EF073C7C}"/>
              </a:ext>
            </a:extLst>
          </p:cNvPr>
          <p:cNvSpPr>
            <a:spLocks noGrp="1"/>
          </p:cNvSpPr>
          <p:nvPr>
            <p:ph idx="1"/>
          </p:nvPr>
        </p:nvSpPr>
        <p:spPr>
          <a:xfrm>
            <a:off x="5791200" y="141305"/>
            <a:ext cx="5149500" cy="6564295"/>
          </a:xfrm>
        </p:spPr>
        <p:txBody>
          <a:bodyPr>
            <a:normAutofit/>
          </a:bodyPr>
          <a:lstStyle/>
          <a:p>
            <a:endParaRPr lang="en-IN" sz="2400" b="1"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Improved Accuracy</a:t>
            </a:r>
          </a:p>
          <a:p>
            <a:r>
              <a:rPr lang="en-IN" sz="2400" b="1" dirty="0">
                <a:latin typeface="Times New Roman" panose="02020603050405020304" pitchFamily="18" charset="0"/>
                <a:cs typeface="Times New Roman" panose="02020603050405020304" pitchFamily="18" charset="0"/>
              </a:rPr>
              <a:t>Efficiency</a:t>
            </a:r>
          </a:p>
          <a:p>
            <a:r>
              <a:rPr lang="en-IN" sz="2400" b="1" dirty="0">
                <a:latin typeface="Times New Roman" panose="02020603050405020304" pitchFamily="18" charset="0"/>
                <a:cs typeface="Times New Roman" panose="02020603050405020304" pitchFamily="18" charset="0"/>
              </a:rPr>
              <a:t>Scalability</a:t>
            </a:r>
          </a:p>
          <a:p>
            <a:r>
              <a:rPr lang="en-IN" sz="2400" b="1" dirty="0">
                <a:latin typeface="Times New Roman" panose="02020603050405020304" pitchFamily="18" charset="0"/>
                <a:cs typeface="Times New Roman" panose="02020603050405020304" pitchFamily="18" charset="0"/>
              </a:rPr>
              <a:t>Robustness</a:t>
            </a:r>
          </a:p>
          <a:p>
            <a:r>
              <a:rPr lang="en-IN" sz="2400" b="1" dirty="0">
                <a:latin typeface="Times New Roman" panose="02020603050405020304" pitchFamily="18" charset="0"/>
                <a:cs typeface="Times New Roman" panose="02020603050405020304" pitchFamily="18" charset="0"/>
              </a:rPr>
              <a:t>Data-Driven Insights</a:t>
            </a:r>
          </a:p>
        </p:txBody>
      </p:sp>
      <p:sp>
        <p:nvSpPr>
          <p:cNvPr id="5" name="Title 1">
            <a:extLst>
              <a:ext uri="{FF2B5EF4-FFF2-40B4-BE49-F238E27FC236}">
                <a16:creationId xmlns:a16="http://schemas.microsoft.com/office/drawing/2014/main" id="{DB92BEDB-8AC9-779E-FCA0-D73B826C1B7F}"/>
              </a:ext>
            </a:extLst>
          </p:cNvPr>
          <p:cNvSpPr>
            <a:spLocks noGrp="1"/>
          </p:cNvSpPr>
          <p:nvPr>
            <p:ph type="body" sz="half" idx="2"/>
          </p:nvPr>
        </p:nvSpPr>
        <p:spPr>
          <a:xfrm>
            <a:off x="336885" y="978569"/>
            <a:ext cx="4170948" cy="5550930"/>
          </a:xfrm>
        </p:spPr>
        <p:txBody>
          <a:bodyPr>
            <a:normAutofit/>
          </a:bodyPr>
          <a:lstStyle/>
          <a:p>
            <a:r>
              <a:rPr lang="en-US" sz="3200" b="1" dirty="0">
                <a:solidFill>
                  <a:schemeClr val="accent4">
                    <a:lumMod val="50000"/>
                  </a:schemeClr>
                </a:solidFill>
                <a:latin typeface="Times New Roman" panose="02020603050405020304" pitchFamily="18" charset="0"/>
                <a:cs typeface="Times New Roman" panose="02020603050405020304" pitchFamily="18" charset="0"/>
              </a:rPr>
              <a:t>Benefits of Machine Learning in the Copper Industry</a:t>
            </a:r>
            <a:endParaRPr lang="en-IN" sz="3200" b="1" dirty="0">
              <a:solidFill>
                <a:schemeClr val="accent4">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0652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EB95A2-B619-8CC4-7675-2AFB51C23025}"/>
              </a:ext>
            </a:extLst>
          </p:cNvPr>
          <p:cNvSpPr>
            <a:spLocks noGrp="1"/>
          </p:cNvSpPr>
          <p:nvPr>
            <p:ph idx="1"/>
          </p:nvPr>
        </p:nvSpPr>
        <p:spPr>
          <a:xfrm>
            <a:off x="5183188" y="513347"/>
            <a:ext cx="6172200" cy="5347703"/>
          </a:xfrm>
        </p:spPr>
        <p:txBody>
          <a:bodyPr>
            <a:normAutofit/>
          </a:bodyPr>
          <a:lstStyle/>
          <a:p>
            <a:pPr marL="0" indent="0">
              <a:buNone/>
            </a:pPr>
            <a:endParaRPr lang="en-IN" sz="24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Objective</a:t>
            </a:r>
            <a:r>
              <a:rPr lang="en-IN" sz="2400" dirty="0">
                <a:latin typeface="Times New Roman" panose="02020603050405020304" pitchFamily="18" charset="0"/>
                <a:cs typeface="Times New Roman" panose="02020603050405020304" pitchFamily="18" charset="0"/>
              </a:rPr>
              <a:t>: Predict the continuous variable '</a:t>
            </a:r>
            <a:r>
              <a:rPr lang="en-IN" sz="2400" dirty="0" err="1">
                <a:latin typeface="Times New Roman" panose="02020603050405020304" pitchFamily="18" charset="0"/>
                <a:cs typeface="Times New Roman" panose="02020603050405020304" pitchFamily="18" charset="0"/>
              </a:rPr>
              <a:t>Selling_Price</a:t>
            </a:r>
            <a:r>
              <a:rPr lang="en-IN"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Algorithms</a:t>
            </a:r>
            <a:r>
              <a:rPr lang="en-IN" sz="2400" dirty="0">
                <a:latin typeface="Times New Roman" panose="02020603050405020304" pitchFamily="18" charset="0"/>
                <a:cs typeface="Times New Roman" panose="02020603050405020304" pitchFamily="18" charset="0"/>
              </a:rPr>
              <a:t>: Decision Trees, Random Forests, and Gradient Boosting Machines (GBMs) , Ada </a:t>
            </a:r>
            <a:r>
              <a:rPr lang="en-IN" sz="2400" dirty="0" err="1">
                <a:latin typeface="Times New Roman" panose="02020603050405020304" pitchFamily="18" charset="0"/>
                <a:cs typeface="Times New Roman" panose="02020603050405020304" pitchFamily="18" charset="0"/>
              </a:rPr>
              <a:t>Boosting,Extra</a:t>
            </a:r>
            <a:r>
              <a:rPr lang="en-IN" sz="2400" dirty="0">
                <a:latin typeface="Times New Roman" panose="02020603050405020304" pitchFamily="18" charset="0"/>
                <a:cs typeface="Times New Roman" panose="02020603050405020304" pitchFamily="18" charset="0"/>
              </a:rPr>
              <a:t> Tress.</a:t>
            </a: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Model Evaluation</a:t>
            </a:r>
            <a:r>
              <a:rPr lang="en-IN" sz="2400" dirty="0">
                <a:latin typeface="Times New Roman" panose="02020603050405020304" pitchFamily="18" charset="0"/>
                <a:cs typeface="Times New Roman" panose="02020603050405020304" pitchFamily="18" charset="0"/>
              </a:rPr>
              <a:t>: Metrics such as Mean Absolute Error (MAE), Mean Squared Error (MSE), and R-squared are used to assess model performance.</a:t>
            </a:r>
          </a:p>
          <a:p>
            <a:endParaRPr lang="en-IN" sz="24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1EF68548-D99F-CB10-15A1-DCF2108EAF1A}"/>
              </a:ext>
            </a:extLst>
          </p:cNvPr>
          <p:cNvSpPr>
            <a:spLocks noGrp="1"/>
          </p:cNvSpPr>
          <p:nvPr>
            <p:ph type="body" sz="half" idx="2"/>
          </p:nvPr>
        </p:nvSpPr>
        <p:spPr>
          <a:xfrm>
            <a:off x="481263" y="721895"/>
            <a:ext cx="4701925" cy="5147093"/>
          </a:xfrm>
        </p:spPr>
        <p:txBody>
          <a:bodyPr>
            <a:normAutofit/>
          </a:bodyPr>
          <a:lstStyle/>
          <a:p>
            <a:endParaRPr lang="en-IN" sz="4000" b="1" dirty="0">
              <a:latin typeface="Times New Roman" panose="02020603050405020304" pitchFamily="18" charset="0"/>
              <a:cs typeface="Times New Roman" panose="02020603050405020304" pitchFamily="18" charset="0"/>
            </a:endParaRPr>
          </a:p>
          <a:p>
            <a:r>
              <a:rPr lang="en-IN" sz="4000" b="1" dirty="0">
                <a:solidFill>
                  <a:schemeClr val="accent4">
                    <a:lumMod val="75000"/>
                  </a:schemeClr>
                </a:solidFill>
                <a:latin typeface="Times New Roman" panose="02020603050405020304" pitchFamily="18" charset="0"/>
                <a:cs typeface="Times New Roman" panose="02020603050405020304" pitchFamily="18" charset="0"/>
              </a:rPr>
              <a:t>Machine Learning Regression Model</a:t>
            </a:r>
          </a:p>
          <a:p>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895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333439-CC44-575B-595D-3752CC05A65C}"/>
              </a:ext>
            </a:extLst>
          </p:cNvPr>
          <p:cNvSpPr>
            <a:spLocks noGrp="1"/>
          </p:cNvSpPr>
          <p:nvPr>
            <p:ph idx="1"/>
          </p:nvPr>
        </p:nvSpPr>
        <p:spPr/>
        <p:txBody>
          <a:bodyPr>
            <a:noAutofit/>
          </a:bodyPr>
          <a:lstStyle/>
          <a:p>
            <a:pPr>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Objective</a:t>
            </a:r>
            <a:r>
              <a:rPr lang="en-US" sz="2400" dirty="0">
                <a:latin typeface="Times New Roman" panose="02020603050405020304" pitchFamily="18" charset="0"/>
                <a:cs typeface="Times New Roman" panose="02020603050405020304" pitchFamily="18" charset="0"/>
              </a:rPr>
              <a:t>: Predict the lead status (WON or LOST) based on the 'STATUS' variable.</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Algorithms</a:t>
            </a:r>
            <a:r>
              <a:rPr lang="en-US" sz="2400" dirty="0">
                <a:latin typeface="Times New Roman" panose="02020603050405020304" pitchFamily="18" charset="0"/>
                <a:cs typeface="Times New Roman" panose="02020603050405020304" pitchFamily="18" charset="0"/>
              </a:rPr>
              <a:t>: Decision Trees, Random Forests, and Gradient Boosting Classifiers. Extra Tree and Ada boost Classifier</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Model Evaluation</a:t>
            </a:r>
            <a:r>
              <a:rPr lang="en-US" sz="2400" dirty="0">
                <a:latin typeface="Times New Roman" panose="02020603050405020304" pitchFamily="18" charset="0"/>
                <a:cs typeface="Times New Roman" panose="02020603050405020304" pitchFamily="18" charset="0"/>
              </a:rPr>
              <a:t>: Accuracy, Precision, Recall, F1-Score, and ROC-AUC are typical metrics for classification performance</a:t>
            </a:r>
            <a:r>
              <a:rPr lang="en-US" sz="4000" dirty="0">
                <a:latin typeface="Times New Roman" panose="02020603050405020304" pitchFamily="18" charset="0"/>
                <a:cs typeface="Times New Roman" panose="02020603050405020304" pitchFamily="18" charset="0"/>
              </a:rPr>
              <a:t>.</a:t>
            </a:r>
          </a:p>
          <a:p>
            <a:pPr marL="0" indent="0">
              <a:buNone/>
            </a:pPr>
            <a:endParaRPr lang="en-IN" sz="40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BE605C11-3093-4C91-8041-132C919BD4A2}"/>
              </a:ext>
            </a:extLst>
          </p:cNvPr>
          <p:cNvSpPr>
            <a:spLocks noGrp="1"/>
          </p:cNvSpPr>
          <p:nvPr>
            <p:ph type="body" sz="half" idx="2"/>
          </p:nvPr>
        </p:nvSpPr>
        <p:spPr>
          <a:xfrm>
            <a:off x="839788" y="641684"/>
            <a:ext cx="3932237" cy="5227304"/>
          </a:xfrm>
        </p:spPr>
        <p:txBody>
          <a:bodyPr>
            <a:normAutofit/>
          </a:bodyPr>
          <a:lstStyle/>
          <a:p>
            <a:endParaRPr lang="en-US" sz="4000" b="1" dirty="0">
              <a:latin typeface="Times New Roman" panose="02020603050405020304" pitchFamily="18" charset="0"/>
              <a:cs typeface="Times New Roman" panose="02020603050405020304" pitchFamily="18" charset="0"/>
            </a:endParaRPr>
          </a:p>
          <a:p>
            <a:endParaRPr lang="en-US" sz="4000" b="1" dirty="0">
              <a:latin typeface="Times New Roman" panose="02020603050405020304" pitchFamily="18" charset="0"/>
              <a:cs typeface="Times New Roman" panose="02020603050405020304" pitchFamily="18" charset="0"/>
            </a:endParaRPr>
          </a:p>
          <a:p>
            <a:r>
              <a:rPr lang="en-US" sz="4000" b="1" dirty="0">
                <a:solidFill>
                  <a:schemeClr val="accent4">
                    <a:lumMod val="75000"/>
                  </a:schemeClr>
                </a:solidFill>
                <a:latin typeface="Times New Roman" panose="02020603050405020304" pitchFamily="18" charset="0"/>
                <a:cs typeface="Times New Roman" panose="02020603050405020304" pitchFamily="18" charset="0"/>
              </a:rPr>
              <a:t>Machine Learning Classification Model</a:t>
            </a:r>
          </a:p>
          <a:p>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5980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22784D9-F941-6982-C020-860621595837}"/>
              </a:ext>
            </a:extLst>
          </p:cNvPr>
          <p:cNvSpPr>
            <a:spLocks noGrp="1"/>
          </p:cNvSpPr>
          <p:nvPr>
            <p:ph type="body" sz="half" idx="2"/>
          </p:nvPr>
        </p:nvSpPr>
        <p:spPr>
          <a:xfrm>
            <a:off x="839788" y="987425"/>
            <a:ext cx="3932237" cy="4881563"/>
          </a:xfrm>
        </p:spPr>
        <p:txBody>
          <a:bodyPr>
            <a:normAutofit/>
          </a:bodyPr>
          <a:lstStyle/>
          <a:p>
            <a:r>
              <a:rPr lang="en-IN" sz="4000" b="1" dirty="0" err="1">
                <a:solidFill>
                  <a:schemeClr val="accent4">
                    <a:lumMod val="75000"/>
                  </a:schemeClr>
                </a:solidFill>
                <a:latin typeface="Times New Roman" panose="02020603050405020304" pitchFamily="18" charset="0"/>
                <a:cs typeface="Times New Roman" panose="02020603050405020304" pitchFamily="18" charset="0"/>
              </a:rPr>
              <a:t>Streamlit</a:t>
            </a:r>
            <a:r>
              <a:rPr lang="en-IN" sz="4000" b="1" dirty="0">
                <a:solidFill>
                  <a:schemeClr val="accent4">
                    <a:lumMod val="75000"/>
                  </a:schemeClr>
                </a:solidFill>
                <a:latin typeface="Times New Roman" panose="02020603050405020304" pitchFamily="18" charset="0"/>
                <a:cs typeface="Times New Roman" panose="02020603050405020304" pitchFamily="18" charset="0"/>
              </a:rPr>
              <a:t> Application</a:t>
            </a:r>
          </a:p>
        </p:txBody>
      </p:sp>
      <p:sp>
        <p:nvSpPr>
          <p:cNvPr id="6" name="Rectangle 2">
            <a:extLst>
              <a:ext uri="{FF2B5EF4-FFF2-40B4-BE49-F238E27FC236}">
                <a16:creationId xmlns:a16="http://schemas.microsoft.com/office/drawing/2014/main" id="{82DC533E-2BE8-CC55-AFCD-0A7FDE2C820F}"/>
              </a:ext>
            </a:extLst>
          </p:cNvPr>
          <p:cNvSpPr>
            <a:spLocks noGrp="1" noChangeArrowheads="1"/>
          </p:cNvSpPr>
          <p:nvPr>
            <p:ph idx="1"/>
          </p:nvPr>
        </p:nvSpPr>
        <p:spPr bwMode="auto">
          <a:xfrm>
            <a:off x="4208206" y="943204"/>
            <a:ext cx="728570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Interaction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application allows users  to input feature values and get predictions  for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Selling_Price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'Status’.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Integration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Incorporating the trained models into the app for real-time predictions.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Visualization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Displaying results and model insights to help users understand predictions. </a:t>
            </a:r>
          </a:p>
        </p:txBody>
      </p:sp>
    </p:spTree>
    <p:extLst>
      <p:ext uri="{BB962C8B-B14F-4D97-AF65-F5344CB8AC3E}">
        <p14:creationId xmlns:p14="http://schemas.microsoft.com/office/powerpoint/2010/main" val="1452609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676</Words>
  <Application>Microsoft Office PowerPoint</Application>
  <PresentationFormat>Widescreen</PresentationFormat>
  <Paragraphs>80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INDUSTRIAL COPPER 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Set: Copper Modeling</vt:lpstr>
      <vt:lpstr>DataVisulization- Correlation Using HeatMap</vt:lpstr>
      <vt:lpstr>Box Plot- violin Plot- Distribution Plot: Selling_price</vt:lpstr>
      <vt:lpstr>Box Plot- violin Plot- Distribution Plot: Thickness</vt:lpstr>
      <vt:lpstr>Box Plot- violin Plot- Distribution Plot: Width</vt:lpstr>
      <vt:lpstr>Final Outcomes-Status Prediction</vt:lpstr>
      <vt:lpstr>Selling Price prediction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JANANI J</dc:creator>
  <cp:lastModifiedBy>JANANI J</cp:lastModifiedBy>
  <cp:revision>4</cp:revision>
  <dcterms:created xsi:type="dcterms:W3CDTF">2024-07-31T19:40:42Z</dcterms:created>
  <dcterms:modified xsi:type="dcterms:W3CDTF">2024-08-01T07:52:47Z</dcterms:modified>
</cp:coreProperties>
</file>