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ache/KingsoftOffice/file/download/ec1f11bf-847f-4342-b0d8-d1b3fadb6a08/com.whatsapp.provider.media/DOC-20240902-WA0015..xlsx" TargetMode="External"/><Relationship Id="rId2"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[harini S.xlsx]Sheet2!PivotTable1</c:name>
    <c:fmtId val="6"/>
  </c:pivotSource>
  <c:chart>
    <c:title>
      <c:tx>
        <c:rich>
          <a:bodyPr/>
          <a:lstStyle/>
          <a:p>
            <a:pPr>
              <a:defRPr/>
            </a:pPr>
            <a:r>
              <a:rPr lang="en-IN"/>
              <a:t>EMPLOYEE</a:t>
            </a:r>
            <a:r>
              <a:rPr lang="en-IN" baseline="0"/>
              <a:t> PERFORMANCE ANALYSIS</a:t>
            </a:r>
            <a:endParaRPr lang="en-IN"/>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tx>
            <c:strRef>
              <c:f>Sheet2!$B$3:$B$4</c:f>
              <c:strCache>
                <c:ptCount val="2"/>
                <c:pt idx="0">
                  <c:v>Column Labels</c:v>
                </c:pt>
                <c:pt idx="1">
                  <c:v>HIGH</c:v>
                </c:pt>
              </c:strCache>
            </c:strRef>
          </c:tx>
          <c:invertIfNegative val="0"/>
          <c:cat>
            <c:strRef>
              <c:f>Sheet2!$A$5:$A$14</c:f>
              <c:strCache>
                <c:ptCount val="10"/>
                <c:pt idx="0">
                  <c:v>BPC</c:v>
                </c:pt>
                <c:pt idx="1">
                  <c:v>CCDR</c:v>
                </c:pt>
                <c:pt idx="2">
                  <c:v>EW</c:v>
                </c:pt>
                <c:pt idx="3">
                  <c:v>MSC</c:v>
                </c:pt>
                <c:pt idx="4">
                  <c:v>NEL</c:v>
                </c:pt>
                <c:pt idx="5">
                  <c:v>PYZ</c:v>
                </c:pt>
                <c:pt idx="6">
                  <c:v>SVG</c:v>
                </c:pt>
                <c:pt idx="7">
                  <c:v>TNS</c:v>
                </c:pt>
                <c:pt idx="8">
                  <c:v>WBL</c:v>
                </c:pt>
                <c:pt idx="9">
                  <c:v>Grand Total</c:v>
                </c:pt>
              </c:strCache>
            </c:strRef>
          </c:cat>
          <c:val>
            <c:numRef>
              <c:f>Sheet2!$B$5:$B$14</c:f>
              <c:numCache>
                <c:formatCode>General</c:formatCode>
                <c:ptCount val="10"/>
                <c:pt idx="8">
                  <c:v>2.0</c:v>
                </c:pt>
                <c:pt idx="9">
                  <c:v>2.0</c:v>
                </c:pt>
              </c:numCache>
            </c:numRef>
          </c:val>
        </c:ser>
        <c:ser>
          <c:idx val="1"/>
          <c:order val="1"/>
          <c:tx>
            <c:strRef>
              <c:f>Sheet2!$C$3:$C$4</c:f>
              <c:strCache>
                <c:ptCount val="2"/>
                <c:pt idx="0">
                  <c:v>Column Labels</c:v>
                </c:pt>
                <c:pt idx="1">
                  <c:v>LOW</c:v>
                </c:pt>
              </c:strCache>
            </c:strRef>
          </c:tx>
          <c:invertIfNegative val="0"/>
          <c:cat>
            <c:strRef>
              <c:f>Sheet2!$A$5:$A$14</c:f>
              <c:strCache>
                <c:ptCount val="10"/>
                <c:pt idx="0">
                  <c:v>BPC</c:v>
                </c:pt>
                <c:pt idx="1">
                  <c:v>CCDR</c:v>
                </c:pt>
                <c:pt idx="2">
                  <c:v>EW</c:v>
                </c:pt>
                <c:pt idx="3">
                  <c:v>MSC</c:v>
                </c:pt>
                <c:pt idx="4">
                  <c:v>NEL</c:v>
                </c:pt>
                <c:pt idx="5">
                  <c:v>PYZ</c:v>
                </c:pt>
                <c:pt idx="6">
                  <c:v>SVG</c:v>
                </c:pt>
                <c:pt idx="7">
                  <c:v>TNS</c:v>
                </c:pt>
                <c:pt idx="8">
                  <c:v>WBL</c:v>
                </c:pt>
                <c:pt idx="9">
                  <c:v>Grand Total</c:v>
                </c:pt>
              </c:strCache>
            </c:strRef>
          </c:cat>
          <c:val>
            <c:numRef>
              <c:f>Sheet2!$C$5:$C$14</c:f>
              <c:numCache>
                <c:formatCode>General</c:formatCode>
                <c:ptCount val="10"/>
                <c:pt idx="1">
                  <c:v>1.0</c:v>
                </c:pt>
                <c:pt idx="3">
                  <c:v>1.0</c:v>
                </c:pt>
                <c:pt idx="5">
                  <c:v>1.0</c:v>
                </c:pt>
                <c:pt idx="9">
                  <c:v>3.0</c:v>
                </c:pt>
              </c:numCache>
            </c:numRef>
          </c:val>
        </c:ser>
        <c:ser>
          <c:idx val="2"/>
          <c:order val="2"/>
          <c:tx>
            <c:strRef>
              <c:f>Sheet2!$D$3:$D$4</c:f>
              <c:strCache>
                <c:ptCount val="2"/>
                <c:pt idx="0">
                  <c:v>Column Labels</c:v>
                </c:pt>
                <c:pt idx="1">
                  <c:v>MED</c:v>
                </c:pt>
              </c:strCache>
            </c:strRef>
          </c:tx>
          <c:invertIfNegative val="0"/>
          <c:trendline>
            <c:spPr>
              <a:ln>
                <a:solidFill>
                  <a:srgbClr val="FF0000"/>
                </a:solidFill>
              </a:ln>
            </c:spPr>
            <c:trendlineType val="linear"/>
            <c:dispRSqr val="0"/>
            <c:dispEq val="0"/>
          </c:trendline>
          <c:cat>
            <c:strRef>
              <c:f>Sheet2!$A$5:$A$14</c:f>
              <c:strCache>
                <c:ptCount val="10"/>
                <c:pt idx="0">
                  <c:v>BPC</c:v>
                </c:pt>
                <c:pt idx="1">
                  <c:v>CCDR</c:v>
                </c:pt>
                <c:pt idx="2">
                  <c:v>EW</c:v>
                </c:pt>
                <c:pt idx="3">
                  <c:v>MSC</c:v>
                </c:pt>
                <c:pt idx="4">
                  <c:v>NEL</c:v>
                </c:pt>
                <c:pt idx="5">
                  <c:v>PYZ</c:v>
                </c:pt>
                <c:pt idx="6">
                  <c:v>SVG</c:v>
                </c:pt>
                <c:pt idx="7">
                  <c:v>TNS</c:v>
                </c:pt>
                <c:pt idx="8">
                  <c:v>WBL</c:v>
                </c:pt>
                <c:pt idx="9">
                  <c:v>Grand Total</c:v>
                </c:pt>
              </c:strCache>
            </c:strRef>
          </c:cat>
          <c:val>
            <c:numRef>
              <c:f>Sheet2!$D$5:$D$14</c:f>
              <c:numCache>
                <c:formatCode>General</c:formatCode>
                <c:ptCount val="10"/>
                <c:pt idx="1">
                  <c:v>2.0</c:v>
                </c:pt>
                <c:pt idx="2">
                  <c:v>1.0</c:v>
                </c:pt>
                <c:pt idx="3">
                  <c:v>1.0</c:v>
                </c:pt>
                <c:pt idx="4">
                  <c:v>1.0</c:v>
                </c:pt>
                <c:pt idx="6">
                  <c:v>1.0</c:v>
                </c:pt>
                <c:pt idx="7">
                  <c:v>1.0</c:v>
                </c:pt>
                <c:pt idx="8">
                  <c:v>1.0</c:v>
                </c:pt>
                <c:pt idx="9">
                  <c:v>8.0</c:v>
                </c:pt>
              </c:numCache>
            </c:numRef>
          </c:val>
        </c:ser>
        <c:ser>
          <c:idx val="3"/>
          <c:order val="3"/>
          <c:tx>
            <c:strRef>
              <c:f>Sheet2!$E$3:$E$4</c:f>
              <c:strCache>
                <c:ptCount val="2"/>
                <c:pt idx="0">
                  <c:v>Column Labels</c:v>
                </c:pt>
                <c:pt idx="1">
                  <c:v>VERY HIGH</c:v>
                </c:pt>
              </c:strCache>
            </c:strRef>
          </c:tx>
          <c:invertIfNegative val="0"/>
          <c:cat>
            <c:strRef>
              <c:f>Sheet2!$A$5:$A$14</c:f>
              <c:strCache>
                <c:ptCount val="10"/>
                <c:pt idx="0">
                  <c:v>BPC</c:v>
                </c:pt>
                <c:pt idx="1">
                  <c:v>CCDR</c:v>
                </c:pt>
                <c:pt idx="2">
                  <c:v>EW</c:v>
                </c:pt>
                <c:pt idx="3">
                  <c:v>MSC</c:v>
                </c:pt>
                <c:pt idx="4">
                  <c:v>NEL</c:v>
                </c:pt>
                <c:pt idx="5">
                  <c:v>PYZ</c:v>
                </c:pt>
                <c:pt idx="6">
                  <c:v>SVG</c:v>
                </c:pt>
                <c:pt idx="7">
                  <c:v>TNS</c:v>
                </c:pt>
                <c:pt idx="8">
                  <c:v>WBL</c:v>
                </c:pt>
                <c:pt idx="9">
                  <c:v>Grand Total</c:v>
                </c:pt>
              </c:strCache>
            </c:strRef>
          </c:cat>
          <c:val>
            <c:numRef>
              <c:f>Sheet2!$E$5:$E$14</c:f>
              <c:numCache>
                <c:formatCode>General</c:formatCode>
                <c:ptCount val="10"/>
                <c:pt idx="0">
                  <c:v>1.0</c:v>
                </c:pt>
                <c:pt idx="2">
                  <c:v>1.0</c:v>
                </c:pt>
                <c:pt idx="9">
                  <c:v>2.0</c:v>
                </c:pt>
              </c:numCache>
            </c:numRef>
          </c:val>
        </c:ser>
        <c:dLbls>
          <c:showLegendKey val="0"/>
          <c:showVal val="0"/>
          <c:showCatName val="0"/>
          <c:showSerName val="0"/>
          <c:showPercent val="0"/>
          <c:showBubbleSize val="0"/>
        </c:dLbls>
        <c:gapWidth val="150"/>
        <c:axId val="137483008"/>
        <c:axId val="137485696"/>
      </c:barChart>
      <c:catAx>
        <c:axId val="137483008"/>
        <c:scaling>
          <c:orientation val="minMax"/>
        </c:scaling>
        <c:delete val="0"/>
        <c:axPos val="b"/>
        <c:title>
          <c:tx>
            <c:rich>
              <a:bodyPr/>
              <a:lstStyle/>
              <a:p>
                <a:pPr>
                  <a:defRPr/>
                </a:pPr>
                <a:r>
                  <a:rPr lang="en-IN"/>
                  <a:t>BUSINESS</a:t>
                </a:r>
                <a:r>
                  <a:rPr lang="en-IN" baseline="0"/>
                  <a:t> UNITS</a:t>
                </a:r>
                <a:endParaRPr lang="en-IN"/>
              </a:p>
            </c:rich>
          </c:tx>
          <c:layout/>
          <c:overlay val="0"/>
        </c:title>
        <c:majorTickMark val="none"/>
        <c:minorTickMark val="none"/>
        <c:tickLblPos val="nextTo"/>
        <c:crossAx val="137485696"/>
        <c:crosses val="autoZero"/>
        <c:auto val="1"/>
        <c:lblAlgn val="ctr"/>
        <c:lblOffset val="100"/>
        <c:noMultiLvlLbl val="0"/>
      </c:catAx>
      <c:valAx>
        <c:axId val="137485696"/>
        <c:scaling>
          <c:orientation val="minMax"/>
        </c:scaling>
        <c:delete val="0"/>
        <c:axPos val="l"/>
        <c:majorGridlines/>
        <c:title>
          <c:tx>
            <c:rich>
              <a:bodyPr/>
              <a:lstStyle/>
              <a:p>
                <a:pPr>
                  <a:defRPr/>
                </a:pPr>
                <a:r>
                  <a:rPr lang="en-IN"/>
                  <a:t>PERFORMANCE</a:t>
                </a:r>
                <a:r>
                  <a:rPr lang="en-IN" baseline="0"/>
                  <a:t> LEVEL</a:t>
                </a:r>
                <a:endParaRPr lang="en-IN"/>
              </a:p>
            </c:rich>
          </c:tx>
          <c:layout/>
          <c:overlay val="0"/>
        </c:title>
        <c:numFmt formatCode="General" sourceLinked="1"/>
        <c:majorTickMark val="out"/>
        <c:minorTickMark val="none"/>
        <c:tickLblPos val="nextTo"/>
        <c:crossAx val="13748300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1" name="Slide Image Placeholder 1"/>
          <p:cNvSpPr>
            <a:spLocks noChangeAspect="1" noRot="1" noGrp="1"/>
          </p:cNvSpPr>
          <p:nvPr>
            <p:ph type="sldImg"/>
          </p:nvPr>
        </p:nvSpPr>
        <p:spPr/>
      </p:sp>
      <p:sp>
        <p:nvSpPr>
          <p:cNvPr id="1048632" name="Notes Placeholder 2"/>
          <p:cNvSpPr>
            <a:spLocks noGrp="1"/>
          </p:cNvSpPr>
          <p:nvPr>
            <p:ph type="body" idx="1"/>
          </p:nvPr>
        </p:nvSpPr>
        <p:spPr/>
        <p:txBody>
          <a:bodyPr/>
          <a:p>
            <a:endParaRPr dirty="0" lang="en-IN"/>
          </a:p>
        </p:txBody>
      </p:sp>
      <p:sp>
        <p:nvSpPr>
          <p:cNvPr id="104863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a:xfrm>
            <a:off x="609600" y="1577340"/>
            <a:ext cx="10972800" cy="266700"/>
          </a:xfrm>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2554542" y="3314150"/>
            <a:ext cx="8610600" cy="18694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28" name=""/>
          <p:cNvSpPr txBox="1"/>
          <p:nvPr/>
        </p:nvSpPr>
        <p:spPr>
          <a:xfrm>
            <a:off x="4096000" y="3219450"/>
            <a:ext cx="4000000" cy="510540"/>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J</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N</a:t>
            </a:r>
            <a:r>
              <a:rPr sz="2800" lang="en-US">
                <a:solidFill>
                  <a:srgbClr val="000000"/>
                </a:solidFill>
              </a:rPr>
              <a:t>I</a:t>
            </a:r>
            <a:r>
              <a:rPr sz="2800" lang="en-US">
                <a:solidFill>
                  <a:srgbClr val="000000"/>
                </a:solidFill>
              </a:rPr>
              <a:t> </a:t>
            </a:r>
            <a:r>
              <a:rPr sz="2800" lang="en-US">
                <a:solidFill>
                  <a:srgbClr val="000000"/>
                </a:solidFill>
              </a:rPr>
              <a:t>J</a:t>
            </a:r>
            <a:endParaRPr sz="2800" lang="en-IN">
              <a:solidFill>
                <a:srgbClr val="000000"/>
              </a:solidFill>
            </a:endParaRPr>
          </a:p>
        </p:txBody>
      </p:sp>
      <p:sp>
        <p:nvSpPr>
          <p:cNvPr id="1048629" name=""/>
          <p:cNvSpPr txBox="1"/>
          <p:nvPr/>
        </p:nvSpPr>
        <p:spPr>
          <a:xfrm>
            <a:off x="4096000" y="3219450"/>
            <a:ext cx="4000000" cy="929639"/>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endParaRPr sz="2800" lang="en-IN">
              <a:solidFill>
                <a:srgbClr val="000000"/>
              </a:solidFill>
            </a:endParaRPr>
          </a:p>
        </p:txBody>
      </p:sp>
      <p:sp>
        <p:nvSpPr>
          <p:cNvPr id="1048630" name=""/>
          <p:cNvSpPr txBox="1"/>
          <p:nvPr/>
        </p:nvSpPr>
        <p:spPr>
          <a:xfrm>
            <a:off x="4096000" y="3219450"/>
            <a:ext cx="4000000" cy="1348740"/>
          </a:xfrm>
          <a:prstGeom prst="rect"/>
        </p:spPr>
        <p:txBody>
          <a:bodyPr rtlCol="0" wrap="square">
            <a:spAutoFit/>
          </a:bodyPr>
          <a:p>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3</a:t>
            </a:r>
            <a:r>
              <a:rPr sz="2800" lang="en-US">
                <a:solidFill>
                  <a:srgbClr val="000000"/>
                </a:solidFill>
              </a:rPr>
              <a:t>1</a:t>
            </a:r>
            <a:r>
              <a:rPr sz="2800" lang="en-US">
                <a:solidFill>
                  <a:srgbClr val="000000"/>
                </a:solidFill>
              </a:rPr>
              <a:t>2</a:t>
            </a:r>
            <a:r>
              <a:rPr sz="2800" lang="en-US">
                <a:solidFill>
                  <a:srgbClr val="000000"/>
                </a:solidFill>
              </a:rPr>
              <a:t>2</a:t>
            </a:r>
            <a:r>
              <a:rPr sz="2800" lang="en-US">
                <a:solidFill>
                  <a:srgbClr val="000000"/>
                </a:solidFill>
              </a:rPr>
              <a:t>0</a:t>
            </a:r>
            <a:r>
              <a:rPr sz="2800" lang="en-US">
                <a:solidFill>
                  <a:srgbClr val="000000"/>
                </a:solidFill>
              </a:rPr>
              <a:t>9</a:t>
            </a:r>
            <a:r>
              <a:rPr sz="2800" lang="en-US">
                <a:solidFill>
                  <a:srgbClr val="000000"/>
                </a:solidFill>
              </a:rPr>
              <a:t>9</a:t>
            </a:r>
            <a:r>
              <a:rPr sz="2800" lang="en-US">
                <a:solidFill>
                  <a:srgbClr val="000000"/>
                </a:solidFill>
              </a:rPr>
              <a:t>8</a:t>
            </a:r>
            <a:r>
              <a:rPr sz="2800" lang="en-US">
                <a:solidFill>
                  <a:srgbClr val="000000"/>
                </a:solidFill>
              </a:rPr>
              <a:t>8</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B</a:t>
            </a:r>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 </a:t>
            </a:r>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E</a:t>
            </a:r>
            <a:r>
              <a:rPr sz="2800" lang="en-US">
                <a:solidFill>
                  <a:srgbClr val="000000"/>
                </a:solidFill>
              </a:rPr>
              <a:t>RAL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矩形"/>
          <p:cNvSpPr/>
          <p:nvPr/>
        </p:nvSpPr>
        <p:spPr>
          <a:xfrm rot="0">
            <a:off x="912079" y="2476462"/>
            <a:ext cx="7565042" cy="1424939"/>
          </a:xfrm>
          <a:prstGeom prst="rect"/>
          <a:noFill/>
          <a:ln w="12700" cap="flat" cmpd="sng">
            <a:noFill/>
            <a:prstDash val="solid"/>
            <a:miter/>
          </a:ln>
        </p:spPr>
        <p:txBody>
          <a:bodyPr anchor="t" anchorCtr="0" bIns="45720" lIns="91440" rIns="91440" tIns="45720" vert="horz" wrap="square">
            <a:prstTxWarp prst="textNoShap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Droid Sans" pitchFamily="0" charset="0"/>
                <a:ea typeface="宋体" pitchFamily="0" charset="0"/>
                <a:cs typeface="Lucida Sans" pitchFamily="0" charset="0"/>
              </a:rPr>
              <a:t>Modeling in Excel refers to the process of creating a mathematical or statistical representation of a real-world scenario, which can be used to analyze, predict, or optimize outcomes. Excel is a powerful tool for building such models because of its flexibility, built-in functions, and ability to handle complex calculations</a:t>
            </a:r>
            <a:endParaRPr altLang="en-US" baseline="0" b="0" cap="none" sz="1800" i="0" kern="1200" lang="zh-CN" spc="0" strike="noStrike" u="none">
              <a:solidFill>
                <a:srgbClr val="000000"/>
              </a:solidFill>
              <a:latin typeface="Droid Sans" pitchFamily="0" charset="0"/>
              <a:ea typeface="宋体" pitchFamily="0" charset="0"/>
              <a:cs typeface="Lucida Sans"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3486150" y="2000250"/>
          <a:ext cx="5219700" cy="2857500"/>
        </p:xfrm>
        <a:graphic>
          <a:graphicData uri="http://schemas.openxmlformats.org/drawingml/2006/table">
            <a:tbl>
              <a:tblPr/>
              <a:tblGrid>
                <a:gridCol w="1447800"/>
                <a:gridCol w="1270000"/>
                <a:gridCol w="406400"/>
                <a:gridCol w="393700"/>
                <a:gridCol w="825500"/>
                <a:gridCol w="876300"/>
              </a:tblGrid>
              <a:tr h="190500">
                <a:tc>
                  <a:txBody>
                    <a:bodyPr/>
                    <a:p>
                      <a:pPr algn="l" fontAlgn="b"/>
                      <a:r>
                        <a:rPr sz="1100">
                          <a:solidFill>
                            <a:srgbClr val="000000"/>
                          </a:solidFill>
                          <a:latin typeface="Calibri"/>
                        </a:rPr>
                        <a:t>GenderCode</a:t>
                      </a:r>
                    </a:p>
                  </a:txBody>
                  <a:tcPr anchor="b">
                    <a:lnL>
                      <a:noFill/>
                    </a:lnL>
                    <a:lnR>
                      <a:noFill/>
                    </a:lnR>
                    <a:lnT>
                      <a:noFill/>
                    </a:lnT>
                    <a:lnB>
                      <a:noFill/>
                    </a:lnB>
                  </a:tcPr>
                </a:tc>
                <a:tc>
                  <a:txBody>
                    <a:bodyPr/>
                    <a:p>
                      <a:pPr algn="l" fontAlgn="ctr"/>
                      <a:r>
                        <a:rPr sz="1100">
                          <a:latin typeface="Calibri"/>
                        </a:rPr>
                        <a:t>(All)</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algn="l" fontAlgn="b"/>
                      <a:r>
                        <a:rPr sz="1100">
                          <a:solidFill>
                            <a:srgbClr val="000000"/>
                          </a:solidFill>
                          <a:latin typeface="Calibri"/>
                        </a:rPr>
                        <a:t>Count of FirstName</a:t>
                      </a:r>
                    </a:p>
                  </a:txBody>
                  <a:tcPr anchor="b">
                    <a:lnL>
                      <a:noFill/>
                    </a:lnL>
                    <a:lnR>
                      <a:noFill/>
                    </a:lnR>
                    <a:lnT>
                      <a:noFill/>
                    </a:lnT>
                    <a:lnB>
                      <a:noFill/>
                    </a:lnB>
                  </a:tcPr>
                </a:tc>
                <a:tc>
                  <a:txBody>
                    <a:bodyPr/>
                    <a:p>
                      <a:pPr algn="l" fontAlgn="b"/>
                      <a:r>
                        <a:rPr sz="1100">
                          <a:solidFill>
                            <a:srgbClr val="000000"/>
                          </a:solidFill>
                          <a:latin typeface="Calibri"/>
                        </a:rPr>
                        <a:t>Column Labels</a:t>
                      </a:r>
                    </a:p>
                  </a:txBody>
                  <a:tcPr anchor="b">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algn="l" fontAlgn="b"/>
                      <a:r>
                        <a:rPr sz="1100">
                          <a:solidFill>
                            <a:srgbClr val="000000"/>
                          </a:solidFill>
                          <a:latin typeface="Calibri"/>
                        </a:rPr>
                        <a:t>Row Labels</a:t>
                      </a:r>
                    </a:p>
                  </a:txBody>
                  <a:tcPr anchor="b">
                    <a:lnL>
                      <a:noFill/>
                    </a:lnL>
                    <a:lnR>
                      <a:noFill/>
                    </a:lnR>
                    <a:lnT>
                      <a:noFill/>
                    </a:lnT>
                    <a:lnB>
                      <a:noFill/>
                    </a:lnB>
                  </a:tcPr>
                </a:tc>
                <a:tc>
                  <a:txBody>
                    <a:bodyPr/>
                    <a:p>
                      <a:pPr algn="l" fontAlgn="ctr"/>
                      <a:r>
                        <a:rPr sz="1100">
                          <a:latin typeface="Calibri"/>
                        </a:rPr>
                        <a:t>HIGH</a:t>
                      </a:r>
                    </a:p>
                  </a:txBody>
                  <a:tcPr anchor="ctr">
                    <a:lnL>
                      <a:noFill/>
                    </a:lnL>
                    <a:lnR>
                      <a:noFill/>
                    </a:lnR>
                    <a:lnT>
                      <a:noFill/>
                    </a:lnT>
                    <a:lnB>
                      <a:noFill/>
                    </a:lnB>
                  </a:tcPr>
                </a:tc>
                <a:tc>
                  <a:txBody>
                    <a:bodyPr/>
                    <a:p>
                      <a:pPr algn="l" fontAlgn="ctr"/>
                      <a:r>
                        <a:rPr sz="1100">
                          <a:latin typeface="Calibri"/>
                        </a:rPr>
                        <a:t>LOW</a:t>
                      </a:r>
                    </a:p>
                  </a:txBody>
                  <a:tcPr anchor="ctr">
                    <a:lnL>
                      <a:noFill/>
                    </a:lnL>
                    <a:lnR>
                      <a:noFill/>
                    </a:lnR>
                    <a:lnT>
                      <a:noFill/>
                    </a:lnT>
                    <a:lnB>
                      <a:noFill/>
                    </a:lnB>
                  </a:tcPr>
                </a:tc>
                <a:tc>
                  <a:txBody>
                    <a:bodyPr/>
                    <a:p>
                      <a:pPr algn="l" fontAlgn="ctr"/>
                      <a:r>
                        <a:rPr sz="1100">
                          <a:latin typeface="Calibri"/>
                        </a:rPr>
                        <a:t>MED</a:t>
                      </a:r>
                    </a:p>
                  </a:txBody>
                  <a:tcPr anchor="ctr">
                    <a:lnL>
                      <a:noFill/>
                    </a:lnL>
                    <a:lnR>
                      <a:noFill/>
                    </a:lnR>
                    <a:lnT>
                      <a:noFill/>
                    </a:lnT>
                    <a:lnB>
                      <a:noFill/>
                    </a:lnB>
                  </a:tcPr>
                </a:tc>
                <a:tc>
                  <a:txBody>
                    <a:bodyPr/>
                    <a:p>
                      <a:pPr algn="l" fontAlgn="ctr"/>
                      <a:r>
                        <a:rPr sz="1100">
                          <a:latin typeface="Calibri"/>
                        </a:rPr>
                        <a:t>VERY HIGH</a:t>
                      </a:r>
                    </a:p>
                  </a:txBody>
                  <a:tcPr anchor="ctr">
                    <a:lnL>
                      <a:noFill/>
                    </a:lnL>
                    <a:lnR>
                      <a:noFill/>
                    </a:lnR>
                    <a:lnT>
                      <a:noFill/>
                    </a:lnT>
                    <a:lnB>
                      <a:noFill/>
                    </a:lnB>
                  </a:tcPr>
                </a:tc>
                <a:tc>
                  <a:txBody>
                    <a:bodyPr/>
                    <a:p>
                      <a:pPr algn="l" fontAlgn="ctr"/>
                      <a:r>
                        <a:rPr sz="1100">
                          <a:latin typeface="Calibri"/>
                        </a:rPr>
                        <a:t>Grand Total</a:t>
                      </a:r>
                    </a:p>
                  </a:txBody>
                  <a:tcPr anchor="ctr">
                    <a:lnL>
                      <a:noFill/>
                    </a:lnL>
                    <a:lnR>
                      <a:noFill/>
                    </a:lnR>
                    <a:lnT>
                      <a:noFill/>
                    </a:lnT>
                    <a:lnB>
                      <a:noFill/>
                    </a:lnB>
                  </a:tcPr>
                </a:tc>
              </a:tr>
              <a:tr h="190500">
                <a:tc>
                  <a:txBody>
                    <a:bodyPr/>
                    <a:p>
                      <a:pPr algn="l" fontAlgn="b"/>
                      <a:r>
                        <a:rPr sz="1100">
                          <a:solidFill>
                            <a:srgbClr val="000000"/>
                          </a:solidFill>
                          <a:latin typeface="Calibri"/>
                        </a:rPr>
                        <a:t>BPC</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r>
              <a:tr h="190500">
                <a:tc>
                  <a:txBody>
                    <a:bodyPr/>
                    <a:p>
                      <a:pPr algn="l" fontAlgn="b"/>
                      <a:r>
                        <a:rPr sz="1100">
                          <a:solidFill>
                            <a:srgbClr val="000000"/>
                          </a:solidFill>
                          <a:latin typeface="Calibri"/>
                        </a:rPr>
                        <a:t>CCDR</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c>
                  <a:txBody>
                    <a:bodyPr/>
                    <a:p>
                      <a:pPr algn="r" fontAlgn="b"/>
                      <a:r>
                        <a:rPr sz="1100">
                          <a:solidFill>
                            <a:srgbClr val="000000"/>
                          </a:solidFill>
                          <a:latin typeface="Calibri"/>
                        </a:rPr>
                        <a:t>2</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3</a:t>
                      </a:r>
                    </a:p>
                  </a:txBody>
                  <a:tcPr anchor="b">
                    <a:lnL>
                      <a:noFill/>
                    </a:lnL>
                    <a:lnR>
                      <a:noFill/>
                    </a:lnR>
                    <a:lnT>
                      <a:noFill/>
                    </a:lnT>
                    <a:lnB>
                      <a:noFill/>
                    </a:lnB>
                  </a:tcPr>
                </a:tc>
              </a:tr>
              <a:tr h="190500">
                <a:tc>
                  <a:txBody>
                    <a:bodyPr/>
                    <a:p>
                      <a:pPr algn="l" fontAlgn="b"/>
                      <a:r>
                        <a:rPr sz="1100">
                          <a:solidFill>
                            <a:srgbClr val="000000"/>
                          </a:solidFill>
                          <a:latin typeface="Calibri"/>
                        </a:rPr>
                        <a:t>EW</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c>
                  <a:txBody>
                    <a:bodyPr/>
                    <a:p>
                      <a:pPr algn="r" fontAlgn="b"/>
                      <a:r>
                        <a:rPr sz="1100">
                          <a:solidFill>
                            <a:srgbClr val="000000"/>
                          </a:solidFill>
                          <a:latin typeface="Calibri"/>
                        </a:rPr>
                        <a:t>2</a:t>
                      </a:r>
                    </a:p>
                  </a:txBody>
                  <a:tcPr anchor="b">
                    <a:lnL>
                      <a:noFill/>
                    </a:lnL>
                    <a:lnR>
                      <a:noFill/>
                    </a:lnR>
                    <a:lnT>
                      <a:noFill/>
                    </a:lnT>
                    <a:lnB>
                      <a:noFill/>
                    </a:lnB>
                  </a:tcPr>
                </a:tc>
              </a:tr>
              <a:tr h="190500">
                <a:tc>
                  <a:txBody>
                    <a:bodyPr/>
                    <a:p>
                      <a:pPr algn="l" fontAlgn="b"/>
                      <a:r>
                        <a:rPr sz="1100">
                          <a:solidFill>
                            <a:srgbClr val="000000"/>
                          </a:solidFill>
                          <a:latin typeface="Calibri"/>
                        </a:rPr>
                        <a:t>MSC</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2</a:t>
                      </a:r>
                    </a:p>
                  </a:txBody>
                  <a:tcPr anchor="b">
                    <a:lnL>
                      <a:noFill/>
                    </a:lnL>
                    <a:lnR>
                      <a:noFill/>
                    </a:lnR>
                    <a:lnT>
                      <a:noFill/>
                    </a:lnT>
                    <a:lnB>
                      <a:noFill/>
                    </a:lnB>
                  </a:tcPr>
                </a:tc>
              </a:tr>
              <a:tr h="190500">
                <a:tc>
                  <a:txBody>
                    <a:bodyPr/>
                    <a:p>
                      <a:pPr algn="l" fontAlgn="b"/>
                      <a:r>
                        <a:rPr sz="1100">
                          <a:solidFill>
                            <a:srgbClr val="000000"/>
                          </a:solidFill>
                          <a:latin typeface="Calibri"/>
                        </a:rPr>
                        <a:t>NEL</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r>
              <a:tr h="190500">
                <a:tc>
                  <a:txBody>
                    <a:bodyPr/>
                    <a:p>
                      <a:pPr algn="l" fontAlgn="b"/>
                      <a:r>
                        <a:rPr sz="1100">
                          <a:solidFill>
                            <a:srgbClr val="000000"/>
                          </a:solidFill>
                          <a:latin typeface="Calibri"/>
                        </a:rPr>
                        <a:t>PYZ</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r>
              <a:tr h="190500">
                <a:tc>
                  <a:txBody>
                    <a:bodyPr/>
                    <a:p>
                      <a:pPr algn="l" fontAlgn="b"/>
                      <a:r>
                        <a:rPr sz="1100">
                          <a:solidFill>
                            <a:srgbClr val="000000"/>
                          </a:solidFill>
                          <a:latin typeface="Calibri"/>
                        </a:rPr>
                        <a:t>SVG</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r>
              <a:tr h="190500">
                <a:tc>
                  <a:txBody>
                    <a:bodyPr/>
                    <a:p>
                      <a:pPr algn="l" fontAlgn="b"/>
                      <a:r>
                        <a:rPr sz="1100">
                          <a:solidFill>
                            <a:srgbClr val="000000"/>
                          </a:solidFill>
                          <a:latin typeface="Calibri"/>
                        </a:rPr>
                        <a:t>TNS</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r>
              <a:tr h="190500">
                <a:tc>
                  <a:txBody>
                    <a:bodyPr/>
                    <a:p>
                      <a:pPr algn="l" fontAlgn="b"/>
                      <a:r>
                        <a:rPr sz="1100">
                          <a:solidFill>
                            <a:srgbClr val="000000"/>
                          </a:solidFill>
                          <a:latin typeface="Calibri"/>
                        </a:rPr>
                        <a:t>WBL</a:t>
                      </a:r>
                    </a:p>
                  </a:txBody>
                  <a:tcPr anchor="b">
                    <a:lnL>
                      <a:noFill/>
                    </a:lnL>
                    <a:lnR>
                      <a:noFill/>
                    </a:lnR>
                    <a:lnT>
                      <a:noFill/>
                    </a:lnT>
                    <a:lnB>
                      <a:noFill/>
                    </a:lnB>
                  </a:tcPr>
                </a:tc>
                <a:tc>
                  <a:txBody>
                    <a:bodyPr/>
                    <a:p>
                      <a:pPr algn="r" fontAlgn="b"/>
                      <a:r>
                        <a:rPr sz="1100">
                          <a:solidFill>
                            <a:srgbClr val="000000"/>
                          </a:solidFill>
                          <a:latin typeface="Calibri"/>
                        </a:rPr>
                        <a:t>2</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3</a:t>
                      </a:r>
                    </a:p>
                  </a:txBody>
                  <a:tcPr anchor="b">
                    <a:lnL>
                      <a:noFill/>
                    </a:lnL>
                    <a:lnR>
                      <a:noFill/>
                    </a:lnR>
                    <a:lnT>
                      <a:noFill/>
                    </a:lnT>
                    <a:lnB>
                      <a:noFill/>
                    </a:lnB>
                  </a:tcPr>
                </a:tc>
              </a:tr>
              <a:tr h="190500">
                <a:tc>
                  <a:txBody>
                    <a:bodyPr/>
                    <a:p>
                      <a:pPr algn="l" fontAlgn="b"/>
                      <a:r>
                        <a:rPr sz="1100">
                          <a:solidFill>
                            <a:srgbClr val="000000"/>
                          </a:solidFill>
                          <a:latin typeface="Calibri"/>
                        </a:rPr>
                        <a:t>Grand Total</a:t>
                      </a:r>
                    </a:p>
                  </a:txBody>
                  <a:tcPr anchor="b">
                    <a:lnL>
                      <a:noFill/>
                    </a:lnL>
                    <a:lnR>
                      <a:noFill/>
                    </a:lnR>
                    <a:lnT>
                      <a:noFill/>
                    </a:lnT>
                    <a:lnB>
                      <a:noFill/>
                    </a:lnB>
                  </a:tcPr>
                </a:tc>
                <a:tc>
                  <a:txBody>
                    <a:bodyPr/>
                    <a:p>
                      <a:pPr algn="r" fontAlgn="b"/>
                      <a:r>
                        <a:rPr sz="1100">
                          <a:solidFill>
                            <a:srgbClr val="000000"/>
                          </a:solidFill>
                          <a:latin typeface="Calibri"/>
                        </a:rPr>
                        <a:t>2</a:t>
                      </a:r>
                    </a:p>
                  </a:txBody>
                  <a:tcPr anchor="b">
                    <a:lnL>
                      <a:noFill/>
                    </a:lnL>
                    <a:lnR>
                      <a:noFill/>
                    </a:lnR>
                    <a:lnT>
                      <a:noFill/>
                    </a:lnT>
                    <a:lnB>
                      <a:noFill/>
                    </a:lnB>
                  </a:tcPr>
                </a:tc>
                <a:tc>
                  <a:txBody>
                    <a:bodyPr/>
                    <a:p>
                      <a:pPr algn="r" fontAlgn="b"/>
                      <a:r>
                        <a:rPr sz="1100">
                          <a:solidFill>
                            <a:srgbClr val="000000"/>
                          </a:solidFill>
                          <a:latin typeface="Calibri"/>
                        </a:rPr>
                        <a:t>3</a:t>
                      </a:r>
                    </a:p>
                  </a:txBody>
                  <a:tcPr anchor="b">
                    <a:lnL>
                      <a:noFill/>
                    </a:lnL>
                    <a:lnR>
                      <a:noFill/>
                    </a:lnR>
                    <a:lnT>
                      <a:noFill/>
                    </a:lnT>
                    <a:lnB>
                      <a:noFill/>
                    </a:lnB>
                  </a:tcPr>
                </a:tc>
                <a:tc>
                  <a:txBody>
                    <a:bodyPr/>
                    <a:p>
                      <a:pPr algn="r" fontAlgn="b"/>
                      <a:r>
                        <a:rPr sz="1100">
                          <a:solidFill>
                            <a:srgbClr val="000000"/>
                          </a:solidFill>
                          <a:latin typeface="Calibri"/>
                        </a:rPr>
                        <a:t>8</a:t>
                      </a:r>
                    </a:p>
                  </a:txBody>
                  <a:tcPr anchor="b">
                    <a:lnL>
                      <a:noFill/>
                    </a:lnL>
                    <a:lnR>
                      <a:noFill/>
                    </a:lnR>
                    <a:lnT>
                      <a:noFill/>
                    </a:lnT>
                    <a:lnB>
                      <a:noFill/>
                    </a:lnB>
                  </a:tcPr>
                </a:tc>
                <a:tc>
                  <a:txBody>
                    <a:bodyPr/>
                    <a:p>
                      <a:pPr algn="r" fontAlgn="b"/>
                      <a:r>
                        <a:rPr sz="1100">
                          <a:solidFill>
                            <a:srgbClr val="000000"/>
                          </a:solidFill>
                          <a:latin typeface="Calibri"/>
                        </a:rPr>
                        <a:t>2</a:t>
                      </a:r>
                    </a:p>
                  </a:txBody>
                  <a:tcPr anchor="b">
                    <a:lnL>
                      <a:noFill/>
                    </a:lnL>
                    <a:lnR>
                      <a:noFill/>
                    </a:lnR>
                    <a:lnT>
                      <a:noFill/>
                    </a:lnT>
                    <a:lnB>
                      <a:noFill/>
                    </a:lnB>
                  </a:tcPr>
                </a:tc>
                <a:tc>
                  <a:txBody>
                    <a:bodyPr/>
                    <a:p>
                      <a:pPr algn="r" fontAlgn="b"/>
                      <a:r>
                        <a:rPr sz="1100">
                          <a:solidFill>
                            <a:srgbClr val="000000"/>
                          </a:solidFill>
                          <a:latin typeface="Calibri"/>
                        </a:rPr>
                        <a:t>15</a:t>
                      </a:r>
                    </a:p>
                  </a:txBody>
                  <a:tcPr anchor="b">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graphicFrame>
        <p:nvGraphicFramePr>
          <p:cNvPr id="4194305" name="图表 1"/>
          <p:cNvGraphicFramePr>
            <a:graphicFrameLocks/>
          </p:cNvGraphicFramePr>
          <p:nvPr/>
        </p:nvGraphicFramePr>
        <p:xfrm>
          <a:off x="1689971" y="1403315"/>
          <a:ext cx="7319918" cy="37789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14" name=""/>
          <p:cNvSpPr txBox="1"/>
          <p:nvPr/>
        </p:nvSpPr>
        <p:spPr>
          <a:xfrm>
            <a:off x="4096000" y="3219450"/>
            <a:ext cx="4000000" cy="510540"/>
          </a:xfrm>
          <a:prstGeom prst="rect"/>
        </p:spPr>
        <p:txBody>
          <a:bodyPr rtlCol="0" wrap="square">
            <a:spAutoFit/>
          </a:bodyPr>
          <a:p>
            <a:endParaRPr sz="2800" lang="en-IN">
              <a:solidFill>
                <a:srgbClr val="000000"/>
              </a:solidFill>
            </a:endParaRPr>
          </a:p>
        </p:txBody>
      </p:sp>
      <p:sp>
        <p:nvSpPr>
          <p:cNvPr id="1048715" name="文本框"/>
          <p:cNvSpPr>
            <a:spLocks noGrp="1"/>
          </p:cNvSpPr>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spAutoFit/>
          </a:bodyPr>
          <a:lstStyle>
            <a:lvl1pPr defTabSz="914400" fontAlgn="auto" hangingPunct="1">
              <a:buNone/>
              <a:defRPr sz="1800">
                <a:latin typeface="Calibri" pitchFamily="0" charset="0"/>
                <a:ea typeface="宋体" pitchFamily="0" charset="0"/>
                <a:cs typeface="Calibri" pitchFamily="0" charset="0"/>
              </a:defRPr>
            </a:lvl1pPr>
          </a:lstStyle>
          <a:p>
            <a:pPr algn="l" indent="0" marL="0">
              <a:lnSpc>
                <a:spcPct val="100000"/>
              </a:lnSpc>
              <a:spcBef>
                <a:spcPts val="0"/>
              </a:spcBef>
              <a:spcAft>
                <a:spcPts val="0"/>
              </a:spcAft>
              <a:buNone/>
            </a:pPr>
            <a:r>
              <a:rPr altLang="zh-CN" baseline="0" b="1" cap="none" sz="4800" i="0" kern="0" lang="en-US" spc="0" strike="noStrike" u="none">
                <a:solidFill>
                  <a:srgbClr val="000000"/>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rgbClr val="000000"/>
              </a:solidFill>
              <a:latin typeface="Times New Roman" pitchFamily="18" charset="0"/>
              <a:ea typeface="宋体" pitchFamily="0" charset="0"/>
              <a:cs typeface="Times New Roman" pitchFamily="18" charset="0"/>
            </a:endParaRPr>
          </a:p>
        </p:txBody>
      </p:sp>
      <p:sp>
        <p:nvSpPr>
          <p:cNvPr id="1048716" name="矩形"/>
          <p:cNvSpPr/>
          <p:nvPr/>
        </p:nvSpPr>
        <p:spPr>
          <a:xfrm rot="0">
            <a:off x="1056076" y="2476462"/>
            <a:ext cx="7421044" cy="1424939"/>
          </a:xfrm>
          <a:prstGeom prst="rect"/>
          <a:noFill/>
          <a:ln w="12700" cap="flat" cmpd="sng">
            <a:noFill/>
            <a:prstDash val="solid"/>
            <a:miter/>
          </a:ln>
        </p:spPr>
        <p:txBody>
          <a:bodyPr anchor="t" anchorCtr="0" bIns="45720" lIns="91440" rIns="91440" tIns="45720" vert="horz" wrap="square">
            <a:prstTxWarp prst="textNoShap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Droid Sans" pitchFamily="0" charset="0"/>
                <a:ea typeface="宋体" pitchFamily="0" charset="0"/>
                <a:cs typeface="Lucida Sans" pitchFamily="0" charset="0"/>
              </a:rPr>
              <a:t>When wrapping up any analysis, project, or presentation in Excel, the conclusion should succinctly summarize the key insights, findings, and recommendations. It should also provide a clear direction for the next steps or actions based on the analysis. Here’s how you can effectively craft a conclusion in Excel:</a:t>
            </a:r>
            <a:endParaRPr altLang="en-US" baseline="0" b="0" cap="none" sz="1800" i="0" kern="1200" lang="zh-CN" spc="0" strike="noStrike" u="none">
              <a:solidFill>
                <a:srgbClr val="000000"/>
              </a:solidFill>
              <a:latin typeface="Droid Sans"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4"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7"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9"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
        <p:nvSpPr>
          <p:cNvPr id="1048650"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51" name="矩形"/>
          <p:cNvSpPr/>
          <p:nvPr/>
        </p:nvSpPr>
        <p:spPr>
          <a:xfrm rot="0">
            <a:off x="1485876" y="4219510"/>
            <a:ext cx="4762427" cy="1158239"/>
          </a:xfrm>
          <a:prstGeom prst="rect"/>
          <a:noFill/>
          <a:ln w="12700" cap="flat" cmpd="sng">
            <a:noFill/>
            <a:prstDash val="solid"/>
            <a:miter/>
          </a:ln>
        </p:spPr>
        <p:txBody>
          <a:bodyPr anchor="t" anchorCtr="0" bIns="45720" lIns="91440" rIns="91440" tIns="45720" vert="horz" wrap="square">
            <a:prstTxWarp prst="textNoShap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Droid Sans" pitchFamily="0" charset="0"/>
                <a:ea typeface="宋体" pitchFamily="0" charset="0"/>
                <a:cs typeface="Lucida Sans" pitchFamily="0" charset="0"/>
              </a:rPr>
              <a:t>Analyzing employee performance using Excel can be done effectively with various tools and features that Excel offers. Here's a step-by-step guide to help you get started:</a:t>
            </a:r>
            <a:endParaRPr altLang="en-US" baseline="0" b="0" cap="none" sz="1800" i="0" kern="1200" lang="zh-CN" spc="0" strike="noStrike" u="none">
              <a:solidFill>
                <a:srgbClr val="000000"/>
              </a:solidFill>
              <a:latin typeface="Droid Sans" pitchFamily="0" charset="0"/>
              <a:ea typeface="宋体" pitchFamily="0" charset="0"/>
              <a:cs typeface="Lucida San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5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4" name="矩形"/>
          <p:cNvSpPr/>
          <p:nvPr/>
        </p:nvSpPr>
        <p:spPr>
          <a:xfrm rot="0">
            <a:off x="556584" y="2419313"/>
            <a:ext cx="7349045" cy="1158240"/>
          </a:xfrm>
          <a:prstGeom prst="rect"/>
          <a:noFill/>
          <a:ln w="12700" cap="flat" cmpd="sng">
            <a:noFill/>
            <a:prstDash val="solid"/>
            <a:miter/>
          </a:ln>
        </p:spPr>
        <p:txBody>
          <a:bodyPr anchor="t" anchorCtr="0" bIns="45720" lIns="91440" rIns="91440" tIns="45720" vert="horz" wrap="square">
            <a:prstTxWarp prst="textNoShap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Droid Sans" pitchFamily="0" charset="0"/>
                <a:ea typeface="宋体" pitchFamily="0" charset="0"/>
                <a:cs typeface="Lucida Sans" pitchFamily="0" charset="0"/>
              </a:rPr>
              <a:t>Creating a problem statement for an analysis or project using Excel involves clearly defining the issue you're trying to solve or the objective you're aiming to achieve. Here's a template you can follow along with an example</a:t>
            </a:r>
            <a:endParaRPr altLang="en-US" baseline="0" b="0" cap="none" sz="1800" i="0" kern="1200" lang="zh-CN" spc="0" strike="noStrike" u="none">
              <a:solidFill>
                <a:srgbClr val="000000"/>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TextBox 10"/>
          <p:cNvSpPr txBox="1"/>
          <p:nvPr/>
        </p:nvSpPr>
        <p:spPr>
          <a:xfrm>
            <a:off x="739775" y="356865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1" name="矩形"/>
          <p:cNvSpPr/>
          <p:nvPr/>
        </p:nvSpPr>
        <p:spPr>
          <a:xfrm>
            <a:off x="1276330" y="2857456"/>
            <a:ext cx="4397275" cy="2225040"/>
          </a:xfrm>
          <a:prstGeom prst="rect"/>
          <a:noFill/>
          <a:ln w="12700" cap="flat" cmpd="sng">
            <a:noFill/>
            <a:prstDash val="solid"/>
            <a:miter/>
          </a:ln>
        </p:spPr>
        <p:txBody>
          <a:bodyPr anchor="t" anchorCtr="0" bIns="45720" lIns="91440" rIns="91440" tIns="45720" vert="horz" wrap="square">
            <a:prstTxWarp prst="textNoShap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Droid Sans" pitchFamily="0" charset="0"/>
                <a:ea typeface="宋体" pitchFamily="0" charset="0"/>
                <a:cs typeface="Lucida Sans" pitchFamily="0" charset="0"/>
              </a:rPr>
              <a:t>Creating a project overview using Excel involves summarizing key aspects of a project in a clear and organized manner. This overview helps stakeholders quickly understand the project’s scope, objectives, timeline, and status. Here’s how you can structure a project overview in Excel:</a:t>
            </a:r>
            <a:endParaRPr altLang="en-US" baseline="0" b="0" cap="none" sz="1800" i="0" kern="1200" lang="zh-CN" spc="0" strike="noStrike" u="none">
              <a:solidFill>
                <a:srgbClr val="000000"/>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7" name="矩形"/>
          <p:cNvSpPr/>
          <p:nvPr/>
        </p:nvSpPr>
        <p:spPr>
          <a:xfrm rot="0">
            <a:off x="840080" y="2476462"/>
            <a:ext cx="7637040" cy="2225039"/>
          </a:xfrm>
          <a:prstGeom prst="rect"/>
          <a:noFill/>
          <a:ln w="12700" cap="flat" cmpd="sng">
            <a:noFill/>
            <a:prstDash val="solid"/>
            <a:miter/>
          </a:ln>
        </p:spPr>
        <p:txBody>
          <a:bodyPr anchor="t" anchorCtr="0" bIns="45720" lIns="91440" rIns="91440" tIns="45720" vert="horz" wrap="square">
            <a:prstTxWarp prst="textNoShap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Droid Sans" pitchFamily="0" charset="0"/>
                <a:ea typeface="宋体" pitchFamily="0" charset="0"/>
                <a:cs typeface="Lucida Sans" pitchFamily="0" charset="0"/>
              </a:rPr>
              <a:t>The end users of Excel can vary widely depending on the context, but they typically include:</a:t>
            </a:r>
            <a:endParaRPr altLang="zh-CN" baseline="0" b="0" cap="none" sz="1800" i="0" kern="1200" lang="en-US" spc="0" strike="noStrike" u="none">
              <a:solidFill>
                <a:srgbClr val="000000"/>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rgbClr val="000000"/>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Droid Sans" pitchFamily="0" charset="0"/>
                <a:ea typeface="宋体" pitchFamily="0" charset="0"/>
                <a:cs typeface="Lucida Sans" pitchFamily="0" charset="0"/>
              </a:rPr>
              <a:t>1. Business Analysts</a:t>
            </a:r>
            <a:endParaRPr altLang="zh-CN" baseline="0" b="0" cap="none" sz="1800" i="0" kern="1200" lang="en-US" spc="0" strike="noStrike" u="none">
              <a:solidFill>
                <a:srgbClr val="000000"/>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Droid Sans" pitchFamily="0" charset="0"/>
                <a:ea typeface="宋体" pitchFamily="0" charset="0"/>
                <a:cs typeface="Lucida Sans" pitchFamily="0" charset="0"/>
              </a:rPr>
              <a:t>Use Case: Analyze data, create reports, and generate insights for decision-making.</a:t>
            </a:r>
            <a:endParaRPr altLang="zh-CN" baseline="0" b="0" cap="none" sz="1800" i="0" kern="1200" lang="en-US" spc="0" strike="noStrike" u="none">
              <a:solidFill>
                <a:srgbClr val="000000"/>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Droid Sans" pitchFamily="0" charset="0"/>
                <a:ea typeface="宋体" pitchFamily="0" charset="0"/>
                <a:cs typeface="Lucida Sans" pitchFamily="0" charset="0"/>
              </a:rPr>
              <a:t>Tasks: Financial modeling, forecasting, data visualization, and scenario analysis.</a:t>
            </a:r>
            <a:endParaRPr altLang="en-US" baseline="0" b="0" cap="none" sz="1800" i="0" kern="1200" lang="zh-CN" spc="0" strike="noStrike" u="none">
              <a:solidFill>
                <a:srgbClr val="000000"/>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1" name="object 6"/>
          <p:cNvSpPr txBox="1">
            <a:spLocks noGrp="1"/>
          </p:cNvSpPr>
          <p:nvPr>
            <p:ph type="title"/>
          </p:nvPr>
        </p:nvSpPr>
        <p:spPr>
          <a:xfrm>
            <a:off x="676274" y="472589"/>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3" name="矩形"/>
          <p:cNvSpPr/>
          <p:nvPr/>
        </p:nvSpPr>
        <p:spPr>
          <a:xfrm rot="11901">
            <a:off x="3714690" y="2344599"/>
            <a:ext cx="5621261" cy="1691639"/>
          </a:xfrm>
          <a:prstGeom prst="rect"/>
          <a:noFill/>
          <a:ln w="12700" cap="flat" cmpd="sng">
            <a:noFill/>
            <a:prstDash val="solid"/>
            <a:miter/>
          </a:ln>
        </p:spPr>
        <p:txBody>
          <a:bodyPr anchor="t" anchorCtr="0" bIns="45720" lIns="91440" rIns="91440" tIns="45720" vert="horz" wrap="square">
            <a:prstTxWarp prst="textNoShap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Droid Sans" pitchFamily="0" charset="0"/>
                <a:ea typeface="宋体" pitchFamily="0" charset="0"/>
                <a:cs typeface="Lucida Sans" pitchFamily="0" charset="0"/>
              </a:rPr>
              <a:t>Problem: Sales teams at a mid-sized company are spending too much time manually generating reports and analyzing sales data. This manual process is prone to errors, inconsistent data formatting, and delays in providing actionable insights to management</a:t>
            </a:r>
            <a:endParaRPr altLang="en-US" baseline="0" b="0" cap="none" sz="1800" i="0" kern="1200" lang="zh-CN" spc="0" strike="noStrike" u="none">
              <a:solidFill>
                <a:srgbClr val="000000"/>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p>
            <a:r>
              <a:rPr dirty="0" lang="en-IN"/>
              <a:t>Dataset Description</a:t>
            </a:r>
          </a:p>
        </p:txBody>
      </p:sp>
      <p:sp>
        <p:nvSpPr>
          <p:cNvPr id="1048620" name="矩形"/>
          <p:cNvSpPr/>
          <p:nvPr/>
        </p:nvSpPr>
        <p:spPr>
          <a:xfrm rot="0">
            <a:off x="1272073" y="2476462"/>
            <a:ext cx="7205047" cy="891539"/>
          </a:xfrm>
          <a:prstGeom prst="rect"/>
          <a:noFill/>
          <a:ln w="12700" cap="flat" cmpd="sng">
            <a:noFill/>
            <a:prstDash val="solid"/>
            <a:miter/>
          </a:ln>
        </p:spPr>
        <p:txBody>
          <a:bodyPr anchor="t" anchorCtr="0" bIns="45720" lIns="91440" rIns="91440" tIns="45720" vert="horz" wrap="square">
            <a:prstTxWarp prst="textNoShap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Droid Sans" pitchFamily="0" charset="0"/>
                <a:ea typeface="宋体" pitchFamily="0" charset="0"/>
                <a:cs typeface="Lucida Sans" pitchFamily="0" charset="0"/>
              </a:rPr>
              <a:t>Describing a dataset in Excel is essential for understanding the structure, content, and purpose of the data. Here’s a guide on how to create a comprehensive dataset description</a:t>
            </a:r>
            <a:endParaRPr altLang="en-US" baseline="0" b="0" cap="none" sz="1800" i="0" kern="1200" lang="zh-CN" spc="0" strike="noStrike" u="none">
              <a:solidFill>
                <a:srgbClr val="000000"/>
              </a:solidFill>
              <a:latin typeface="Droid Sans" pitchFamily="0" charset="0"/>
              <a:ea typeface="宋体" pitchFamily="0" charset="0"/>
              <a:cs typeface="Lucida San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8" name="矩形"/>
          <p:cNvSpPr/>
          <p:nvPr/>
        </p:nvSpPr>
        <p:spPr>
          <a:xfrm rot="0">
            <a:off x="2781257" y="2209766"/>
            <a:ext cx="6477001" cy="1560576"/>
          </a:xfrm>
          <a:prstGeom prst="rect"/>
          <a:noFill/>
          <a:ln w="12700" cap="flat" cmpd="sng">
            <a:noFill/>
            <a:prstDash val="solid"/>
            <a:miter/>
          </a:ln>
        </p:spPr>
        <p:txBody>
          <a:bodyPr anchor="t" anchorCtr="0" bIns="45720" lIns="91440" rIns="91440" tIns="45720" vert="horz" wrap="square">
            <a:prstTxWarp prst="textNoShap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just" eaLnBrk="1" fontAlgn="auto" hangingPunct="1" indent="0" latinLnBrk="0" marL="0" rtl="0">
              <a:lnSpc>
                <a:spcPct val="241000"/>
              </a:lnSpc>
              <a:spcBef>
                <a:spcPts val="1700"/>
              </a:spcBef>
              <a:spcAft>
                <a:spcPts val="1650"/>
              </a:spcAft>
              <a:buNone/>
            </a:pPr>
            <a:r>
              <a:rPr altLang="zh-CN" baseline="0" b="1" cap="none" sz="2000" i="0" kern="1200" lang="en-US" spc="0" strike="noStrike" u="none">
                <a:solidFill>
                  <a:srgbClr val="254061"/>
                </a:solidFill>
                <a:latin typeface="Calibri" pitchFamily="0" charset="0"/>
                <a:ea typeface="宋体" pitchFamily="0" charset="0"/>
                <a:cs typeface="Calibri" pitchFamily="0" charset="0"/>
              </a:rPr>
              <a:t>PERFORMANCE LEVEL =IF(Z8&gt;=5,”VERY HIGH”,IF(Z8&gt;=4,”HIGH”,IF(Z8&gt;=3,”MED”,IF(Z8&lt;=2,”LOW”))))</a:t>
            </a:r>
            <a:endParaRPr altLang="en-US" baseline="0" b="1" cap="none" sz="2000" i="0" kern="1200" lang="zh-CN" spc="0" strike="noStrike" u="none">
              <a:solidFill>
                <a:srgbClr val="254061"/>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2024-09-09T15:12:18Z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3beeaccd413345cdaa5df7f8c1155953</vt:lpwstr>
  </property>
</Properties>
</file>