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70c7d0bb0ef43d2" providerId="LiveId" clId="{5908B7A3-F7DD-4673-A50E-2D9B7DD5176E}"/>
    <pc:docChg chg="undo custSel modSld">
      <pc:chgData name="" userId="c70c7d0bb0ef43d2" providerId="LiveId" clId="{5908B7A3-F7DD-4673-A50E-2D9B7DD5176E}" dt="2025-09-24T15:17:06.962" v="45" actId="14100"/>
      <pc:docMkLst>
        <pc:docMk/>
      </pc:docMkLst>
      <pc:sldChg chg="addSp delSp modSp">
        <pc:chgData name="" userId="c70c7d0bb0ef43d2" providerId="LiveId" clId="{5908B7A3-F7DD-4673-A50E-2D9B7DD5176E}" dt="2025-09-24T15:17:06.962" v="45" actId="14100"/>
        <pc:sldMkLst>
          <pc:docMk/>
          <pc:sldMk cId="2088222104" sldId="256"/>
        </pc:sldMkLst>
        <pc:spChg chg="mod">
          <ac:chgData name="" userId="c70c7d0bb0ef43d2" providerId="LiveId" clId="{5908B7A3-F7DD-4673-A50E-2D9B7DD5176E}" dt="2025-09-24T15:13:33.638" v="18" actId="14100"/>
          <ac:spMkLst>
            <pc:docMk/>
            <pc:sldMk cId="2088222104" sldId="256"/>
            <ac:spMk id="3" creationId="{9C11B206-554C-41E2-9FBE-78957EE27148}"/>
          </ac:spMkLst>
        </pc:spChg>
        <pc:spChg chg="mod">
          <ac:chgData name="" userId="c70c7d0bb0ef43d2" providerId="LiveId" clId="{5908B7A3-F7DD-4673-A50E-2D9B7DD5176E}" dt="2025-09-24T15:16:53.109" v="41" actId="14100"/>
          <ac:spMkLst>
            <pc:docMk/>
            <pc:sldMk cId="2088222104" sldId="256"/>
            <ac:spMk id="5" creationId="{6EEE6FF5-C90B-4792-9408-03C125430F5A}"/>
          </ac:spMkLst>
        </pc:spChg>
        <pc:spChg chg="mod">
          <ac:chgData name="" userId="c70c7d0bb0ef43d2" providerId="LiveId" clId="{5908B7A3-F7DD-4673-A50E-2D9B7DD5176E}" dt="2025-09-24T15:17:06.962" v="45" actId="14100"/>
          <ac:spMkLst>
            <pc:docMk/>
            <pc:sldMk cId="2088222104" sldId="256"/>
            <ac:spMk id="6" creationId="{05DB6877-6979-4B01-84A1-17DC0442CD1B}"/>
          </ac:spMkLst>
        </pc:spChg>
        <pc:picChg chg="add del mod">
          <ac:chgData name="" userId="c70c7d0bb0ef43d2" providerId="LiveId" clId="{5908B7A3-F7DD-4673-A50E-2D9B7DD5176E}" dt="2025-09-24T15:12:54.930" v="10" actId="478"/>
          <ac:picMkLst>
            <pc:docMk/>
            <pc:sldMk cId="2088222104" sldId="256"/>
            <ac:picMk id="1026" creationId="{622A9236-DFB1-41DF-8CB8-B5DD6032BC7A}"/>
          </ac:picMkLst>
        </pc:picChg>
        <pc:picChg chg="add mod">
          <ac:chgData name="" userId="c70c7d0bb0ef43d2" providerId="LiveId" clId="{5908B7A3-F7DD-4673-A50E-2D9B7DD5176E}" dt="2025-09-24T15:17:04.073" v="44" actId="14100"/>
          <ac:picMkLst>
            <pc:docMk/>
            <pc:sldMk cId="2088222104" sldId="256"/>
            <ac:picMk id="1028" creationId="{54005D57-4B4F-4F10-9EA9-DF910A96D88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190B-089B-4C90-88A5-C7D9E3022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A0CDF-53F9-4822-AD41-2E7A474D7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0BD8-07C7-46D3-A96C-692DC1DA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0140-D6A9-4761-B3A5-47709BA3E1E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71215-D1D5-43DA-9B46-B782F28E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E3822-40A6-4151-8F7C-275B7E506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263-BCDF-4E57-A346-AC331BD4F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6021-89DA-49A2-97AA-B80B2F22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E77D1-15FB-47DD-82C4-CA9881F3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0A40E-647B-4376-9BAC-766D1034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0140-D6A9-4761-B3A5-47709BA3E1E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025E3-29F9-4346-90B8-AD4289CC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16502-6AC1-4D96-9C16-0479FEC3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263-BCDF-4E57-A346-AC331BD4F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4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8DA36A-9221-4F5B-9D7B-A3FF61FAE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E238D-836D-46DB-9CF1-FC53A84F1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89494-A740-45E2-A33F-42DC8B54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0140-D6A9-4761-B3A5-47709BA3E1E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D2A0C-2D6E-453F-A4BF-3CD035C0B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A2E94-02F2-4559-90E6-5FF3CEB7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263-BCDF-4E57-A346-AC331BD4F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4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88F0-8B2B-4CA9-90BC-B0253F5F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54BEA-F068-4E66-B441-B01C023B9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CC25B-EE5B-4F07-9469-67F3E2F1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0140-D6A9-4761-B3A5-47709BA3E1E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3A64-3488-4C3D-A08C-8F481957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A715A-4238-4F7B-AC7A-7998930F5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263-BCDF-4E57-A346-AC331BD4F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0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ECAE-F87B-49F7-9A9D-3B40FE59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4EB1C-E448-4516-8D3C-15F8F1AA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F1553-C712-420D-8159-735E1ED2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0140-D6A9-4761-B3A5-47709BA3E1E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25399-6906-430E-9C3B-3744F446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A61BB-F589-49CD-8261-D1DDB44F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263-BCDF-4E57-A346-AC331BD4F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4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E260-BE48-4CF6-9F59-C2A9F215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58794-1A89-4B14-AA82-40610E58F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1E6E1-10D2-4963-BD8F-528D90700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60008-C788-4AC0-859D-B4512A69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0140-D6A9-4761-B3A5-47709BA3E1E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095D1-7657-492F-9393-30EB33B97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28728-3197-4769-9618-E92E801C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263-BCDF-4E57-A346-AC331BD4F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8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37DE-94B0-48EC-A228-90048330B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47703-4EBB-4B69-8F44-D098617DE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CDF2E-5D28-49F7-BF9D-204616D54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BFE43-3093-4FC0-B7EF-5CA96E176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0857B-901D-4247-BF04-3C4DE9A27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8F41F7-1C69-415D-AA9F-CB5EA9C3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0140-D6A9-4761-B3A5-47709BA3E1E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46B9A-FB64-44C9-8364-4671A061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7FB0DB-CA3B-4DD9-8308-9BA725A3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263-BCDF-4E57-A346-AC331BD4F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6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B50A-C686-466B-8D22-4691E4C3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912B4-89B6-498E-8916-1F27F2D1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0140-D6A9-4761-B3A5-47709BA3E1E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E946C-962A-4B96-BA65-DE994C4B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C9A6E-98C5-45DC-85D8-220250C9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263-BCDF-4E57-A346-AC331BD4F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1797C-4700-4AB5-A409-AF220033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0140-D6A9-4761-B3A5-47709BA3E1E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954AD-3610-43D0-A099-CB915EA3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FFAE1-82D3-4CDB-A6E3-3B069758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263-BCDF-4E57-A346-AC331BD4F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1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824E-BC48-48EA-9052-44F03630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D7E1-246E-4682-80FE-C809CE6F0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7DF97-FFED-43F1-996A-FFEDA1A18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A622A-355C-4077-BBD3-64FD44E5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0140-D6A9-4761-B3A5-47709BA3E1E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A21DC-FD80-42B8-940E-F40FCA9B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E2C2F-A189-4081-92DC-8EF906EE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263-BCDF-4E57-A346-AC331BD4F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0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F241-5249-40AC-8835-D1A4FF74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02E7B-64DA-421E-854B-038C2D7B0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EE4B3-7CBC-4509-8A92-E0F0A5781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7A5F3-D300-445D-BC2E-138CB414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0140-D6A9-4761-B3A5-47709BA3E1E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A6F45-24C8-4D9A-B73E-D19F5289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FA518-42A8-4EB6-8060-1E89F79D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7F263-BCDF-4E57-A346-AC331BD4F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9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F529A-EA30-45F3-8A5D-9D428BE3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B1065-FB49-4D15-A54C-DC14DD8EA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C2FB4-F200-4659-B0EF-C696F8C63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B0140-D6A9-4761-B3A5-47709BA3E1E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F7B3-9289-4093-9B68-DBEEC740C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E8899-5FF2-45B0-82DE-321CD11E0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7F263-BCDF-4E57-A346-AC331BD4F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5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B6CB4-3F87-44CC-9438-F76F98740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53" y="179110"/>
            <a:ext cx="11472420" cy="128204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Statistical Assessment for Data Analyst</a:t>
            </a:r>
            <a:br>
              <a:rPr lang="en-US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1B206-554C-41E2-9FBE-78957EE27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03" y="1112364"/>
            <a:ext cx="11017050" cy="5335570"/>
          </a:xfrm>
        </p:spPr>
        <p:txBody>
          <a:bodyPr/>
          <a:lstStyle/>
          <a:p>
            <a:r>
              <a:rPr lang="en-US" dirty="0"/>
              <a:t>CAR ASSIGNMENT</a:t>
            </a:r>
          </a:p>
          <a:p>
            <a:pPr marL="457200" indent="-457200" algn="l"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Import Libraries</a:t>
            </a:r>
          </a:p>
          <a:p>
            <a:pPr algn="l"/>
            <a:r>
              <a:rPr lang="en-US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EEE6FF5-C90B-4792-9408-03C125430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35" y="2433704"/>
            <a:ext cx="315797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Loading necessary libraries for data processing and visualization is the goal.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manipulation with Pandas and NumPy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Seaborn, Matplotlib: Static visuals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Visualizations that interact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B6877-6979-4B01-84A1-17DC0442CD1B}"/>
              </a:ext>
            </a:extLst>
          </p:cNvPr>
          <p:cNvSpPr/>
          <p:nvPr/>
        </p:nvSpPr>
        <p:spPr>
          <a:xfrm>
            <a:off x="7381188" y="1998482"/>
            <a:ext cx="404409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Load Dataset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Objective: Import the dataset for analysis.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for loading datasets from CSV.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Replace the placeholder path with your dataset location.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https://www.forexgdp.com/wp-content/uploads/2024/07/Car-Sales-Data.jpeg">
            <a:extLst>
              <a:ext uri="{FF2B5EF4-FFF2-40B4-BE49-F238E27FC236}">
                <a16:creationId xmlns:a16="http://schemas.microsoft.com/office/drawing/2014/main" id="{54005D57-4B4F-4F10-9EA9-DF910A96D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29" y="2205872"/>
            <a:ext cx="2819677" cy="289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22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82C6CA-DA2B-4875-92F4-1CBED54BB115}"/>
              </a:ext>
            </a:extLst>
          </p:cNvPr>
          <p:cNvSpPr/>
          <p:nvPr/>
        </p:nvSpPr>
        <p:spPr>
          <a:xfrm>
            <a:off x="339363" y="801277"/>
            <a:ext cx="52224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Understanding the Dataset</a:t>
            </a:r>
          </a:p>
          <a:p>
            <a:endParaRPr lang="en-US" b="0" i="0" dirty="0">
              <a:effectLst/>
              <a:latin typeface="-apple-system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Objective: To obtain a high-level understanding of the dataset.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 of dataset: Rows and columns count.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Types: 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dentify numerical and categorical columns.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Missing Values: Identify and count missing values.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 Statistics: Descriptive statistics (mean, std, min, max) for numerical features and frequency for categorical features.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5E122-4C51-42C2-8243-1734BB992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18" y="1027520"/>
            <a:ext cx="5297811" cy="450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18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4584-92CB-47A2-804F-859164F8D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755" y="424206"/>
            <a:ext cx="5473045" cy="5752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-apple-system"/>
              </a:rPr>
              <a:t>4. 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Univariate Analysis</a:t>
            </a:r>
            <a:br>
              <a:rPr lang="en-US" dirty="0"/>
            </a:br>
            <a:br>
              <a:rPr lang="en-US" dirty="0"/>
            </a:b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Objective: To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nalyze individual features.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 Features: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 v</a:t>
            </a: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isualize distributions using histograms and KDE plots, check skewness and normality.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 Features: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Visualizing frequencies using count plots.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067D19C-5BDA-4DE8-974A-85D841A99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43" y="4106676"/>
            <a:ext cx="2984234" cy="254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476AF78-9ACA-4725-A723-01CE4ECEC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552" y="4204355"/>
            <a:ext cx="2984234" cy="233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C6A9681-DF3D-4F38-A25B-50C15D3C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355" y="666268"/>
            <a:ext cx="2857427" cy="266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2B614DD-2025-4EEF-AC63-CFB0D0C03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355" y="3530340"/>
            <a:ext cx="2963896" cy="266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7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38FCFB3-813A-452A-A46E-8BFB31B98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390" y="320511"/>
            <a:ext cx="5380824" cy="512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034F6C-5FAC-4C0A-875A-96913752EE18}"/>
              </a:ext>
            </a:extLst>
          </p:cNvPr>
          <p:cNvSpPr/>
          <p:nvPr/>
        </p:nvSpPr>
        <p:spPr>
          <a:xfrm>
            <a:off x="587604" y="843677"/>
            <a:ext cx="6096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Bivariate Analysis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Objective: Understand relationships between variables.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Correlation Heatmap: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Shows relationships between numerical variables.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strong correlations (positive/negative).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8695FB-B558-4A21-9D50-E370C9487475}"/>
              </a:ext>
            </a:extLst>
          </p:cNvPr>
          <p:cNvSpPr/>
          <p:nvPr/>
        </p:nvSpPr>
        <p:spPr>
          <a:xfrm>
            <a:off x="587604" y="3826678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Outlier Detection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Objective: Identify potential outliers in numerical features.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Actionable Insights: Decide on handling strategies like removing or capping outliers.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63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1846A6-32B1-4110-B6F4-F9F7C9AA6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52" y="745711"/>
            <a:ext cx="994156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Data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information can be used to visualize missing data patterns.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rows or columns with a significant amount of missing data.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process of feature engineering Regarding date characteristics or time series: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features such as the day, weekday, month, and so on should be extracted for analysis.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Encoding categorical variables is necessary when preparing data for machine learning.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challenge will determine whether to use label encoding or one-hot encoding.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F666D8-DCC9-4475-9DA2-5BF309E03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352" y="4732302"/>
            <a:ext cx="12487089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 Data Cleaning: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Addresses missing values by removing or imputation.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Responds to outliers according to how they affect the model's performance.</a:t>
            </a:r>
          </a:p>
        </p:txBody>
      </p:sp>
    </p:spTree>
    <p:extLst>
      <p:ext uri="{BB962C8B-B14F-4D97-AF65-F5344CB8AC3E}">
        <p14:creationId xmlns:p14="http://schemas.microsoft.com/office/powerpoint/2010/main" val="1793011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6C1932-1844-4765-94AD-A6852C379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8" y="435490"/>
            <a:ext cx="6024862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9. Engineering Features: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provides machine learning models with useful properties.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8FB50B-9C9A-4C96-A397-017DE0C8A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8" y="1839897"/>
            <a:ext cx="693812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10. Modeling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 features for machine learning algorithms by utilizing EDA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Three models were developed namely Logistic regression, Random forest Support vector machine.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Logistic Regression shows the overall accuracy is 0.47 states that fewer than half predictions are correct and ROC-AUC is 0.44 indicating weak separation between classes.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Random forest shows 0.45 ROC-AUC reflecting limited predictive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 comes with 0.50 </a:t>
            </a:r>
            <a:r>
              <a:rPr lang="en-US" altLang="en-US" dirty="0">
                <a:latin typeface="Arial" panose="020B0604020202020204" pitchFamily="34" charset="0"/>
              </a:rPr>
              <a:t>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ccuracy indicating many correct predictions from one class and ROC-AUC is 0.67 which is higher than other models but likely biased due to class imbalance.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F5CD1-4C53-4D1A-ABCA-79F22AF42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68" y="2434329"/>
            <a:ext cx="3260912" cy="2339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94FD8-4943-42A2-BA76-621B812BB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768" y="296990"/>
            <a:ext cx="2797620" cy="21445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330C34-4E5B-4517-92AD-1E7B4F96A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067" y="4858272"/>
            <a:ext cx="2939021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6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E3E3ADB-0792-4DB5-AAE6-BEA3E948C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240" y="399969"/>
            <a:ext cx="3937802" cy="304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8B1D8C-E5AA-42E9-8644-23153C447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39" y="181699"/>
            <a:ext cx="6024862" cy="652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11. Clustering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below cluster plot shows car data condensed using Principal Component Analysis(PCA) with each point representing a car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cluster membership. There are two clusters 0(green) and 1(orange) in car dataset suggests distinct grouping based on underlying features are reduced to two principal components.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Cluster 0 consists of cars with low average horsepower(80.33), lower price(8548.32),higher </a:t>
            </a:r>
            <a:r>
              <a:rPr lang="en-US" altLang="en-US" dirty="0" err="1">
                <a:latin typeface="Arial" panose="020B0604020202020204" pitchFamily="34" charset="0"/>
              </a:rPr>
              <a:t>citympg</a:t>
            </a:r>
            <a:r>
              <a:rPr lang="en-US" altLang="en-US" dirty="0">
                <a:latin typeface="Arial" panose="020B0604020202020204" pitchFamily="34" charset="0"/>
              </a:rPr>
              <a:t> (29.31) and higher </a:t>
            </a:r>
            <a:r>
              <a:rPr lang="en-US" altLang="en-US" dirty="0" err="1">
                <a:latin typeface="Arial" panose="020B0604020202020204" pitchFamily="34" charset="0"/>
              </a:rPr>
              <a:t>highwaympg</a:t>
            </a:r>
            <a:r>
              <a:rPr lang="en-US" altLang="en-US" dirty="0">
                <a:latin typeface="Arial" panose="020B0604020202020204" pitchFamily="34" charset="0"/>
              </a:rPr>
              <a:t> (35.08)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Cluster 1 contains cars with higher average horsepower (140.36), higher price (20380.11),lower </a:t>
            </a:r>
            <a:r>
              <a:rPr lang="en-US" altLang="en-US" dirty="0" err="1">
                <a:latin typeface="Arial" panose="020B0604020202020204" pitchFamily="34" charset="0"/>
              </a:rPr>
              <a:t>citympg</a:t>
            </a:r>
            <a:r>
              <a:rPr lang="en-US" altLang="en-US" dirty="0">
                <a:latin typeface="Arial" panose="020B0604020202020204" pitchFamily="34" charset="0"/>
              </a:rPr>
              <a:t>(19.19) and lower </a:t>
            </a:r>
            <a:r>
              <a:rPr lang="en-US" altLang="en-US" dirty="0" err="1">
                <a:latin typeface="Arial" panose="020B0604020202020204" pitchFamily="34" charset="0"/>
              </a:rPr>
              <a:t>highwaympg</a:t>
            </a:r>
            <a:r>
              <a:rPr lang="en-US" altLang="en-US" dirty="0">
                <a:latin typeface="Arial" panose="020B0604020202020204" pitchFamily="34" charset="0"/>
              </a:rPr>
              <a:t> (24.35).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0 - economical, lower powered vehicles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1  higher priced, high performance cars that are less fuel - efficient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D138E0-44DC-4691-9BE2-B072551EF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098" y="4318277"/>
            <a:ext cx="4458086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6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D3B0F6-0628-4278-BCAD-748B7D9810E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61533" y="652417"/>
            <a:ext cx="760743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The dataset includes date-aggregated car sales data that has been weekly resampled in order to have it ready for time series analysis.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The latest 12 weeks of sales data are set aside for validation while training two forecasting models, SARIMA and Prophet.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SARIMA forecasts are produced using the seasonal autoregressive integrated moving average; however, a warning that there is insufficient data may impact parameter estimate is included.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Prophet, a business time series forecasting model, is fitted and used to anticipate weekly sales in the future. By default, it disables certain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SARIMA performs better on this automobile sales dataset by producing a smaller error (~90.6) than Prophet (~164.3), according to evaluation using root mean squared error (RMSE).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1C5F13-DEC0-4655-BC17-8D16FFAE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977" y="652416"/>
            <a:ext cx="3459638" cy="324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E3E8CA7-F89A-4A13-B4E0-55722B8EE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08" y="422068"/>
            <a:ext cx="124870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 between Price, Ad spend and sales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8ED6E-10AC-4244-958B-B6D070DA6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483" y="822178"/>
            <a:ext cx="4388171" cy="500594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343BB2C-4C32-4037-BA2F-9466BC1DA2C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51382" y="114294"/>
            <a:ext cx="6096000" cy="597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The correlation matrix shows very weak correlations between Sales, Price, and Ad Spend, indicating minimal linear relationships.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 Multiple linear regression was performed with Sales as the dependent variable and Price and Ad Spend as independent variables.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 The regression model's R-squared is extremely low (0.004), showing that Price and Ad Spend explain almost none of the variability in Sales.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 The coefficients for Price and Ad Spend are not statistically significant, with high p-values that suggest these predictors do not reliably influence Sales in this dataset.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 The model diagnostics warn of potential multicollinearity or numerical issues, which may affect the regression analysis results.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71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921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Office Theme</vt:lpstr>
      <vt:lpstr>Statistical Assessment for Data Analyst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Assessment for Data Analyst</dc:title>
  <dc:creator>Janani Jayakumar</dc:creator>
  <cp:lastModifiedBy>Janani Jayakumar</cp:lastModifiedBy>
  <cp:revision>20</cp:revision>
  <dcterms:created xsi:type="dcterms:W3CDTF">2025-09-24T11:40:58Z</dcterms:created>
  <dcterms:modified xsi:type="dcterms:W3CDTF">2025-09-24T15:17:15Z</dcterms:modified>
</cp:coreProperties>
</file>