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%20DAT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4FE3-44F4-B3DE-6665E6CCF44C}"/>
            </c:ext>
          </c:extLst>
        </c:ser>
        <c:ser>
          <c:idx val="1"/>
          <c:order val="1"/>
          <c:tx>
            <c:v>LOW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1-4FE3-44F4-B3DE-6665E6CCF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1623536"/>
        <c:axId val="531621424"/>
      </c:barChart>
      <c:lineChart>
        <c:grouping val="standard"/>
        <c:varyColors val="0"/>
        <c:ser>
          <c:idx val="2"/>
          <c:order val="2"/>
          <c:tx>
            <c:v>MEDIUM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4FE3-44F4-B3DE-6665E6CCF44C}"/>
            </c:ext>
          </c:extLst>
        </c:ser>
        <c:ser>
          <c:idx val="3"/>
          <c:order val="3"/>
          <c:tx>
            <c:v>VERY HIGH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4-4FE3-44F4-B3DE-6665E6CCF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251120"/>
        <c:axId val="529252176"/>
      </c:lineChart>
      <c:catAx>
        <c:axId val="5316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21424"/>
        <c:crosses val="autoZero"/>
        <c:auto val="1"/>
        <c:lblAlgn val="ctr"/>
        <c:lblOffset val="100"/>
        <c:noMultiLvlLbl val="0"/>
      </c:catAx>
      <c:valAx>
        <c:axId val="53162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23536"/>
        <c:crosses val="autoZero"/>
        <c:crossBetween val="between"/>
      </c:valAx>
      <c:valAx>
        <c:axId val="52925217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51120"/>
        <c:crosses val="max"/>
        <c:crossBetween val="between"/>
      </c:valAx>
      <c:catAx>
        <c:axId val="529251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9252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3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.xlsx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JANANI K</a:t>
            </a:r>
          </a:p>
          <a:p>
            <a:r>
              <a:rPr lang="en-US" sz="2400" dirty="0"/>
              <a:t>REGISTER NO: 312209989  </a:t>
            </a:r>
          </a:p>
          <a:p>
            <a:r>
              <a:rPr lang="en-US" sz="2400"/>
              <a:t>50DD80FCF90A36B87E84CECFFBEEDCC7                                                                                                                    </a:t>
            </a:r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         :VALLIAMMAL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32163-C906-DD4A-5E61-997D2797DEAC}"/>
              </a:ext>
            </a:extLst>
          </p:cNvPr>
          <p:cNvSpPr txBox="1"/>
          <p:nvPr/>
        </p:nvSpPr>
        <p:spPr>
          <a:xfrm>
            <a:off x="381000" y="1295400"/>
            <a:ext cx="88963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STEP</a:t>
            </a:r>
            <a:r>
              <a:rPr lang="en-IN" b="1" dirty="0"/>
              <a:t>:</a:t>
            </a:r>
            <a:r>
              <a:rPr lang="en-IN" sz="2000" b="1" dirty="0"/>
              <a:t>1                                                                                                                                                    	</a:t>
            </a:r>
            <a:r>
              <a:rPr lang="en-IN" sz="2000" dirty="0"/>
              <a:t>Download the  employee dataset from Kaggle and open the employee 	dataset in excel.                                                                                                                   </a:t>
            </a:r>
            <a:r>
              <a:rPr lang="en-IN" sz="2000" b="1" dirty="0"/>
              <a:t>STEP:2                                                                                                                                               	</a:t>
            </a:r>
            <a:r>
              <a:rPr lang="en-IN" sz="2000" dirty="0"/>
              <a:t>Select</a:t>
            </a:r>
            <a:r>
              <a:rPr lang="en-IN" sz="2000" b="1" dirty="0"/>
              <a:t> </a:t>
            </a:r>
            <a:r>
              <a:rPr lang="en-IN" sz="2000" dirty="0"/>
              <a:t>the entire data and click on data and click on filter option.                     </a:t>
            </a:r>
            <a:r>
              <a:rPr lang="en-IN" sz="2000" b="1" dirty="0"/>
              <a:t>STEP:3                                                                                                                                                          </a:t>
            </a:r>
            <a:r>
              <a:rPr lang="en-IN" sz="2000" dirty="0"/>
              <a:t> 	Filter from A to Z order.                                                                                              </a:t>
            </a:r>
            <a:r>
              <a:rPr lang="en-IN" sz="2000" b="1" dirty="0"/>
              <a:t>STEP:4                                                                                                                                                	</a:t>
            </a:r>
            <a:r>
              <a:rPr lang="en-IN" sz="2000" dirty="0"/>
              <a:t>Select the entire data and click on insert and click on pivot table to create 	pivot table.                                                                                                                      </a:t>
            </a:r>
            <a:r>
              <a:rPr lang="en-IN" sz="2000" b="1" dirty="0"/>
              <a:t>STEP:5                                                                                                                                               	</a:t>
            </a:r>
            <a:r>
              <a:rPr lang="en-IN" sz="2000" dirty="0"/>
              <a:t>Drag the needed data and create a pivot table.                                                            </a:t>
            </a:r>
            <a:r>
              <a:rPr lang="en-IN" sz="2000" b="1" dirty="0"/>
              <a:t>STEP:6</a:t>
            </a:r>
            <a:r>
              <a:rPr lang="en-IN" sz="2000" dirty="0"/>
              <a:t>                                                                                                                                                   	Select the pivot table and click on insert.                                                                        </a:t>
            </a:r>
            <a:r>
              <a:rPr lang="en-IN" sz="2000" b="1" dirty="0"/>
              <a:t>STEP:7                                                                                                                                                       	  </a:t>
            </a:r>
            <a:r>
              <a:rPr lang="en-IN" sz="2000" dirty="0"/>
              <a:t>Now click on the recommended chart.                                                                           </a:t>
            </a:r>
            <a:r>
              <a:rPr lang="en-IN" sz="2000" b="1" dirty="0"/>
              <a:t>STEP:8                                                                                                                                                    	</a:t>
            </a:r>
            <a:r>
              <a:rPr lang="en-IN" sz="2000" dirty="0"/>
              <a:t>The chart is created and fix chart title, axis title, trendline.</a:t>
            </a:r>
            <a:r>
              <a:rPr lang="en-IN" sz="2000" b="1" dirty="0"/>
              <a:t>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8B22A-757D-3EF2-9D1D-93BE2B776D86}"/>
              </a:ext>
            </a:extLst>
          </p:cNvPr>
          <p:cNvSpPr txBox="1"/>
          <p:nvPr/>
        </p:nvSpPr>
        <p:spPr>
          <a:xfrm>
            <a:off x="3505200" y="1062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PIVOT</a:t>
            </a:r>
            <a:r>
              <a:rPr lang="en-IN" sz="2000" b="1" dirty="0"/>
              <a:t>   </a:t>
            </a:r>
            <a:r>
              <a:rPr lang="en-IN" sz="2400" b="1" dirty="0"/>
              <a:t>TABLE</a:t>
            </a:r>
            <a:endParaRPr lang="en-US" sz="2400" b="1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5A8E1DF-6A53-1354-DCE3-7803C93CC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55859"/>
              </p:ext>
            </p:extLst>
          </p:nvPr>
        </p:nvGraphicFramePr>
        <p:xfrm>
          <a:off x="755332" y="2089150"/>
          <a:ext cx="8388668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book" r:id="rId3" imgW="4734122" imgH="2676602" progId="Excel.Sheet.12">
                  <p:embed/>
                </p:oleObj>
              </mc:Choice>
              <mc:Fallback>
                <p:oleObj name="Workbook" r:id="rId3" imgW="4734122" imgH="26766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332" y="2089150"/>
                        <a:ext cx="8388668" cy="398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9225-A070-7C07-3DA9-75C73D4ADE0B}"/>
              </a:ext>
            </a:extLst>
          </p:cNvPr>
          <p:cNvSpPr txBox="1"/>
          <p:nvPr/>
        </p:nvSpPr>
        <p:spPr>
          <a:xfrm>
            <a:off x="457200" y="533400"/>
            <a:ext cx="163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BAR</a:t>
            </a:r>
            <a:r>
              <a:rPr lang="en-IN" b="1" dirty="0"/>
              <a:t> </a:t>
            </a:r>
            <a:r>
              <a:rPr lang="en-IN" sz="2400" b="1" dirty="0"/>
              <a:t>CHART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9694BA-16FB-4743-9471-163CD842B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4380"/>
              </p:ext>
            </p:extLst>
          </p:nvPr>
        </p:nvGraphicFramePr>
        <p:xfrm>
          <a:off x="685800" y="1219200"/>
          <a:ext cx="7772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96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50DF0-B836-3AD1-FA88-28A4F5D8003F}"/>
              </a:ext>
            </a:extLst>
          </p:cNvPr>
          <p:cNvSpPr txBox="1"/>
          <p:nvPr/>
        </p:nvSpPr>
        <p:spPr>
          <a:xfrm>
            <a:off x="914400" y="1524000"/>
            <a:ext cx="863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   Overall, the performance review highlight the strengths areas for improvement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DF7A5-8775-1589-AC76-D9A72B39CDA7}"/>
              </a:ext>
            </a:extLst>
          </p:cNvPr>
          <p:cNvSpPr txBox="1"/>
          <p:nvPr/>
        </p:nvSpPr>
        <p:spPr>
          <a:xfrm>
            <a:off x="914400" y="1828800"/>
            <a:ext cx="856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For each employee. High performance demonstrate exceptional skill, dedication,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08037-302E-F943-A6A1-F7319FBB5AED}"/>
              </a:ext>
            </a:extLst>
          </p:cNvPr>
          <p:cNvSpPr txBox="1"/>
          <p:nvPr/>
        </p:nvSpPr>
        <p:spPr>
          <a:xfrm>
            <a:off x="914400" y="2133600"/>
            <a:ext cx="743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alignment with company goals, contributing significantly to team success.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93C8D-18F4-8891-0C3C-51A734A34130}"/>
              </a:ext>
            </a:extLst>
          </p:cNvPr>
          <p:cNvSpPr txBox="1"/>
          <p:nvPr/>
        </p:nvSpPr>
        <p:spPr>
          <a:xfrm>
            <a:off x="1219200" y="2514600"/>
            <a:ext cx="859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Area identified for development include enhancing specific skills, addressing performance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6B039-DDCE-FA0A-D092-58A2490076D9}"/>
              </a:ext>
            </a:extLst>
          </p:cNvPr>
          <p:cNvSpPr txBox="1"/>
          <p:nvPr/>
        </p:nvSpPr>
        <p:spPr>
          <a:xfrm>
            <a:off x="990600" y="2819400"/>
            <a:ext cx="579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Gaps, and leveraging additional training opportunities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98EA-9C02-B1F8-E93C-F7BA47560AA0}"/>
              </a:ext>
            </a:extLst>
          </p:cNvPr>
          <p:cNvSpPr txBox="1"/>
          <p:nvPr/>
        </p:nvSpPr>
        <p:spPr>
          <a:xfrm>
            <a:off x="914400" y="2069068"/>
            <a:ext cx="660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Purpose of this project to analyse employee data by examining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B0BE5-BF25-ECF9-C43D-2D03DD4A8751}"/>
              </a:ext>
            </a:extLst>
          </p:cNvPr>
          <p:cNvSpPr txBox="1"/>
          <p:nvPr/>
        </p:nvSpPr>
        <p:spPr>
          <a:xfrm>
            <a:off x="1219200" y="23622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business unit, gender, employee type to find out the performance level impact within organisation. For the purpose of tracking the performance, then we can able to focus on growth.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5EEDC-6BD9-D7E4-7CAD-842127A9AA4C}"/>
              </a:ext>
            </a:extLst>
          </p:cNvPr>
          <p:cNvSpPr txBox="1"/>
          <p:nvPr/>
        </p:nvSpPr>
        <p:spPr>
          <a:xfrm>
            <a:off x="1219200" y="3962400"/>
            <a:ext cx="777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715D2-46B1-02D7-8846-01443D89973D}"/>
              </a:ext>
            </a:extLst>
          </p:cNvPr>
          <p:cNvSpPr txBox="1"/>
          <p:nvPr/>
        </p:nvSpPr>
        <p:spPr>
          <a:xfrm>
            <a:off x="1143000" y="426720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18288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the analysis of the employee by considering various factors like employee id, first date, business unit, performance scores, current employee ratio, performance level, achievement 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FE8D9-B466-A3BF-A32C-8D63437C9D4B}"/>
              </a:ext>
            </a:extLst>
          </p:cNvPr>
          <p:cNvSpPr txBox="1"/>
          <p:nvPr/>
        </p:nvSpPr>
        <p:spPr>
          <a:xfrm>
            <a:off x="2667000" y="2819400"/>
            <a:ext cx="636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Pattern</a:t>
            </a:r>
            <a:r>
              <a:rPr lang="en-IN" sz="1600" dirty="0"/>
              <a:t> </a:t>
            </a:r>
            <a:r>
              <a:rPr lang="en-IN" dirty="0"/>
              <a:t>of different type of employee like very high, high, medium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5DF46-A077-4CBA-4175-B67BF6DE8487}"/>
              </a:ext>
            </a:extLst>
          </p:cNvPr>
          <p:cNvSpPr txBox="1"/>
          <p:nvPr/>
        </p:nvSpPr>
        <p:spPr>
          <a:xfrm>
            <a:off x="914400" y="3124200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low.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D97722-F2DA-BD2C-4713-CE0EB7B9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4721127"/>
            <a:ext cx="2438400" cy="1876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B5A90F-6223-128F-BA94-0A998BA39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33587"/>
            <a:ext cx="2047875" cy="2228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F2C72-E40C-1790-B1ED-68F6DADD9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29" y="2195512"/>
            <a:ext cx="1905000" cy="190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247BB3-1AA3-6485-A804-F009C8A562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2069453"/>
            <a:ext cx="3505200" cy="20310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670407-9F36-D2A0-2A54-18967FBA614A}"/>
              </a:ext>
            </a:extLst>
          </p:cNvPr>
          <p:cNvSpPr txBox="1"/>
          <p:nvPr/>
        </p:nvSpPr>
        <p:spPr>
          <a:xfrm>
            <a:off x="1618058" y="4267200"/>
            <a:ext cx="120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A33DE6-DD8D-9804-B2DC-E73C78338776}"/>
              </a:ext>
            </a:extLst>
          </p:cNvPr>
          <p:cNvSpPr txBox="1"/>
          <p:nvPr/>
        </p:nvSpPr>
        <p:spPr>
          <a:xfrm>
            <a:off x="4536536" y="4431268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MANAGER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A3E55-12AB-426F-8E79-E22FCD29BCDA}"/>
              </a:ext>
            </a:extLst>
          </p:cNvPr>
          <p:cNvSpPr txBox="1"/>
          <p:nvPr/>
        </p:nvSpPr>
        <p:spPr>
          <a:xfrm>
            <a:off x="7623764" y="4343400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26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F5842-CF87-DB60-FF9F-E86EA9447DCE}"/>
              </a:ext>
            </a:extLst>
          </p:cNvPr>
          <p:cNvSpPr txBox="1"/>
          <p:nvPr/>
        </p:nvSpPr>
        <p:spPr>
          <a:xfrm>
            <a:off x="3091869" y="2297668"/>
            <a:ext cx="386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/>
              <a:t>Conditional formatting </a:t>
            </a:r>
            <a:r>
              <a:rPr lang="en-IN" sz="2000" dirty="0"/>
              <a:t>- missing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98C50-C48D-87B1-AF54-89B5B828D2E7}"/>
              </a:ext>
            </a:extLst>
          </p:cNvPr>
          <p:cNvSpPr txBox="1"/>
          <p:nvPr/>
        </p:nvSpPr>
        <p:spPr>
          <a:xfrm>
            <a:off x="3103491" y="2667000"/>
            <a:ext cx="253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Filter</a:t>
            </a:r>
            <a:r>
              <a:rPr lang="en-IN" dirty="0"/>
              <a:t> – remove values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0C2A5-D1D6-0FF8-8AFD-AFCFCDB153D3}"/>
              </a:ext>
            </a:extLst>
          </p:cNvPr>
          <p:cNvSpPr txBox="1"/>
          <p:nvPr/>
        </p:nvSpPr>
        <p:spPr>
          <a:xfrm>
            <a:off x="3112365" y="3059668"/>
            <a:ext cx="51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Pivot table </a:t>
            </a:r>
            <a:r>
              <a:rPr lang="en-IN" dirty="0"/>
              <a:t>– summary of employee performance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5AA88-8B32-8AB5-6617-BC55533ACB8A}"/>
              </a:ext>
            </a:extLst>
          </p:cNvPr>
          <p:cNvSpPr txBox="1"/>
          <p:nvPr/>
        </p:nvSpPr>
        <p:spPr>
          <a:xfrm>
            <a:off x="3124200" y="3429000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Bar diagram </a:t>
            </a:r>
            <a:r>
              <a:rPr lang="en-IN" dirty="0"/>
              <a:t>– data visualization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4A361-A5D5-4A25-86A6-BDCC1E5C31D1}"/>
              </a:ext>
            </a:extLst>
          </p:cNvPr>
          <p:cNvSpPr txBox="1"/>
          <p:nvPr/>
        </p:nvSpPr>
        <p:spPr>
          <a:xfrm>
            <a:off x="990600" y="1524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Employee 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17FB-DAD9-457B-2A6B-B2EFD8F5DDE6}"/>
              </a:ext>
            </a:extLst>
          </p:cNvPr>
          <p:cNvSpPr txBox="1"/>
          <p:nvPr/>
        </p:nvSpPr>
        <p:spPr>
          <a:xfrm>
            <a:off x="990600" y="1828800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First name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B88DC-CC64-6A8C-5BF6-9B255FACD149}"/>
              </a:ext>
            </a:extLst>
          </p:cNvPr>
          <p:cNvSpPr txBox="1"/>
          <p:nvPr/>
        </p:nvSpPr>
        <p:spPr>
          <a:xfrm>
            <a:off x="1005840" y="2133600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Last 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F25D3-3839-52BF-6FF3-E8B66E77FCF6}"/>
              </a:ext>
            </a:extLst>
          </p:cNvPr>
          <p:cNvSpPr txBox="1"/>
          <p:nvPr/>
        </p:nvSpPr>
        <p:spPr>
          <a:xfrm>
            <a:off x="990600" y="2438400"/>
            <a:ext cx="13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Start date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1784C-EC99-C76A-D73B-FB61C7868D2A}"/>
              </a:ext>
            </a:extLst>
          </p:cNvPr>
          <p:cNvSpPr txBox="1"/>
          <p:nvPr/>
        </p:nvSpPr>
        <p:spPr>
          <a:xfrm>
            <a:off x="1005840" y="2743200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Exit date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6C432-C4AC-AC68-8C21-EE5E9FD09FC0}"/>
              </a:ext>
            </a:extLst>
          </p:cNvPr>
          <p:cNvSpPr txBox="1"/>
          <p:nvPr/>
        </p:nvSpPr>
        <p:spPr>
          <a:xfrm>
            <a:off x="990600" y="3048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Title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90DD6-251A-9133-1586-0868831F3398}"/>
              </a:ext>
            </a:extLst>
          </p:cNvPr>
          <p:cNvSpPr txBox="1"/>
          <p:nvPr/>
        </p:nvSpPr>
        <p:spPr>
          <a:xfrm>
            <a:off x="9906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Supervisor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0CD36-9FC4-EC47-EF1E-12F6DDD3F563}"/>
              </a:ext>
            </a:extLst>
          </p:cNvPr>
          <p:cNvSpPr txBox="1"/>
          <p:nvPr/>
        </p:nvSpPr>
        <p:spPr>
          <a:xfrm>
            <a:off x="990600" y="36576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 email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6021F-F270-3CE3-574C-E49084D583B0}"/>
              </a:ext>
            </a:extLst>
          </p:cNvPr>
          <p:cNvSpPr txBox="1"/>
          <p:nvPr/>
        </p:nvSpPr>
        <p:spPr>
          <a:xfrm>
            <a:off x="990600" y="39740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Business unit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E77F3-A840-E3B1-FF81-76BA8408A723}"/>
              </a:ext>
            </a:extLst>
          </p:cNvPr>
          <p:cNvSpPr txBox="1"/>
          <p:nvPr/>
        </p:nvSpPr>
        <p:spPr>
          <a:xfrm>
            <a:off x="990600" y="4267200"/>
            <a:ext cx="209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Employees status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D6AA3-95C6-FA16-0CD5-B959D048C343}"/>
              </a:ext>
            </a:extLst>
          </p:cNvPr>
          <p:cNvSpPr txBox="1"/>
          <p:nvPr/>
        </p:nvSpPr>
        <p:spPr>
          <a:xfrm>
            <a:off x="990600" y="4572000"/>
            <a:ext cx="195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Employees 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F9CAF-16F9-2279-FAE5-0284C756023E}"/>
              </a:ext>
            </a:extLst>
          </p:cNvPr>
          <p:cNvSpPr txBox="1"/>
          <p:nvPr/>
        </p:nvSpPr>
        <p:spPr>
          <a:xfrm>
            <a:off x="990600" y="4888468"/>
            <a:ext cx="13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Pay zone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FC3BC-F4EB-ECAB-DE60-6202445268CA}"/>
              </a:ext>
            </a:extLst>
          </p:cNvPr>
          <p:cNvSpPr txBox="1"/>
          <p:nvPr/>
        </p:nvSpPr>
        <p:spPr>
          <a:xfrm>
            <a:off x="1005840" y="51816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Job function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D8AEE-4A8F-DBBD-601F-38C6E9F0C280}"/>
              </a:ext>
            </a:extLst>
          </p:cNvPr>
          <p:cNvSpPr txBox="1"/>
          <p:nvPr/>
        </p:nvSpPr>
        <p:spPr>
          <a:xfrm>
            <a:off x="990600" y="5486400"/>
            <a:ext cx="16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Gender code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1738F-78AA-C931-A1FF-E7CB5025CF16}"/>
              </a:ext>
            </a:extLst>
          </p:cNvPr>
          <p:cNvSpPr txBox="1"/>
          <p:nvPr/>
        </p:nvSpPr>
        <p:spPr>
          <a:xfrm>
            <a:off x="990600" y="5802868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Performance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6866D-C67A-6F42-D3E1-3083C78E1A45}"/>
              </a:ext>
            </a:extLst>
          </p:cNvPr>
          <p:cNvSpPr txBox="1"/>
          <p:nvPr/>
        </p:nvSpPr>
        <p:spPr>
          <a:xfrm>
            <a:off x="2617609" y="2019300"/>
            <a:ext cx="67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IFS(Z8&gt;=5,"VERY HIGH",Z8&gt;=4"HIGH",Z8&gt;=3"MEDIUM",TRUE,"LOW")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F576A-5D30-64CB-D39E-07AEA5C5A89D}"/>
              </a:ext>
            </a:extLst>
          </p:cNvPr>
          <p:cNvSpPr txBox="1"/>
          <p:nvPr/>
        </p:nvSpPr>
        <p:spPr>
          <a:xfrm>
            <a:off x="914782" y="1981200"/>
            <a:ext cx="2133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Performance =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471</Words>
  <Application>Microsoft Office PowerPoint</Application>
  <PresentationFormat>Widescreen</PresentationFormat>
  <Paragraphs>81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Workbook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18</cp:revision>
  <dcterms:created xsi:type="dcterms:W3CDTF">2024-03-29T15:07:22Z</dcterms:created>
  <dcterms:modified xsi:type="dcterms:W3CDTF">2024-08-31T09:05:06Z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