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165391"/>
            <a:ext cx="9601200" cy="509114"/>
          </a:xfrm>
          <a:prstGeom prst="rect">
            <a:avLst/>
          </a:prstGeom>
        </p:spPr>
        <p:txBody>
          <a:bodyPr vert="horz" wrap="square" lIns="0" tIns="16510" rIns="0" bIns="0" rtlCol="0">
            <a:spAutoFit/>
          </a:bodyPr>
          <a:lstStyle/>
          <a:p>
            <a:pPr marL="3213735">
              <a:lnSpc>
                <a:spcPct val="100000"/>
              </a:lnSpc>
              <a:spcBef>
                <a:spcPts val="130"/>
              </a:spcBef>
            </a:pPr>
            <a:r>
              <a:rPr lang="en-US" dirty="0"/>
              <a:t>OBJECT DETECTION USING CNN</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25AEDF66-55B4-203A-FB4D-22848B2DCC25}"/>
              </a:ext>
            </a:extLst>
          </p:cNvPr>
          <p:cNvSpPr txBox="1"/>
          <p:nvPr/>
        </p:nvSpPr>
        <p:spPr>
          <a:xfrm>
            <a:off x="5600700" y="4254249"/>
            <a:ext cx="4343400" cy="1754326"/>
          </a:xfrm>
          <a:prstGeom prst="rect">
            <a:avLst/>
          </a:prstGeom>
          <a:noFill/>
        </p:spPr>
        <p:txBody>
          <a:bodyPr wrap="square" rtlCol="0">
            <a:spAutoFit/>
          </a:bodyPr>
          <a:lstStyle/>
          <a:p>
            <a:pPr marL="0" lvl="0" indent="0" algn="l" rtl="0">
              <a:spcBef>
                <a:spcPts val="0"/>
              </a:spcBef>
              <a:spcAft>
                <a:spcPts val="0"/>
              </a:spcAft>
              <a:buNone/>
            </a:pPr>
            <a:r>
              <a:rPr lang="en-US" dirty="0"/>
              <a:t>PRESENTED BY:</a:t>
            </a:r>
          </a:p>
          <a:p>
            <a:pPr marL="0" lvl="0" indent="0" algn="l" rtl="0">
              <a:spcBef>
                <a:spcPts val="0"/>
              </a:spcBef>
              <a:spcAft>
                <a:spcPts val="0"/>
              </a:spcAft>
              <a:buNone/>
            </a:pPr>
            <a:r>
              <a:rPr lang="en-US" dirty="0"/>
              <a:t>S. JANANI</a:t>
            </a:r>
          </a:p>
          <a:p>
            <a:pPr marL="0" lvl="0" indent="0" algn="l" rtl="0">
              <a:spcBef>
                <a:spcPts val="0"/>
              </a:spcBef>
              <a:spcAft>
                <a:spcPts val="0"/>
              </a:spcAft>
              <a:buNone/>
            </a:pPr>
            <a:r>
              <a:rPr lang="en-US" dirty="0"/>
              <a:t>513121104011</a:t>
            </a:r>
          </a:p>
          <a:p>
            <a:pPr marL="0" lvl="0" indent="0" algn="l" rtl="0">
              <a:spcBef>
                <a:spcPts val="0"/>
              </a:spcBef>
              <a:spcAft>
                <a:spcPts val="0"/>
              </a:spcAft>
              <a:buNone/>
            </a:pPr>
            <a:r>
              <a:rPr lang="en-US" dirty="0"/>
              <a:t>THANTHAI PERIYAR GOVT INSTITUTE OF TECHNOLOGY,VELLORE</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04B6B67-EE8A-4321-9B4C-D5AC9A54177A}"/>
              </a:ext>
            </a:extLst>
          </p:cNvPr>
          <p:cNvSpPr>
            <a:spLocks noGrp="1"/>
          </p:cNvSpPr>
          <p:nvPr>
            <p:ph type="body" idx="1"/>
          </p:nvPr>
        </p:nvSpPr>
        <p:spPr>
          <a:xfrm>
            <a:off x="685800" y="1066800"/>
            <a:ext cx="8458200" cy="4431983"/>
          </a:xfrm>
        </p:spPr>
        <p:txBody>
          <a:bodyPr/>
          <a:lstStyle/>
          <a:p>
            <a:pPr algn="l">
              <a:lnSpc>
                <a:spcPct val="150000"/>
              </a:lnSpc>
            </a:pPr>
            <a:r>
              <a:rPr lang="en-US" b="1" i="0" dirty="0">
                <a:solidFill>
                  <a:srgbClr val="0D0D0D"/>
                </a:solidFill>
                <a:effectLst/>
                <a:latin typeface="Söhne"/>
              </a:rPr>
              <a:t>6.Model Evaluation:</a:t>
            </a:r>
            <a:r>
              <a:rPr lang="en-US" b="0" i="0" dirty="0">
                <a:solidFill>
                  <a:srgbClr val="0D0D0D"/>
                </a:solidFill>
                <a:effectLst/>
                <a:latin typeface="Söhne"/>
              </a:rPr>
              <a:t> Evaluate the trained model using a separate validation dataset to assess its accuracy and performance.</a:t>
            </a:r>
          </a:p>
          <a:p>
            <a:pPr algn="l">
              <a:lnSpc>
                <a:spcPct val="150000"/>
              </a:lnSpc>
            </a:pPr>
            <a:r>
              <a:rPr lang="en-US" dirty="0">
                <a:solidFill>
                  <a:srgbClr val="0D0D0D"/>
                </a:solidFill>
                <a:latin typeface="Söhne"/>
              </a:rPr>
              <a:t>7.</a:t>
            </a:r>
            <a:r>
              <a:rPr lang="en-US" b="1" i="0" dirty="0">
                <a:solidFill>
                  <a:srgbClr val="0D0D0D"/>
                </a:solidFill>
                <a:effectLst/>
                <a:latin typeface="Söhne"/>
              </a:rPr>
              <a:t>Model Optimization:</a:t>
            </a:r>
            <a:r>
              <a:rPr lang="en-US" b="0" i="0" dirty="0">
                <a:solidFill>
                  <a:srgbClr val="0D0D0D"/>
                </a:solidFill>
                <a:effectLst/>
                <a:latin typeface="Söhne"/>
              </a:rPr>
              <a:t> Fine-tune the model and adjust hyperparameters to improve its performance if necessary.</a:t>
            </a:r>
          </a:p>
          <a:p>
            <a:pPr algn="l">
              <a:lnSpc>
                <a:spcPct val="150000"/>
              </a:lnSpc>
            </a:pPr>
            <a:r>
              <a:rPr lang="en-US" b="1" i="0" dirty="0">
                <a:solidFill>
                  <a:srgbClr val="0D0D0D"/>
                </a:solidFill>
                <a:effectLst/>
                <a:latin typeface="Söhne"/>
              </a:rPr>
              <a:t>8.Deployment:</a:t>
            </a:r>
            <a:r>
              <a:rPr lang="en-US" b="0" i="0" dirty="0">
                <a:solidFill>
                  <a:srgbClr val="0D0D0D"/>
                </a:solidFill>
                <a:effectLst/>
                <a:latin typeface="Söhne"/>
              </a:rPr>
              <a:t> Deploy the trained model for object detection tasks, such as detecting objects in real-time images or videos.</a:t>
            </a:r>
          </a:p>
          <a:p>
            <a:pPr algn="l">
              <a:lnSpc>
                <a:spcPct val="150000"/>
              </a:lnSpc>
            </a:pPr>
            <a:r>
              <a:rPr lang="en-US" b="1" i="0" dirty="0">
                <a:solidFill>
                  <a:srgbClr val="0D0D0D"/>
                </a:solidFill>
                <a:effectLst/>
                <a:latin typeface="Söhne"/>
              </a:rPr>
              <a:t>9.Testing and Validation:</a:t>
            </a:r>
            <a:r>
              <a:rPr lang="en-US" b="0" i="0" dirty="0">
                <a:solidFill>
                  <a:srgbClr val="0D0D0D"/>
                </a:solidFill>
                <a:effectLst/>
                <a:latin typeface="Söhne"/>
              </a:rPr>
              <a:t> Test the deployed model on new datasets to ensure its effectiveness and validate its performance.</a:t>
            </a:r>
          </a:p>
          <a:p>
            <a:pPr algn="l">
              <a:lnSpc>
                <a:spcPct val="150000"/>
              </a:lnSpc>
            </a:pPr>
            <a:r>
              <a:rPr lang="en-US" b="1" i="0" dirty="0">
                <a:solidFill>
                  <a:srgbClr val="0D0D0D"/>
                </a:solidFill>
                <a:effectLst/>
                <a:latin typeface="Söhne"/>
              </a:rPr>
              <a:t>10.Maintenance and Updates:</a:t>
            </a:r>
            <a:r>
              <a:rPr lang="en-US" b="0" i="0" dirty="0">
                <a:solidFill>
                  <a:srgbClr val="0D0D0D"/>
                </a:solidFill>
                <a:effectLst/>
                <a:latin typeface="Söhne"/>
              </a:rPr>
              <a:t> Maintain the model by periodically updating it with new data and retraining it to improve its accuracy and adaptability to new scenarios.</a:t>
            </a:r>
          </a:p>
          <a:p>
            <a:endParaRPr lang="en-IN" dirty="0"/>
          </a:p>
        </p:txBody>
      </p:sp>
    </p:spTree>
    <p:extLst>
      <p:ext uri="{BB962C8B-B14F-4D97-AF65-F5344CB8AC3E}">
        <p14:creationId xmlns:p14="http://schemas.microsoft.com/office/powerpoint/2010/main" val="86262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7768E56D-B574-D5DC-A4BB-6866679B6F01}"/>
              </a:ext>
            </a:extLst>
          </p:cNvPr>
          <p:cNvPicPr>
            <a:picLocks noChangeAspect="1"/>
          </p:cNvPicPr>
          <p:nvPr/>
        </p:nvPicPr>
        <p:blipFill>
          <a:blip r:embed="rId3"/>
          <a:stretch>
            <a:fillRect/>
          </a:stretch>
        </p:blipFill>
        <p:spPr>
          <a:xfrm>
            <a:off x="2895600" y="1447800"/>
            <a:ext cx="4865370" cy="3962399"/>
          </a:xfrm>
          <a:prstGeom prst="rect">
            <a:avLst/>
          </a:prstGeom>
        </p:spPr>
      </p:pic>
      <p:sp>
        <p:nvSpPr>
          <p:cNvPr id="11" name="TextBox 10">
            <a:extLst>
              <a:ext uri="{FF2B5EF4-FFF2-40B4-BE49-F238E27FC236}">
                <a16:creationId xmlns:a16="http://schemas.microsoft.com/office/drawing/2014/main" id="{163DACA8-A2B4-6F92-019B-46933E22047C}"/>
              </a:ext>
            </a:extLst>
          </p:cNvPr>
          <p:cNvSpPr txBox="1"/>
          <p:nvPr/>
        </p:nvSpPr>
        <p:spPr>
          <a:xfrm>
            <a:off x="2743200" y="5638800"/>
            <a:ext cx="6172200" cy="369332"/>
          </a:xfrm>
          <a:prstGeom prst="rect">
            <a:avLst/>
          </a:prstGeom>
          <a:noFill/>
        </p:spPr>
        <p:txBody>
          <a:bodyPr wrap="square" rtlCol="0">
            <a:spAutoFit/>
          </a:bodyPr>
          <a:lstStyle/>
          <a:p>
            <a:r>
              <a:rPr lang="en-US" dirty="0"/>
              <a:t>Objects are detected as the black boxes in result graph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23BA-0423-EB3A-4B95-132D05D9536C}"/>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1EF82A93-EEA0-D56D-E49C-BC1C86816551}"/>
              </a:ext>
            </a:extLst>
          </p:cNvPr>
          <p:cNvSpPr txBox="1"/>
          <p:nvPr/>
        </p:nvSpPr>
        <p:spPr>
          <a:xfrm>
            <a:off x="755332" y="1600200"/>
            <a:ext cx="8312468" cy="4619854"/>
          </a:xfrm>
          <a:prstGeom prst="rect">
            <a:avLst/>
          </a:prstGeom>
          <a:noFill/>
        </p:spPr>
        <p:txBody>
          <a:bodyPr wrap="square" rtlCol="0">
            <a:spAutoFit/>
          </a:bodyPr>
          <a:lstStyle/>
          <a:p>
            <a:pPr>
              <a:lnSpc>
                <a:spcPct val="150000"/>
              </a:lnSpc>
            </a:pPr>
            <a:r>
              <a:rPr lang="en-US" dirty="0"/>
              <a:t>	In conclusion, modeling for object detection using Convolutional Neural Networks (CNNs) is a multi-faceted process that involves meticulous data preparation, careful selection or design of the model architecture, rigorous training and evaluation, fine-tuning for optimal performance, and seamless deployment into real-world applications. By following these steps, developers can create robust and efficient object detection systems capable of accurately identifying and localizing objects within images or video streams. Furthermore, ongoing monitoring and iteration ensure that the model remains effective and adaptable to changing environments and requirements. With the advancements in CNNs and computer vision techniques, object detection continues to evolve, offering exciting opportunities for innovation and practical solutions across various industries and domains.</a:t>
            </a:r>
            <a:endParaRPr lang="en-IN" dirty="0"/>
          </a:p>
        </p:txBody>
      </p:sp>
    </p:spTree>
    <p:extLst>
      <p:ext uri="{BB962C8B-B14F-4D97-AF65-F5344CB8AC3E}">
        <p14:creationId xmlns:p14="http://schemas.microsoft.com/office/powerpoint/2010/main" val="31486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AA67-1EF8-70F1-2AF8-3FE04CEE654C}"/>
              </a:ext>
            </a:extLst>
          </p:cNvPr>
          <p:cNvSpPr>
            <a:spLocks noGrp="1"/>
          </p:cNvSpPr>
          <p:nvPr>
            <p:ph type="title"/>
          </p:nvPr>
        </p:nvSpPr>
        <p:spPr>
          <a:xfrm>
            <a:off x="3581400" y="2670810"/>
            <a:ext cx="10681335" cy="758190"/>
          </a:xfrm>
        </p:spPr>
        <p:txBody>
          <a:bodyPr/>
          <a:lstStyle/>
          <a:p>
            <a:r>
              <a:rPr lang="en-US"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5091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C7765558-4D5C-365F-B61C-AA8A2C0BCCB1}"/>
              </a:ext>
            </a:extLst>
          </p:cNvPr>
          <p:cNvSpPr txBox="1"/>
          <p:nvPr/>
        </p:nvSpPr>
        <p:spPr>
          <a:xfrm>
            <a:off x="2739404" y="2870511"/>
            <a:ext cx="6637767" cy="584775"/>
          </a:xfrm>
          <a:prstGeom prst="rect">
            <a:avLst/>
          </a:prstGeom>
          <a:noFill/>
        </p:spPr>
        <p:txBody>
          <a:bodyPr wrap="square">
            <a:spAutoFit/>
          </a:bodyPr>
          <a:lstStyle/>
          <a:p>
            <a:r>
              <a:rPr lang="en-US" sz="3200" dirty="0">
                <a:latin typeface="Times New Roman" pitchFamily="18" charset="0"/>
                <a:cs typeface="Times New Roman" pitchFamily="18" charset="0"/>
              </a:rPr>
              <a:t>OBJECT DETECTION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2A4E9BA2-4AE9-3A68-59E7-5D4E661F60F4}"/>
              </a:ext>
            </a:extLst>
          </p:cNvPr>
          <p:cNvSpPr txBox="1"/>
          <p:nvPr/>
        </p:nvSpPr>
        <p:spPr>
          <a:xfrm>
            <a:off x="3050458" y="1753093"/>
            <a:ext cx="6100916" cy="3366563"/>
          </a:xfrm>
          <a:prstGeom prst="rect">
            <a:avLst/>
          </a:prstGeom>
          <a:noFill/>
        </p:spPr>
        <p:txBody>
          <a:bodyPr wrap="square">
            <a:spAutoFit/>
          </a:bodyPr>
          <a:lstStyle/>
          <a:p>
            <a:pPr>
              <a:lnSpc>
                <a:spcPct val="150000"/>
              </a:lnSpc>
              <a:buClr>
                <a:schemeClr val="tx1"/>
              </a:buClr>
              <a:buFont typeface="Wingdings" pitchFamily="2" charset="2"/>
              <a:buChar char="Ø"/>
            </a:pPr>
            <a:r>
              <a:rPr lang="en-US" dirty="0">
                <a:latin typeface="Times New Roman" pitchFamily="18" charset="0"/>
                <a:cs typeface="Times New Roman" pitchFamily="18" charset="0"/>
              </a:rPr>
              <a:t>Problem Statement</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Project Overview</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End Users</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Our Solution and Proposition</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The wow in your solution</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Modeling</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Results and Evaluation</a:t>
            </a: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61D35CD5-5414-95B8-046F-2ED6D4AD4486}"/>
              </a:ext>
            </a:extLst>
          </p:cNvPr>
          <p:cNvSpPr txBox="1"/>
          <p:nvPr/>
        </p:nvSpPr>
        <p:spPr>
          <a:xfrm>
            <a:off x="1066800" y="2133600"/>
            <a:ext cx="6100916" cy="2951064"/>
          </a:xfrm>
          <a:prstGeom prst="rect">
            <a:avLst/>
          </a:prstGeom>
          <a:noFill/>
        </p:spPr>
        <p:txBody>
          <a:bodyPr wrap="square">
            <a:spAutoFit/>
          </a:bodyPr>
          <a:lstStyle/>
          <a:p>
            <a:pPr>
              <a:lnSpc>
                <a:spcPct val="150000"/>
              </a:lnSpc>
            </a:pPr>
            <a:r>
              <a:rPr lang="en-US" dirty="0"/>
              <a:t>	</a:t>
            </a:r>
            <a:r>
              <a:rPr lang="en-US" dirty="0">
                <a:latin typeface="Times New Roman" panose="02020603050405020304" pitchFamily="18" charset="0"/>
                <a:cs typeface="Times New Roman" panose="02020603050405020304" pitchFamily="18" charset="0"/>
              </a:rPr>
              <a:t>Develop a Convolutional Neural Network (CNN) based model for object detection in images. The model should be able to identify and locate objects within images, marking their positions with bounding boxes. The project aims to create an efficient and accurate object detection system that can be applied to various domains, such as surveillance, autonomous vehicles, and industrial automation, among others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29D92A7-8076-FA7D-A675-44FD259BAC5D}"/>
              </a:ext>
            </a:extLst>
          </p:cNvPr>
          <p:cNvSpPr txBox="1"/>
          <p:nvPr/>
        </p:nvSpPr>
        <p:spPr>
          <a:xfrm>
            <a:off x="911942" y="1960070"/>
            <a:ext cx="6100916" cy="397031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This project aims to develop an object detection system using Convolutional Neural Networks (CNNs) to accurately identify and localize objects within images. It involves dataset collection and annotation, designing a CNN architecture for object detection, training the model, and optimizing it for real-time inference. Evaluation metrics will validate its performance, and documentation will detail the process for future reference and improvements.</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111FD85-E483-9D56-2ECC-527E9CC9450B}"/>
              </a:ext>
            </a:extLst>
          </p:cNvPr>
          <p:cNvSpPr txBox="1"/>
          <p:nvPr/>
        </p:nvSpPr>
        <p:spPr>
          <a:xfrm>
            <a:off x="1600200" y="2288297"/>
            <a:ext cx="5867400"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t>Researchers and Academics</a:t>
            </a:r>
          </a:p>
          <a:p>
            <a:pPr marL="285750" indent="-285750">
              <a:lnSpc>
                <a:spcPct val="150000"/>
              </a:lnSpc>
              <a:buFont typeface="Wingdings" panose="05000000000000000000" pitchFamily="2" charset="2"/>
              <a:buChar char="q"/>
            </a:pPr>
            <a:r>
              <a:rPr lang="en-IN" dirty="0"/>
              <a:t>Software Developers and Engineers</a:t>
            </a:r>
          </a:p>
          <a:p>
            <a:pPr marL="285750" indent="-285750">
              <a:lnSpc>
                <a:spcPct val="150000"/>
              </a:lnSpc>
              <a:buFont typeface="Wingdings" panose="05000000000000000000" pitchFamily="2" charset="2"/>
              <a:buChar char="q"/>
            </a:pPr>
            <a:r>
              <a:rPr lang="en-US" dirty="0"/>
              <a:t>Data Scientists and Machine Learning Practitioners</a:t>
            </a:r>
          </a:p>
          <a:p>
            <a:pPr marL="285750" indent="-285750">
              <a:lnSpc>
                <a:spcPct val="150000"/>
              </a:lnSpc>
              <a:buFont typeface="Wingdings" panose="05000000000000000000" pitchFamily="2" charset="2"/>
              <a:buChar char="q"/>
            </a:pPr>
            <a:r>
              <a:rPr lang="en-US" dirty="0"/>
              <a:t>Industry Professionals</a:t>
            </a:r>
          </a:p>
          <a:p>
            <a:pPr marL="285750" indent="-285750">
              <a:lnSpc>
                <a:spcPct val="150000"/>
              </a:lnSpc>
              <a:buFont typeface="Wingdings" panose="05000000000000000000" pitchFamily="2" charset="2"/>
              <a:buChar char="q"/>
            </a:pPr>
            <a:r>
              <a:rPr lang="en-US" dirty="0"/>
              <a:t>Students and Educators</a:t>
            </a:r>
          </a:p>
          <a:p>
            <a:pPr marL="285750" indent="-285750">
              <a:lnSpc>
                <a:spcPct val="150000"/>
              </a:lnSpc>
              <a:buFont typeface="Wingdings" panose="05000000000000000000" pitchFamily="2" charset="2"/>
              <a:buChar char="q"/>
            </a:pPr>
            <a:r>
              <a:rPr lang="en-US" dirty="0"/>
              <a:t>Entrepreneurs and Innovators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457200" y="930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3C5EA891-C00D-7D09-94C8-1B9DECB2FDED}"/>
              </a:ext>
            </a:extLst>
          </p:cNvPr>
          <p:cNvSpPr txBox="1"/>
          <p:nvPr/>
        </p:nvSpPr>
        <p:spPr>
          <a:xfrm>
            <a:off x="2787445" y="1275636"/>
            <a:ext cx="6534150" cy="4801314"/>
          </a:xfrm>
          <a:prstGeom prst="rect">
            <a:avLst/>
          </a:prstGeom>
          <a:noFill/>
        </p:spPr>
        <p:txBody>
          <a:bodyPr wrap="square">
            <a:spAutoFit/>
          </a:bodyPr>
          <a:lstStyle/>
          <a:p>
            <a:pPr marL="285750" indent="-285750">
              <a:buFont typeface="Wingdings" panose="05000000000000000000" pitchFamily="2" charset="2"/>
              <a:buChar char="§"/>
            </a:pPr>
            <a:r>
              <a:rPr lang="en-US" dirty="0"/>
              <a:t>High Accuracy: Our CNN-based model is meticulously trained on diverse datasets to ensure high accuracy in detecting objects across various classes, sizes, and orientations. This reliability enables precise decision-making in critical applications such as autonomous vehicles and surveillance systems.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Real-Time Performance: Optimized for efficiency, our solution delivers real-time object detection, allowing for timely responses in dynamic environments. This capability is crucial for applications requiring rapid processing, such as surveillance monitoring and industrial automation.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Robustness and Adaptability: Our system exhibits robustness to occlusions, clutter, and variations in lighting conditions, ensuring reliable performance across diverse real-world scenarios. Its adaptability allows for seamless integration into various industries, from retail and healthcare to smart cities and gaming.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TextBox 13">
            <a:extLst>
              <a:ext uri="{FF2B5EF4-FFF2-40B4-BE49-F238E27FC236}">
                <a16:creationId xmlns:a16="http://schemas.microsoft.com/office/drawing/2014/main" id="{BCB46C0D-8475-7481-0FA9-28001ADA1ECC}"/>
              </a:ext>
            </a:extLst>
          </p:cNvPr>
          <p:cNvSpPr txBox="1"/>
          <p:nvPr/>
        </p:nvSpPr>
        <p:spPr>
          <a:xfrm>
            <a:off x="3050458" y="2376340"/>
            <a:ext cx="6100916" cy="2120068"/>
          </a:xfrm>
          <a:prstGeom prst="rect">
            <a:avLst/>
          </a:prstGeom>
          <a:noFill/>
        </p:spPr>
        <p:txBody>
          <a:bodyPr wrap="square">
            <a:spAutoFit/>
          </a:bodyPr>
          <a:lstStyle/>
          <a:p>
            <a:pPr>
              <a:lnSpc>
                <a:spcPct val="150000"/>
              </a:lnSpc>
              <a:buFont typeface="Wingdings" pitchFamily="2" charset="2"/>
              <a:buChar char="ü"/>
            </a:pPr>
            <a:r>
              <a:rPr lang="en-US" dirty="0">
                <a:latin typeface="Times New Roman" pitchFamily="18" charset="0"/>
                <a:cs typeface="Times New Roman" pitchFamily="18" charset="0"/>
              </a:rPr>
              <a:t>Precision Beyond Expectations</a:t>
            </a:r>
          </a:p>
          <a:p>
            <a:pPr>
              <a:lnSpc>
                <a:spcPct val="150000"/>
              </a:lnSpc>
              <a:buFont typeface="Wingdings" pitchFamily="2" charset="2"/>
              <a:buChar char="ü"/>
            </a:pPr>
            <a:r>
              <a:rPr lang="en-US" dirty="0">
                <a:latin typeface="Times New Roman" pitchFamily="18" charset="0"/>
                <a:cs typeface="Times New Roman" pitchFamily="18" charset="0"/>
              </a:rPr>
              <a:t>Instantaneous Response Time</a:t>
            </a:r>
          </a:p>
          <a:p>
            <a:pPr>
              <a:lnSpc>
                <a:spcPct val="150000"/>
              </a:lnSpc>
              <a:buFont typeface="Wingdings" pitchFamily="2" charset="2"/>
              <a:buChar char="ü"/>
            </a:pPr>
            <a:r>
              <a:rPr lang="en-US" dirty="0">
                <a:latin typeface="Times New Roman" pitchFamily="18" charset="0"/>
                <a:cs typeface="Times New Roman" pitchFamily="18" charset="0"/>
              </a:rPr>
              <a:t>Adaptability to Any Challenge</a:t>
            </a:r>
          </a:p>
          <a:p>
            <a:pPr>
              <a:lnSpc>
                <a:spcPct val="150000"/>
              </a:lnSpc>
              <a:buFont typeface="Wingdings" pitchFamily="2" charset="2"/>
              <a:buChar char="ü"/>
            </a:pPr>
            <a:r>
              <a:rPr lang="en-US" dirty="0">
                <a:latin typeface="Times New Roman" pitchFamily="18" charset="0"/>
                <a:cs typeface="Times New Roman" pitchFamily="18" charset="0"/>
              </a:rPr>
              <a:t>Streamlined Productivity and Safety</a:t>
            </a:r>
          </a:p>
          <a:p>
            <a:pPr>
              <a:lnSpc>
                <a:spcPct val="150000"/>
              </a:lnSpc>
              <a:buFont typeface="Wingdings" pitchFamily="2" charset="2"/>
              <a:buChar char="ü"/>
            </a:pPr>
            <a:r>
              <a:rPr lang="en-US" dirty="0">
                <a:latin typeface="Times New Roman" pitchFamily="18" charset="0"/>
                <a:cs typeface="Times New Roman" pitchFamily="18" charset="0"/>
              </a:rPr>
              <a:t>Future-Proof Innovation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
            <a:extLst>
              <a:ext uri="{FF2B5EF4-FFF2-40B4-BE49-F238E27FC236}">
                <a16:creationId xmlns:a16="http://schemas.microsoft.com/office/drawing/2014/main" id="{3CB2D014-99DD-F59D-20FD-059E8E97FF27}"/>
              </a:ext>
            </a:extLst>
          </p:cNvPr>
          <p:cNvSpPr>
            <a:spLocks noChangeArrowheads="1"/>
          </p:cNvSpPr>
          <p:nvPr/>
        </p:nvSpPr>
        <p:spPr bwMode="auto">
          <a:xfrm rot="10800000" flipH="1" flipV="1">
            <a:off x="715502" y="990600"/>
            <a:ext cx="7642225" cy="53247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Söhne"/>
              </a:rPr>
              <a:t>Data Collection:</a:t>
            </a:r>
            <a:r>
              <a:rPr kumimoji="0" lang="en-US" altLang="en-US" b="0" i="0" u="none" strike="noStrike" cap="none" normalizeH="0" baseline="0" dirty="0">
                <a:ln>
                  <a:noFill/>
                </a:ln>
                <a:solidFill>
                  <a:schemeClr val="tx1"/>
                </a:solidFill>
                <a:effectLst/>
                <a:latin typeface="Söhne"/>
              </a:rPr>
              <a:t> Gather a dataset of images with annotated bounding boxes for object detection.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Söhne"/>
              </a:rPr>
              <a:t>Data Preprocessing:</a:t>
            </a:r>
            <a:r>
              <a:rPr kumimoji="0" lang="en-US" altLang="en-US" b="0" i="0" u="none" strike="noStrike" cap="none" normalizeH="0" baseline="0" dirty="0">
                <a:ln>
                  <a:noFill/>
                </a:ln>
                <a:solidFill>
                  <a:schemeClr val="tx1"/>
                </a:solidFill>
                <a:effectLst/>
                <a:latin typeface="Söhne"/>
              </a:rPr>
              <a:t> Resize the images to a consistent size and format them for input into the CNN model.</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Söhne"/>
              </a:rPr>
              <a:t>Mask Creation:</a:t>
            </a:r>
            <a:r>
              <a:rPr kumimoji="0" lang="en-US" altLang="en-US" b="0" i="0" u="none" strike="noStrike" cap="none" normalizeH="0" baseline="0" dirty="0">
                <a:ln>
                  <a:noFill/>
                </a:ln>
                <a:solidFill>
                  <a:schemeClr val="tx1"/>
                </a:solidFill>
                <a:effectLst/>
                <a:latin typeface="Söhne"/>
              </a:rPr>
              <a:t> Generate masks for training the model, indicating the presence and location of objects within the images.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Söhne"/>
              </a:rPr>
              <a:t>Model Design:</a:t>
            </a:r>
            <a:r>
              <a:rPr kumimoji="0" lang="en-US" altLang="en-US" b="0" i="0" u="none" strike="noStrike" cap="none" normalizeH="0" baseline="0" dirty="0">
                <a:ln>
                  <a:noFill/>
                </a:ln>
                <a:solidFill>
                  <a:schemeClr val="tx1"/>
                </a:solidFill>
                <a:effectLst/>
                <a:latin typeface="Söhne"/>
              </a:rPr>
              <a:t> Design a CNN architecture suitable for object detection, including convolutional, pooling, and fully connected layers.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Söhne"/>
              </a:rPr>
              <a:t>Model Training:</a:t>
            </a:r>
            <a:r>
              <a:rPr kumimoji="0" lang="en-US" altLang="en-US" b="0" i="0" u="none" strike="noStrike" cap="none" normalizeH="0" baseline="0" dirty="0">
                <a:ln>
                  <a:noFill/>
                </a:ln>
                <a:solidFill>
                  <a:schemeClr val="tx1"/>
                </a:solidFill>
                <a:effectLst/>
                <a:latin typeface="Söhne"/>
              </a:rPr>
              <a:t> Train the CNN model using the prepared dataset and masks to learn to detect objects in images.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7E9AF148-E4AA-510D-9723-8FE6E94B03E3}"/>
              </a:ext>
            </a:extLst>
          </p:cNvPr>
          <p:cNvSpPr>
            <a:spLocks noChangeArrowheads="1"/>
          </p:cNvSpPr>
          <p:nvPr/>
        </p:nvSpPr>
        <p:spPr bwMode="auto">
          <a:xfrm>
            <a:off x="0" y="0"/>
            <a:ext cx="730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775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Söhne</vt:lpstr>
      <vt:lpstr>Times New Roman</vt:lpstr>
      <vt:lpstr>Trebuchet MS</vt:lpstr>
      <vt:lpstr>Wingdings</vt:lpstr>
      <vt:lpstr>Office Theme</vt:lpstr>
      <vt:lpstr>OBJECT DETECTION USING CNN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CNN</dc:title>
  <dc:creator>acer</dc:creator>
  <cp:lastModifiedBy>CSE DEPARTMENT TPGIT</cp:lastModifiedBy>
  <cp:revision>1</cp:revision>
  <dcterms:created xsi:type="dcterms:W3CDTF">2024-04-02T12:54:10Z</dcterms:created>
  <dcterms:modified xsi:type="dcterms:W3CDTF">2024-04-03T11:10:26Z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