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EB Garamond SemiBold"/>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SemiBold-italic.fntdata"/><Relationship Id="rId22" Type="http://schemas.openxmlformats.org/officeDocument/2006/relationships/font" Target="fonts/Merriweather-regular.fntdata"/><Relationship Id="rId21" Type="http://schemas.openxmlformats.org/officeDocument/2006/relationships/font" Target="fonts/EBGaramondSemiBold-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EBGaramondSemiBold-bold.fntdata"/><Relationship Id="rId18" Type="http://schemas.openxmlformats.org/officeDocument/2006/relationships/font" Target="fonts/EBGaramon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762ee4b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762ee4b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761ea4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761ea4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761ea48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761ea48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1389690d77f6b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1389690d77f6b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1389690d77f6b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1389690d77f6b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1389690d77f6b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1389690d77f6b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1389690d77f6b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1389690d77f6b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711750"/>
            <a:ext cx="8520600" cy="13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ANTIBIOTIC RESISTANCE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INTRODUCTION</a:t>
            </a:r>
            <a:endParaRPr sz="3000"/>
          </a:p>
        </p:txBody>
      </p:sp>
      <p:sp>
        <p:nvSpPr>
          <p:cNvPr id="70" name="Google Shape;70;p14"/>
          <p:cNvSpPr txBox="1"/>
          <p:nvPr/>
        </p:nvSpPr>
        <p:spPr>
          <a:xfrm>
            <a:off x="315750" y="1479075"/>
            <a:ext cx="8520600" cy="3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EB Garamond SemiBold"/>
                <a:ea typeface="EB Garamond SemiBold"/>
                <a:cs typeface="EB Garamond SemiBold"/>
                <a:sym typeface="EB Garamond SemiBold"/>
              </a:rPr>
              <a:t>Antibiotic resistance is a growing global health crisis, where bacteria evolve mechanisms to survive exposure to antibiotics, rendering standard treatments ineffective. This phenomenon poses a significant challenge to public health, as it leads to higher medical costs, prolonged hospital stays, and increased mortality. </a:t>
            </a:r>
            <a:endParaRPr sz="1500">
              <a:solidFill>
                <a:schemeClr val="dk2"/>
              </a:solidFill>
              <a:latin typeface="EB Garamond SemiBold"/>
              <a:ea typeface="EB Garamond SemiBold"/>
              <a:cs typeface="EB Garamond SemiBold"/>
              <a:sym typeface="EB Garamond SemiBold"/>
            </a:endParaRPr>
          </a:p>
          <a:p>
            <a:pPr indent="0" lvl="0" marL="0" rtl="0" algn="l">
              <a:spcBef>
                <a:spcPts val="0"/>
              </a:spcBef>
              <a:spcAft>
                <a:spcPts val="0"/>
              </a:spcAft>
              <a:buNone/>
            </a:pPr>
            <a:r>
              <a:t/>
            </a:r>
            <a:endParaRPr sz="1500">
              <a:solidFill>
                <a:schemeClr val="dk2"/>
              </a:solidFill>
              <a:latin typeface="EB Garamond SemiBold"/>
              <a:ea typeface="EB Garamond SemiBold"/>
              <a:cs typeface="EB Garamond SemiBold"/>
              <a:sym typeface="EB Garamond SemiBold"/>
            </a:endParaRPr>
          </a:p>
          <a:p>
            <a:pPr indent="0" lvl="0" marL="0" rtl="0" algn="l">
              <a:spcBef>
                <a:spcPts val="0"/>
              </a:spcBef>
              <a:spcAft>
                <a:spcPts val="0"/>
              </a:spcAft>
              <a:buNone/>
            </a:pPr>
            <a:r>
              <a:rPr lang="en" sz="1500">
                <a:solidFill>
                  <a:schemeClr val="dk2"/>
                </a:solidFill>
                <a:latin typeface="EB Garamond SemiBold"/>
                <a:ea typeface="EB Garamond SemiBold"/>
                <a:cs typeface="EB Garamond SemiBold"/>
                <a:sym typeface="EB Garamond SemiBold"/>
              </a:rPr>
              <a:t>In recent years, machine learning (ML) has emerged as a powerful tool to tackle the complexity of antibiotic resistance. By leveraging vast amounts of biological data, machine learning models can predict resistance patterns, identify novel antibiotic candidates, and optimize treatment strategies. </a:t>
            </a:r>
            <a:endParaRPr sz="1500">
              <a:solidFill>
                <a:schemeClr val="dk2"/>
              </a:solidFill>
              <a:latin typeface="EB Garamond SemiBold"/>
              <a:ea typeface="EB Garamond SemiBold"/>
              <a:cs typeface="EB Garamond SemiBold"/>
              <a:sym typeface="EB Garamond SemiBold"/>
            </a:endParaRPr>
          </a:p>
          <a:p>
            <a:pPr indent="0" lvl="0" marL="0" rtl="0" algn="l">
              <a:spcBef>
                <a:spcPts val="0"/>
              </a:spcBef>
              <a:spcAft>
                <a:spcPts val="0"/>
              </a:spcAft>
              <a:buNone/>
            </a:pPr>
            <a:r>
              <a:t/>
            </a:r>
            <a:endParaRPr sz="1500">
              <a:solidFill>
                <a:schemeClr val="dk2"/>
              </a:solidFill>
              <a:latin typeface="EB Garamond SemiBold"/>
              <a:ea typeface="EB Garamond SemiBold"/>
              <a:cs typeface="EB Garamond SemiBold"/>
              <a:sym typeface="EB Garamond SemiBold"/>
            </a:endParaRPr>
          </a:p>
          <a:p>
            <a:pPr indent="0" lvl="0" marL="0" rtl="0" algn="l">
              <a:spcBef>
                <a:spcPts val="0"/>
              </a:spcBef>
              <a:spcAft>
                <a:spcPts val="0"/>
              </a:spcAft>
              <a:buNone/>
            </a:pPr>
            <a:r>
              <a:rPr lang="en" sz="1500">
                <a:solidFill>
                  <a:schemeClr val="dk2"/>
                </a:solidFill>
                <a:latin typeface="EB Garamond SemiBold"/>
                <a:ea typeface="EB Garamond SemiBold"/>
                <a:cs typeface="EB Garamond SemiBold"/>
                <a:sym typeface="EB Garamond SemiBold"/>
              </a:rPr>
              <a:t>The integration of machine learning into the study of antibiotic resistance represents a promising frontier in combating this pressing issue, offering novel insights and accelerating the discovery of effective solutions.</a:t>
            </a:r>
            <a:endParaRPr sz="1500">
              <a:solidFill>
                <a:schemeClr val="dk2"/>
              </a:solidFill>
              <a:latin typeface="EB Garamond SemiBold"/>
              <a:ea typeface="EB Garamond SemiBold"/>
              <a:cs typeface="EB Garamond SemiBold"/>
              <a:sym typeface="EB Garamond SemiBold"/>
            </a:endParaRPr>
          </a:p>
          <a:p>
            <a:pPr indent="0" lvl="0" marL="0" rtl="0" algn="l">
              <a:spcBef>
                <a:spcPts val="0"/>
              </a:spcBef>
              <a:spcAft>
                <a:spcPts val="0"/>
              </a:spcAft>
              <a:buNone/>
            </a:pPr>
            <a:r>
              <a:t/>
            </a:r>
            <a:endParaRPr sz="15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PROBLEM STATEMENT</a:t>
            </a:r>
            <a:endParaRPr sz="3000"/>
          </a:p>
        </p:txBody>
      </p:sp>
      <p:sp>
        <p:nvSpPr>
          <p:cNvPr id="76" name="Google Shape;76;p15"/>
          <p:cNvSpPr txBox="1"/>
          <p:nvPr/>
        </p:nvSpPr>
        <p:spPr>
          <a:xfrm>
            <a:off x="315750" y="1287950"/>
            <a:ext cx="8520600" cy="3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Antibiotic resistance occurs when bacteria evolve mechanisms that protect them from the effects of antibiotics, rendering these drugs ineffective. This happens primarily due to the overuse and misuse of antibiotics. </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Some of its threats are; </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1. Threat to Global Health: Antibiotic-resistant infections become harder to treat, leading to prolonged illness, higher medical costs, and increased mortality.</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2. Limited Treatment Options:As resistance spreads, we lose the effectiveness of many antibiotics, leaving fewer treatment options for common infections.</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3. Risk of Superbugs:Resistant bacteria can lead to "superbugs," which are difficult to treat with existing antibiotics and can spread in hospitals and communities, creating public health crises.</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rPr lang="en">
                <a:solidFill>
                  <a:schemeClr val="dk2"/>
                </a:solidFill>
                <a:latin typeface="EB Garamond SemiBold"/>
                <a:ea typeface="EB Garamond SemiBold"/>
                <a:cs typeface="EB Garamond SemiBold"/>
                <a:sym typeface="EB Garamond SemiBold"/>
              </a:rPr>
              <a:t>4. Compromised Medical Procedures:Antibiotic resistance threatens the success of surgeries, cancer treatments, and organ transplants, which rely on effective antibiotics to prevent and treat infections.</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t/>
            </a:r>
            <a:endParaRPr>
              <a:solidFill>
                <a:schemeClr val="dk2"/>
              </a:solidFill>
              <a:latin typeface="EB Garamond SemiBold"/>
              <a:ea typeface="EB Garamond SemiBold"/>
              <a:cs typeface="EB Garamond SemiBold"/>
              <a:sym typeface="EB Garamond SemiBold"/>
            </a:endParaRPr>
          </a:p>
          <a:p>
            <a:pPr indent="0" lvl="0" marL="0" rtl="0" algn="l">
              <a:lnSpc>
                <a:spcPct val="115000"/>
              </a:lnSpc>
              <a:spcBef>
                <a:spcPts val="1000"/>
              </a:spcBef>
              <a:spcAft>
                <a:spcPts val="0"/>
              </a:spcAft>
              <a:buNone/>
            </a:pPr>
            <a:r>
              <a:t/>
            </a:r>
            <a:endParaRPr>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SOLUTION</a:t>
            </a:r>
            <a:endParaRPr sz="3000"/>
          </a:p>
        </p:txBody>
      </p:sp>
      <p:sp>
        <p:nvSpPr>
          <p:cNvPr id="82" name="Google Shape;82;p16"/>
          <p:cNvSpPr txBox="1"/>
          <p:nvPr/>
        </p:nvSpPr>
        <p:spPr>
          <a:xfrm>
            <a:off x="315750" y="1612025"/>
            <a:ext cx="8520600" cy="328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2"/>
                </a:solidFill>
                <a:latin typeface="EB Garamond SemiBold"/>
                <a:ea typeface="EB Garamond SemiBold"/>
                <a:cs typeface="EB Garamond SemiBold"/>
                <a:sym typeface="EB Garamond SemiBold"/>
              </a:rPr>
              <a:t>A machine learning model could be trained on a dataset available based on the antibiotic resistance for the bacteria Nisseria gonorrhoea versus the antibiotics Tetracycline, Cefixime, Ceftriaxone, Azithromycin and Ciprofloxacin. The accuracy of the model could point to the the efficacy of the particular antibiotic against the bacteria, the ones with higher accuracy are the most effective to mitigate and fight against the bacteria. </a:t>
            </a:r>
            <a:endParaRPr sz="15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0"/>
              </a:spcBef>
              <a:spcAft>
                <a:spcPts val="0"/>
              </a:spcAft>
              <a:buNone/>
            </a:pPr>
            <a:r>
              <a:t/>
            </a:r>
            <a:endParaRPr sz="15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0"/>
              </a:spcBef>
              <a:spcAft>
                <a:spcPts val="0"/>
              </a:spcAft>
              <a:buNone/>
            </a:pPr>
            <a:r>
              <a:rPr lang="en" sz="1500">
                <a:solidFill>
                  <a:schemeClr val="dk2"/>
                </a:solidFill>
                <a:latin typeface="EB Garamond SemiBold"/>
                <a:ea typeface="EB Garamond SemiBold"/>
                <a:cs typeface="EB Garamond SemiBold"/>
                <a:sym typeface="EB Garamond SemiBold"/>
              </a:rPr>
              <a:t>A webpage could also be developed to display the results from the machine learning model for easy access, one bacteria at this point in time, but could be expanded to various other bacteria known to develop a resistance. </a:t>
            </a:r>
            <a:endParaRPr sz="15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TECHNICAL APPROACH</a:t>
            </a:r>
            <a:endParaRPr sz="3000"/>
          </a:p>
        </p:txBody>
      </p:sp>
      <p:sp>
        <p:nvSpPr>
          <p:cNvPr id="88" name="Google Shape;88;p17"/>
          <p:cNvSpPr txBox="1"/>
          <p:nvPr/>
        </p:nvSpPr>
        <p:spPr>
          <a:xfrm>
            <a:off x="311700" y="1781975"/>
            <a:ext cx="8520600" cy="328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2"/>
                </a:solidFill>
                <a:latin typeface="EB Garamond SemiBold"/>
                <a:ea typeface="EB Garamond SemiBold"/>
                <a:cs typeface="EB Garamond SemiBold"/>
                <a:sym typeface="EB Garamond SemiBold"/>
              </a:rPr>
              <a:t>First we start by analysing the </a:t>
            </a:r>
            <a:r>
              <a:rPr lang="en" sz="1600">
                <a:solidFill>
                  <a:schemeClr val="dk2"/>
                </a:solidFill>
                <a:latin typeface="EB Garamond SemiBold"/>
                <a:ea typeface="EB Garamond SemiBold"/>
                <a:cs typeface="EB Garamond SemiBold"/>
                <a:sym typeface="EB Garamond SemiBold"/>
              </a:rPr>
              <a:t>dataset to find the gaps in the minimum inhibitory concentration and the regional details of the antibiotic usage.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Then after EDA, few machine learning models can be trained to find the accuracy of the model and to find the efficacy of the antibiotic.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A webpage can also be developed to display the results from the model and for ease of accessibility. </a:t>
            </a:r>
            <a:endParaRPr sz="16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TARGET </a:t>
            </a:r>
            <a:r>
              <a:rPr lang="en" sz="3000">
                <a:latin typeface="EB Garamond SemiBold"/>
                <a:ea typeface="EB Garamond SemiBold"/>
                <a:cs typeface="EB Garamond SemiBold"/>
                <a:sym typeface="EB Garamond SemiBold"/>
              </a:rPr>
              <a:t>AUDIENCE</a:t>
            </a:r>
            <a:endParaRPr sz="3000"/>
          </a:p>
        </p:txBody>
      </p:sp>
      <p:sp>
        <p:nvSpPr>
          <p:cNvPr id="94" name="Google Shape;94;p18"/>
          <p:cNvSpPr txBox="1"/>
          <p:nvPr/>
        </p:nvSpPr>
        <p:spPr>
          <a:xfrm>
            <a:off x="311700" y="1889350"/>
            <a:ext cx="8520600" cy="239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People </a:t>
            </a:r>
            <a:r>
              <a:rPr lang="en" sz="1600">
                <a:solidFill>
                  <a:schemeClr val="dk2"/>
                </a:solidFill>
                <a:latin typeface="EB Garamond SemiBold"/>
                <a:ea typeface="EB Garamond SemiBold"/>
                <a:cs typeface="EB Garamond SemiBold"/>
                <a:sym typeface="EB Garamond SemiBold"/>
              </a:rPr>
              <a:t>who</a:t>
            </a:r>
            <a:r>
              <a:rPr lang="en" sz="1600">
                <a:solidFill>
                  <a:schemeClr val="dk2"/>
                </a:solidFill>
                <a:latin typeface="EB Garamond SemiBold"/>
                <a:ea typeface="EB Garamond SemiBold"/>
                <a:cs typeface="EB Garamond SemiBold"/>
                <a:sym typeface="EB Garamond SemiBold"/>
              </a:rPr>
              <a:t> contract bacterial infections are required to take antibiotics. But if the pathogen was indeed resistant to the prescribed antibiotic, it could prove harmful for the patient.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And almost all of us contract some sort of bacterial infection in our lifetime….while most of the antibiotics might be effective, there is still a possibility that bacteria might survive the attack of the medicine. </a:t>
            </a:r>
            <a:endParaRPr sz="16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FEASIBILITY AND SCALABILITY </a:t>
            </a:r>
            <a:endParaRPr sz="3000"/>
          </a:p>
        </p:txBody>
      </p:sp>
      <p:sp>
        <p:nvSpPr>
          <p:cNvPr id="100" name="Google Shape;100;p19"/>
          <p:cNvSpPr txBox="1"/>
          <p:nvPr/>
        </p:nvSpPr>
        <p:spPr>
          <a:xfrm>
            <a:off x="311700" y="1862475"/>
            <a:ext cx="8520600" cy="262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2"/>
                </a:solidFill>
                <a:latin typeface="EB Garamond SemiBold"/>
                <a:ea typeface="EB Garamond SemiBold"/>
                <a:cs typeface="EB Garamond SemiBold"/>
                <a:sym typeface="EB Garamond SemiBold"/>
              </a:rPr>
              <a:t>The model aims at training the model for the bacteria Niesseria Gonorrhea versus the antibiotics (T</a:t>
            </a:r>
            <a:r>
              <a:rPr lang="en" sz="1500">
                <a:solidFill>
                  <a:schemeClr val="dk2"/>
                </a:solidFill>
                <a:latin typeface="EB Garamond SemiBold"/>
                <a:ea typeface="EB Garamond SemiBold"/>
                <a:cs typeface="EB Garamond SemiBold"/>
                <a:sym typeface="EB Garamond SemiBold"/>
              </a:rPr>
              <a:t>etracycline, Cefixime, Ceftriaxone, Azithromycin and Ciprofloxacin) </a:t>
            </a:r>
            <a:r>
              <a:rPr lang="en" sz="1600">
                <a:solidFill>
                  <a:schemeClr val="dk2"/>
                </a:solidFill>
                <a:latin typeface="EB Garamond SemiBold"/>
                <a:ea typeface="EB Garamond SemiBold"/>
                <a:cs typeface="EB Garamond SemiBold"/>
                <a:sym typeface="EB Garamond SemiBold"/>
              </a:rPr>
              <a:t>historically used to treat against the bacterial infection.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0"/>
              </a:spcBef>
              <a:spcAft>
                <a:spcPts val="0"/>
              </a:spcAft>
              <a:buNone/>
            </a:pPr>
            <a:r>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0"/>
              </a:spcBef>
              <a:spcAft>
                <a:spcPts val="0"/>
              </a:spcAft>
              <a:buNone/>
            </a:pPr>
            <a:r>
              <a:rPr lang="en" sz="1600">
                <a:solidFill>
                  <a:schemeClr val="dk2"/>
                </a:solidFill>
                <a:latin typeface="EB Garamond SemiBold"/>
                <a:ea typeface="EB Garamond SemiBold"/>
                <a:cs typeface="EB Garamond SemiBold"/>
                <a:sym typeface="EB Garamond SemiBold"/>
              </a:rPr>
              <a:t>The model can further be expanded to other bacteria and the antibiotics used to treat them.</a:t>
            </a:r>
            <a:endParaRPr sz="16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627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EB Garamond SemiBold"/>
                <a:ea typeface="EB Garamond SemiBold"/>
                <a:cs typeface="EB Garamond SemiBold"/>
                <a:sym typeface="EB Garamond SemiBold"/>
              </a:rPr>
              <a:t>IMPACT</a:t>
            </a:r>
            <a:endParaRPr sz="3000"/>
          </a:p>
        </p:txBody>
      </p:sp>
      <p:sp>
        <p:nvSpPr>
          <p:cNvPr id="106" name="Google Shape;106;p20"/>
          <p:cNvSpPr txBox="1"/>
          <p:nvPr/>
        </p:nvSpPr>
        <p:spPr>
          <a:xfrm>
            <a:off x="311700" y="1565425"/>
            <a:ext cx="8520600" cy="322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Staphylococcus aureus (including MRSA), Escherichia coli, and Neisseria gonorrhoeae, resistance can be observed quite frequently due to the widespread use of antibiotics. </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Ciprofloxacin was introduced in the 1980s, and by the early 2000s, resistance had become widespread.</a:t>
            </a:r>
            <a:endParaRPr sz="1600">
              <a:solidFill>
                <a:schemeClr val="dk2"/>
              </a:solidFill>
              <a:latin typeface="EB Garamond SemiBold"/>
              <a:ea typeface="EB Garamond SemiBold"/>
              <a:cs typeface="EB Garamond SemiBold"/>
              <a:sym typeface="EB Garamond SemiBold"/>
            </a:endParaRPr>
          </a:p>
          <a:p>
            <a:pPr indent="0" lvl="0" marL="0" rtl="0" algn="l">
              <a:lnSpc>
                <a:spcPct val="150000"/>
              </a:lnSpc>
              <a:spcBef>
                <a:spcPts val="1000"/>
              </a:spcBef>
              <a:spcAft>
                <a:spcPts val="0"/>
              </a:spcAft>
              <a:buNone/>
            </a:pPr>
            <a:r>
              <a:rPr lang="en" sz="1600">
                <a:solidFill>
                  <a:schemeClr val="dk2"/>
                </a:solidFill>
                <a:latin typeface="EB Garamond SemiBold"/>
                <a:ea typeface="EB Garamond SemiBold"/>
                <a:cs typeface="EB Garamond SemiBold"/>
                <a:sym typeface="EB Garamond SemiBold"/>
              </a:rPr>
              <a:t> Hospital environments, where antibiotics are used extensively, can be hotspots for the emergence of resistant strains. </a:t>
            </a:r>
            <a:endParaRPr sz="16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