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2" r:id="rId6"/>
    <p:sldId id="261" r:id="rId7"/>
    <p:sldId id="277"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2" d="100"/>
          <a:sy n="92" d="100"/>
        </p:scale>
        <p:origin x="48" y="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531E-C50D-4D2B-9100-D5DE2187B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11F0B3-C6DF-4C84-B20B-62168CD73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C3C5C1-ADC9-4AFC-801A-746BA4FEE6B4}"/>
              </a:ext>
            </a:extLst>
          </p:cNvPr>
          <p:cNvSpPr>
            <a:spLocks noGrp="1"/>
          </p:cNvSpPr>
          <p:nvPr>
            <p:ph type="dt" sz="half" idx="10"/>
          </p:nvPr>
        </p:nvSpPr>
        <p:spPr/>
        <p:txBody>
          <a:bodyPr/>
          <a:lstStyle/>
          <a:p>
            <a:fld id="{9184DA70-C731-4C70-880D-CCD4705E623C}" type="datetime1">
              <a:rPr lang="en-US" smtClean="0"/>
              <a:t>10/19/2021</a:t>
            </a:fld>
            <a:endParaRPr lang="en-US" dirty="0"/>
          </a:p>
        </p:txBody>
      </p:sp>
      <p:sp>
        <p:nvSpPr>
          <p:cNvPr id="5" name="Footer Placeholder 4">
            <a:extLst>
              <a:ext uri="{FF2B5EF4-FFF2-40B4-BE49-F238E27FC236}">
                <a16:creationId xmlns:a16="http://schemas.microsoft.com/office/drawing/2014/main" id="{2A851724-A1FB-481E-AB97-47353886CE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AEE9ED-1D18-4925-B841-3953DA559CB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649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58F4-3C47-4286-BE07-6C073A33A8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E5184-204B-43B0-8F5A-7A39D6737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566F3-E559-4BD7-ACBE-6D5B48734829}"/>
              </a:ext>
            </a:extLst>
          </p:cNvPr>
          <p:cNvSpPr>
            <a:spLocks noGrp="1"/>
          </p:cNvSpPr>
          <p:nvPr>
            <p:ph type="dt" sz="half" idx="10"/>
          </p:nvPr>
        </p:nvSpPr>
        <p:spPr/>
        <p:txBody>
          <a:bodyPr/>
          <a:lstStyle/>
          <a:p>
            <a:fld id="{B612A279-0833-481D-8C56-F67FD0AC6C50}" type="datetime1">
              <a:rPr lang="en-US" smtClean="0"/>
              <a:t>10/19/2021</a:t>
            </a:fld>
            <a:endParaRPr lang="en-US" dirty="0"/>
          </a:p>
        </p:txBody>
      </p:sp>
      <p:sp>
        <p:nvSpPr>
          <p:cNvPr id="5" name="Footer Placeholder 4">
            <a:extLst>
              <a:ext uri="{FF2B5EF4-FFF2-40B4-BE49-F238E27FC236}">
                <a16:creationId xmlns:a16="http://schemas.microsoft.com/office/drawing/2014/main" id="{93FAAD04-B98A-454B-8BF1-4B445D3936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C8C7E8-B634-4BE5-B8AF-2CB1C08494C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676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28F2F-3CED-4235-99D8-4828995C7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F5E4C4-30B9-4F3C-9B91-DBA0494D5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CED68-C422-471F-8906-082E8D73EDDD}"/>
              </a:ext>
            </a:extLst>
          </p:cNvPr>
          <p:cNvSpPr>
            <a:spLocks noGrp="1"/>
          </p:cNvSpPr>
          <p:nvPr>
            <p:ph type="dt" sz="half" idx="10"/>
          </p:nvPr>
        </p:nvSpPr>
        <p:spPr/>
        <p:txBody>
          <a:bodyPr/>
          <a:lstStyle/>
          <a:p>
            <a:fld id="{6587DA83-5663-4C9C-B9AA-0B40A3DAFF81}" type="datetime1">
              <a:rPr lang="en-US" smtClean="0"/>
              <a:t>10/19/2021</a:t>
            </a:fld>
            <a:endParaRPr lang="en-US" dirty="0"/>
          </a:p>
        </p:txBody>
      </p:sp>
      <p:sp>
        <p:nvSpPr>
          <p:cNvPr id="5" name="Footer Placeholder 4">
            <a:extLst>
              <a:ext uri="{FF2B5EF4-FFF2-40B4-BE49-F238E27FC236}">
                <a16:creationId xmlns:a16="http://schemas.microsoft.com/office/drawing/2014/main" id="{22ABAEED-B121-41A7-B657-D131DE4F8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056E9-A639-4B09-9DF7-3DA5023E6CA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899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7FF0-24E5-41A6-8A68-35377C694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5AD386-F029-40A2-84C8-311E279473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3189B-83A6-4338-94A9-EEC85C2FA864}"/>
              </a:ext>
            </a:extLst>
          </p:cNvPr>
          <p:cNvSpPr>
            <a:spLocks noGrp="1"/>
          </p:cNvSpPr>
          <p:nvPr>
            <p:ph type="dt" sz="half" idx="10"/>
          </p:nvPr>
        </p:nvSpPr>
        <p:spPr/>
        <p:txBody>
          <a:bodyPr/>
          <a:lstStyle/>
          <a:p>
            <a:fld id="{4BE1D723-8F53-4F53-90B0-1982A396982E}" type="datetime1">
              <a:rPr lang="en-US" smtClean="0"/>
              <a:t>10/19/2021</a:t>
            </a:fld>
            <a:endParaRPr lang="en-US" dirty="0"/>
          </a:p>
        </p:txBody>
      </p:sp>
      <p:sp>
        <p:nvSpPr>
          <p:cNvPr id="5" name="Footer Placeholder 4">
            <a:extLst>
              <a:ext uri="{FF2B5EF4-FFF2-40B4-BE49-F238E27FC236}">
                <a16:creationId xmlns:a16="http://schemas.microsoft.com/office/drawing/2014/main" id="{9EA734AD-269A-4109-9F65-0F5ADC52FF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C6BD99-20C5-4372-8127-D6AB208DBD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867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5DE0-CEE7-4A37-B9DE-084FA76F1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BE8C09-9A74-42DD-9A4E-283FD6C18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D7187-D2FE-4BE2-92DB-33A63394B659}"/>
              </a:ext>
            </a:extLst>
          </p:cNvPr>
          <p:cNvSpPr>
            <a:spLocks noGrp="1"/>
          </p:cNvSpPr>
          <p:nvPr>
            <p:ph type="dt" sz="half" idx="10"/>
          </p:nvPr>
        </p:nvSpPr>
        <p:spPr/>
        <p:txBody>
          <a:bodyPr/>
          <a:lstStyle/>
          <a:p>
            <a:fld id="{97669AF7-7BEB-44E4-9852-375E34362B5B}" type="datetime1">
              <a:rPr lang="en-US" smtClean="0"/>
              <a:t>10/19/2021</a:t>
            </a:fld>
            <a:endParaRPr lang="en-US" dirty="0"/>
          </a:p>
        </p:txBody>
      </p:sp>
      <p:sp>
        <p:nvSpPr>
          <p:cNvPr id="5" name="Footer Placeholder 4">
            <a:extLst>
              <a:ext uri="{FF2B5EF4-FFF2-40B4-BE49-F238E27FC236}">
                <a16:creationId xmlns:a16="http://schemas.microsoft.com/office/drawing/2014/main" id="{99CA36FC-94C1-4556-9D7E-497FE80BA8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90DCF8-C876-4AE9-A548-59A044E857B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975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8A63-1F9C-40DB-9820-2C5CAD997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BB7D5-B9A8-44DF-8A4B-252158702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768DC0-83CB-431E-B83D-CE0639919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345C58-9164-4E3C-BA38-24D1E68E75D6}"/>
              </a:ext>
            </a:extLst>
          </p:cNvPr>
          <p:cNvSpPr>
            <a:spLocks noGrp="1"/>
          </p:cNvSpPr>
          <p:nvPr>
            <p:ph type="dt" sz="half" idx="10"/>
          </p:nvPr>
        </p:nvSpPr>
        <p:spPr/>
        <p:txBody>
          <a:bodyPr/>
          <a:lstStyle/>
          <a:p>
            <a:fld id="{BAAAC38D-0552-4C82-B593-E6124DFADBE2}" type="datetime1">
              <a:rPr lang="en-US" smtClean="0"/>
              <a:t>10/19/2021</a:t>
            </a:fld>
            <a:endParaRPr lang="en-US" dirty="0"/>
          </a:p>
        </p:txBody>
      </p:sp>
      <p:sp>
        <p:nvSpPr>
          <p:cNvPr id="6" name="Footer Placeholder 5">
            <a:extLst>
              <a:ext uri="{FF2B5EF4-FFF2-40B4-BE49-F238E27FC236}">
                <a16:creationId xmlns:a16="http://schemas.microsoft.com/office/drawing/2014/main" id="{B3A5820C-1A54-4FEF-B7C1-4807359EBF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040452-406C-48A3-A7E4-335F761E8D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29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7840-48BC-4DCB-AC07-5B8E33F4BA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1B328E-6A28-4BBB-A506-0FBA1D111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721B7-675C-4D72-8600-AEA3E22382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34758-250E-4059-8F4D-F12769396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058CA-EA09-448F-B14C-7909A0158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C7C138-3B09-4FDA-A413-E567123762B8}"/>
              </a:ext>
            </a:extLst>
          </p:cNvPr>
          <p:cNvSpPr>
            <a:spLocks noGrp="1"/>
          </p:cNvSpPr>
          <p:nvPr>
            <p:ph type="dt" sz="half" idx="10"/>
          </p:nvPr>
        </p:nvSpPr>
        <p:spPr/>
        <p:txBody>
          <a:bodyPr/>
          <a:lstStyle/>
          <a:p>
            <a:fld id="{D9DF0F1C-5577-4ACB-BB62-DF8F3C494C7E}" type="datetime1">
              <a:rPr lang="en-US" smtClean="0"/>
              <a:t>10/19/2021</a:t>
            </a:fld>
            <a:endParaRPr lang="en-US" dirty="0"/>
          </a:p>
        </p:txBody>
      </p:sp>
      <p:sp>
        <p:nvSpPr>
          <p:cNvPr id="8" name="Footer Placeholder 7">
            <a:extLst>
              <a:ext uri="{FF2B5EF4-FFF2-40B4-BE49-F238E27FC236}">
                <a16:creationId xmlns:a16="http://schemas.microsoft.com/office/drawing/2014/main" id="{F82C887B-46D3-48F7-948C-1467CBD766B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C25BB08-0F1A-4FE5-A3DF-6F1F15D54DA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25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0CEF-64FE-442D-B478-D20CF905CB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FC0991-3601-4F25-B400-965AE9BF9AF4}"/>
              </a:ext>
            </a:extLst>
          </p:cNvPr>
          <p:cNvSpPr>
            <a:spLocks noGrp="1"/>
          </p:cNvSpPr>
          <p:nvPr>
            <p:ph type="dt" sz="half" idx="10"/>
          </p:nvPr>
        </p:nvSpPr>
        <p:spPr/>
        <p:txBody>
          <a:bodyPr/>
          <a:lstStyle/>
          <a:p>
            <a:fld id="{1775B394-D9F9-4F0C-B15D-605F45CB9E9F}" type="datetime1">
              <a:rPr lang="en-US" smtClean="0"/>
              <a:t>10/19/2021</a:t>
            </a:fld>
            <a:endParaRPr lang="en-US" dirty="0"/>
          </a:p>
        </p:txBody>
      </p:sp>
      <p:sp>
        <p:nvSpPr>
          <p:cNvPr id="4" name="Footer Placeholder 3">
            <a:extLst>
              <a:ext uri="{FF2B5EF4-FFF2-40B4-BE49-F238E27FC236}">
                <a16:creationId xmlns:a16="http://schemas.microsoft.com/office/drawing/2014/main" id="{281F9E79-66E8-4F85-9EB8-B13DC3D95A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3ED1D7D-F573-49C4-8117-FFC70A6C3CC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66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CD9F5-A5EB-4F7E-9DAE-91887CC42EBD}"/>
              </a:ext>
            </a:extLst>
          </p:cNvPr>
          <p:cNvSpPr>
            <a:spLocks noGrp="1"/>
          </p:cNvSpPr>
          <p:nvPr>
            <p:ph type="dt" sz="half" idx="10"/>
          </p:nvPr>
        </p:nvSpPr>
        <p:spPr/>
        <p:txBody>
          <a:bodyPr/>
          <a:lstStyle/>
          <a:p>
            <a:fld id="{39667345-2558-425A-8533-9BFDBCE15005}" type="datetime1">
              <a:rPr lang="en-US" smtClean="0"/>
              <a:t>10/19/2021</a:t>
            </a:fld>
            <a:endParaRPr lang="en-US" dirty="0"/>
          </a:p>
        </p:txBody>
      </p:sp>
      <p:sp>
        <p:nvSpPr>
          <p:cNvPr id="3" name="Footer Placeholder 2">
            <a:extLst>
              <a:ext uri="{FF2B5EF4-FFF2-40B4-BE49-F238E27FC236}">
                <a16:creationId xmlns:a16="http://schemas.microsoft.com/office/drawing/2014/main" id="{ED45FC7F-5DD6-4766-899B-D033A0B6E8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113F01-9D43-437B-A742-FF1D3B4340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740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D60E-3A1F-4FCA-8AAA-A54A2AF4A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B7B3E7-B0E8-486E-996C-1F1EA4C92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0BC857-01EB-4820-B0F4-B73DE69D8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F374B-59FB-4D98-8495-7EA7FA505A04}"/>
              </a:ext>
            </a:extLst>
          </p:cNvPr>
          <p:cNvSpPr>
            <a:spLocks noGrp="1"/>
          </p:cNvSpPr>
          <p:nvPr>
            <p:ph type="dt" sz="half" idx="10"/>
          </p:nvPr>
        </p:nvSpPr>
        <p:spPr/>
        <p:txBody>
          <a:bodyPr/>
          <a:lstStyle/>
          <a:p>
            <a:fld id="{92BEA474-078D-4E9B-9B14-09A87B19DC46}" type="datetime1">
              <a:rPr lang="en-US" smtClean="0"/>
              <a:t>10/19/2021</a:t>
            </a:fld>
            <a:endParaRPr lang="en-US" dirty="0"/>
          </a:p>
        </p:txBody>
      </p:sp>
      <p:sp>
        <p:nvSpPr>
          <p:cNvPr id="6" name="Footer Placeholder 5">
            <a:extLst>
              <a:ext uri="{FF2B5EF4-FFF2-40B4-BE49-F238E27FC236}">
                <a16:creationId xmlns:a16="http://schemas.microsoft.com/office/drawing/2014/main" id="{0D7F58EE-CF0D-41A9-B677-E5D002DB1B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A5FF28-7774-4074-9919-339CEE8F9D1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726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5A14-95BF-46FB-877D-A1CAEB38F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0949BD-AE72-4AEC-A6C3-2B7AC3442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DF576A-CED1-42A4-BCD5-6C0DB3689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3ADA6-326B-4CCA-ABB4-6A95A5E79FF8}"/>
              </a:ext>
            </a:extLst>
          </p:cNvPr>
          <p:cNvSpPr>
            <a:spLocks noGrp="1"/>
          </p:cNvSpPr>
          <p:nvPr>
            <p:ph type="dt" sz="half" idx="10"/>
          </p:nvPr>
        </p:nvSpPr>
        <p:spPr/>
        <p:txBody>
          <a:bodyPr/>
          <a:lstStyle/>
          <a:p>
            <a:fld id="{4907D986-8816-4272-A432-0437A28A9828}" type="datetime1">
              <a:rPr lang="en-US" smtClean="0"/>
              <a:t>10/19/2021</a:t>
            </a:fld>
            <a:endParaRPr lang="en-US" dirty="0"/>
          </a:p>
        </p:txBody>
      </p:sp>
      <p:sp>
        <p:nvSpPr>
          <p:cNvPr id="6" name="Footer Placeholder 5">
            <a:extLst>
              <a:ext uri="{FF2B5EF4-FFF2-40B4-BE49-F238E27FC236}">
                <a16:creationId xmlns:a16="http://schemas.microsoft.com/office/drawing/2014/main" id="{69B9857B-60C2-4DDC-9D84-181E8D47C81E}"/>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84E660B-3D52-496D-A5D7-F26CFAF227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283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8234D-6D81-4274-BA4C-A3F249E5F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2B043F-9CB8-4EC7-83E3-597A21137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18799-563C-4E82-BC0F-284F62FFF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10/19/2021</a:t>
            </a:fld>
            <a:endParaRPr lang="en-US" dirty="0"/>
          </a:p>
        </p:txBody>
      </p:sp>
      <p:sp>
        <p:nvSpPr>
          <p:cNvPr id="5" name="Footer Placeholder 4">
            <a:extLst>
              <a:ext uri="{FF2B5EF4-FFF2-40B4-BE49-F238E27FC236}">
                <a16:creationId xmlns:a16="http://schemas.microsoft.com/office/drawing/2014/main" id="{F3BEF662-09E7-4BE2-96B6-598453F50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98E025-0B32-42FD-8911-AC4F2F928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0401829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kit-yb.org/en/latest/api/classifier/classification_report.html" TargetMode="External"/><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6590662" y="4267832"/>
            <a:ext cx="4805996" cy="1297115"/>
          </a:xfrm>
        </p:spPr>
        <p:txBody>
          <a:bodyPr vert="horz" lIns="91440" tIns="45720" rIns="91440" bIns="45720" rtlCol="0" anchor="t">
            <a:normAutofit/>
          </a:bodyPr>
          <a:lstStyle/>
          <a:p>
            <a:pPr algn="l"/>
            <a:r>
              <a:rPr lang="en-US" sz="3400" kern="1200">
                <a:solidFill>
                  <a:schemeClr val="tx2"/>
                </a:solidFill>
                <a:latin typeface="+mj-lt"/>
                <a:ea typeface="+mj-ea"/>
                <a:cs typeface="+mj-cs"/>
              </a:rPr>
              <a:t>In-Vehicle Coupon Recommendation Dataset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r>
              <a:rPr lang="en-US" sz="2000" kern="1200">
                <a:solidFill>
                  <a:schemeClr val="tx2"/>
                </a:solidFill>
                <a:latin typeface="+mn-lt"/>
                <a:ea typeface="+mn-ea"/>
                <a:cs typeface="+mn-cs"/>
              </a:rPr>
              <a:t>MACHINE LEARNING PROJECT 1</a:t>
            </a:r>
          </a:p>
          <a:p>
            <a:pPr algn="l"/>
            <a:r>
              <a:rPr lang="en-US" sz="2000" kern="1200">
                <a:solidFill>
                  <a:schemeClr val="tx2"/>
                </a:solidFill>
                <a:latin typeface="+mn-lt"/>
                <a:ea typeface="+mn-ea"/>
                <a:cs typeface="+mn-cs"/>
              </a:rPr>
              <a:t>UNIVERSITY OF WINDSOR</a:t>
            </a:r>
          </a:p>
          <a:p>
            <a:pPr algn="l"/>
            <a:endParaRPr lang="en-US" sz="2000" kern="1200">
              <a:solidFill>
                <a:schemeClr val="tx2"/>
              </a:solidFill>
              <a:latin typeface="+mn-lt"/>
              <a:ea typeface="+mn-ea"/>
              <a:cs typeface="+mn-cs"/>
            </a:endParaRPr>
          </a:p>
        </p:txBody>
      </p:sp>
      <p:pic>
        <p:nvPicPr>
          <p:cNvPr id="8" name="Image 5" descr="Spanish Republic of Letters">
            <a:extLst>
              <a:ext uri="{FF2B5EF4-FFF2-40B4-BE49-F238E27FC236}">
                <a16:creationId xmlns:a16="http://schemas.microsoft.com/office/drawing/2014/main" id="{4E4063AA-B007-4E8A-9DDA-62D74075AC0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94189" y="2693961"/>
            <a:ext cx="4141760" cy="1573869"/>
          </a:xfrm>
          <a:custGeom>
            <a:avLst/>
            <a:gdLst/>
            <a:ahLst/>
            <a:cxnLst/>
            <a:rect l="l" t="t" r="r" b="b"/>
            <a:pathLst>
              <a:path w="4141760" h="4377846">
                <a:moveTo>
                  <a:pt x="0" y="0"/>
                </a:moveTo>
                <a:lnTo>
                  <a:pt x="4141760" y="0"/>
                </a:lnTo>
                <a:lnTo>
                  <a:pt x="4141760" y="4377846"/>
                </a:lnTo>
                <a:lnTo>
                  <a:pt x="0" y="4377846"/>
                </a:lnTo>
                <a:close/>
              </a:path>
            </a:pathLst>
          </a:custGeom>
          <a:noFill/>
        </p:spPr>
      </p:pic>
      <p:grpSp>
        <p:nvGrpSpPr>
          <p:cNvPr id="17" name="Group 1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8" name="Freeform: Shape 1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Subtitle 2">
            <a:extLst>
              <a:ext uri="{FF2B5EF4-FFF2-40B4-BE49-F238E27FC236}">
                <a16:creationId xmlns:a16="http://schemas.microsoft.com/office/drawing/2014/main" id="{D7BC0DFA-6588-4801-A732-3C5F609D61C8}"/>
              </a:ext>
            </a:extLst>
          </p:cNvPr>
          <p:cNvSpPr txBox="1">
            <a:spLocks/>
          </p:cNvSpPr>
          <p:nvPr/>
        </p:nvSpPr>
        <p:spPr>
          <a:xfrm>
            <a:off x="153648" y="4881696"/>
            <a:ext cx="6269347" cy="14569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dirty="0">
                <a:solidFill>
                  <a:schemeClr val="tx1">
                    <a:lumMod val="85000"/>
                    <a:lumOff val="15000"/>
                  </a:schemeClr>
                </a:solidFill>
              </a:rPr>
              <a:t>Prepared By:</a:t>
            </a:r>
          </a:p>
          <a:p>
            <a:pPr algn="l"/>
            <a:r>
              <a:rPr lang="en-US" sz="1700" b="1" dirty="0" err="1">
                <a:effectLst/>
                <a:ea typeface="Times New Roman" panose="02020603050405020304" pitchFamily="18" charset="0"/>
              </a:rPr>
              <a:t>Meher</a:t>
            </a:r>
            <a:r>
              <a:rPr lang="en-US" sz="1700" b="1" dirty="0">
                <a:effectLst/>
                <a:ea typeface="Times New Roman" panose="02020603050405020304" pitchFamily="18" charset="0"/>
              </a:rPr>
              <a:t> Jyothi </a:t>
            </a:r>
            <a:r>
              <a:rPr lang="en-US" sz="1700" b="1" dirty="0" err="1">
                <a:effectLst/>
                <a:ea typeface="Times New Roman" panose="02020603050405020304" pitchFamily="18" charset="0"/>
              </a:rPr>
              <a:t>Karpurapu</a:t>
            </a:r>
            <a:r>
              <a:rPr lang="en-US" sz="1700" b="1" dirty="0">
                <a:effectLst/>
                <a:ea typeface="Times New Roman" panose="02020603050405020304" pitchFamily="18" charset="0"/>
              </a:rPr>
              <a:t> - 110070739</a:t>
            </a:r>
            <a:endParaRPr lang="en-US" sz="1700" b="1" dirty="0">
              <a:solidFill>
                <a:schemeClr val="tx1">
                  <a:lumMod val="85000"/>
                  <a:lumOff val="15000"/>
                </a:schemeClr>
              </a:solidFill>
            </a:endParaRPr>
          </a:p>
          <a:p>
            <a:pPr algn="l"/>
            <a:r>
              <a:rPr lang="en-US" sz="1700" b="1" dirty="0" err="1">
                <a:solidFill>
                  <a:schemeClr val="tx1">
                    <a:lumMod val="85000"/>
                    <a:lumOff val="15000"/>
                  </a:schemeClr>
                </a:solidFill>
              </a:rPr>
              <a:t>Nikhilesh</a:t>
            </a:r>
            <a:r>
              <a:rPr lang="en-US" sz="1700" b="1" dirty="0">
                <a:solidFill>
                  <a:schemeClr val="tx1">
                    <a:lumMod val="85000"/>
                    <a:lumOff val="15000"/>
                  </a:schemeClr>
                </a:solidFill>
              </a:rPr>
              <a:t> - </a:t>
            </a:r>
            <a:r>
              <a:rPr lang="en-US" sz="1400" b="1" i="0" dirty="0">
                <a:solidFill>
                  <a:srgbClr val="242424"/>
                </a:solidFill>
                <a:effectLst/>
                <a:latin typeface="Segoe UI" panose="020B0502040204020203" pitchFamily="34" charset="0"/>
              </a:rPr>
              <a:t>110057906</a:t>
            </a:r>
            <a:endParaRPr lang="en-US" sz="1700" b="1" dirty="0">
              <a:solidFill>
                <a:schemeClr val="tx1">
                  <a:lumMod val="85000"/>
                  <a:lumOff val="15000"/>
                </a:schemeClr>
              </a:solidFill>
            </a:endParaRPr>
          </a:p>
          <a:p>
            <a:pPr algn="l"/>
            <a:r>
              <a:rPr lang="en-US" sz="1700" b="1" dirty="0">
                <a:effectLst/>
                <a:ea typeface="Times New Roman" panose="02020603050405020304" pitchFamily="18" charset="0"/>
              </a:rPr>
              <a:t>Janani Suresh Kumar - </a:t>
            </a:r>
            <a:r>
              <a:rPr lang="en-US" sz="1400" b="1" i="0" dirty="0">
                <a:solidFill>
                  <a:srgbClr val="242424"/>
                </a:solidFill>
                <a:effectLst/>
                <a:latin typeface="Segoe UI" panose="020B0502040204020203" pitchFamily="34" charset="0"/>
              </a:rPr>
              <a:t>110071944</a:t>
            </a:r>
            <a:endParaRPr lang="en-US" sz="1700" b="1" dirty="0">
              <a:solidFill>
                <a:schemeClr val="tx1">
                  <a:lumMod val="85000"/>
                  <a:lumOff val="15000"/>
                </a:schemeClr>
              </a:solidFill>
            </a:endParaRPr>
          </a:p>
          <a:p>
            <a:endParaRPr lang="en-US" sz="1700" dirty="0">
              <a:solidFill>
                <a:schemeClr val="tx1">
                  <a:lumMod val="85000"/>
                  <a:lumOff val="15000"/>
                </a:schemeClr>
              </a:solidFill>
            </a:endParaRPr>
          </a:p>
          <a:p>
            <a:endParaRPr lang="en-US" sz="1700" dirty="0">
              <a:solidFill>
                <a:schemeClr val="tx1">
                  <a:lumMod val="85000"/>
                  <a:lumOff val="15000"/>
                </a:schemeClr>
              </a:solidFill>
            </a:endParaRPr>
          </a:p>
          <a:p>
            <a:endParaRPr lang="en-US" sz="17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7A1-1F7A-4F77-A4B8-D0079931A081}"/>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0" kern="1200" spc="-50" baseline="0" dirty="0">
                <a:solidFill>
                  <a:schemeClr val="tx1">
                    <a:lumMod val="75000"/>
                    <a:lumOff val="25000"/>
                  </a:schemeClr>
                </a:solidFill>
                <a:ea typeface="+mj-ea"/>
                <a:cs typeface="+mj-cs"/>
              </a:rPr>
              <a:t>Decision Trees</a:t>
            </a:r>
          </a:p>
        </p:txBody>
      </p:sp>
      <p:pic>
        <p:nvPicPr>
          <p:cNvPr id="4" name="Content Placeholder 9">
            <a:extLst>
              <a:ext uri="{FF2B5EF4-FFF2-40B4-BE49-F238E27FC236}">
                <a16:creationId xmlns:a16="http://schemas.microsoft.com/office/drawing/2014/main" id="{21915630-3768-4282-85B0-79F221D71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06064"/>
            <a:ext cx="4639736" cy="2377865"/>
          </a:xfrm>
          <a:prstGeom prst="rect">
            <a:avLst/>
          </a:prstGeom>
          <a:noFill/>
        </p:spPr>
      </p:pic>
      <p:sp>
        <p:nvSpPr>
          <p:cNvPr id="3" name="Content Placeholder 4">
            <a:extLst>
              <a:ext uri="{FF2B5EF4-FFF2-40B4-BE49-F238E27FC236}">
                <a16:creationId xmlns:a16="http://schemas.microsoft.com/office/drawing/2014/main" id="{FA849EE0-E933-4408-9DDF-3A81F24F0122}"/>
              </a:ext>
            </a:extLst>
          </p:cNvPr>
          <p:cNvSpPr txBox="1">
            <a:spLocks/>
          </p:cNvSpPr>
          <p:nvPr/>
        </p:nvSpPr>
        <p:spPr>
          <a:xfrm>
            <a:off x="6515944" y="2120900"/>
            <a:ext cx="4639736" cy="37481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pPr>
            <a:r>
              <a:rPr lang="en-US" sz="2000" dirty="0">
                <a:solidFill>
                  <a:schemeClr val="tx1">
                    <a:lumMod val="75000"/>
                    <a:lumOff val="25000"/>
                  </a:schemeClr>
                </a:solidFill>
              </a:rPr>
              <a:t>It is a supervised learning classification algorithm </a:t>
            </a:r>
          </a:p>
          <a:p>
            <a:pPr>
              <a:buFont typeface="Calibri" panose="020F0502020204030204" pitchFamily="34" charset="0"/>
            </a:pPr>
            <a:r>
              <a:rPr lang="en-US" sz="2000" dirty="0">
                <a:solidFill>
                  <a:schemeClr val="tx1">
                    <a:lumMod val="75000"/>
                    <a:lumOff val="25000"/>
                  </a:schemeClr>
                </a:solidFill>
              </a:rPr>
              <a:t>Uses multiple algorithms to split a node into two or more sub-nodes which separates all the labels or classes.</a:t>
            </a:r>
          </a:p>
          <a:p>
            <a:pPr>
              <a:buFont typeface="Calibri" panose="020F0502020204030204" pitchFamily="34" charset="0"/>
            </a:pPr>
            <a:r>
              <a:rPr lang="en-US" sz="2000" dirty="0">
                <a:solidFill>
                  <a:schemeClr val="tx1">
                    <a:lumMod val="75000"/>
                    <a:lumOff val="25000"/>
                  </a:schemeClr>
                </a:solidFill>
              </a:rPr>
              <a:t>Predicts the output by learning simple decision rules from data features. </a:t>
            </a:r>
          </a:p>
          <a:p>
            <a:pPr>
              <a:buFont typeface="Calibri" panose="020F0502020204030204" pitchFamily="34" charset="0"/>
            </a:pPr>
            <a:r>
              <a:rPr lang="en-US" sz="2000" dirty="0">
                <a:solidFill>
                  <a:schemeClr val="tx1">
                    <a:lumMod val="75000"/>
                    <a:lumOff val="25000"/>
                  </a:schemeClr>
                </a:solidFill>
              </a:rPr>
              <a:t>Decision trees can be used for both regression and classification problems. </a:t>
            </a:r>
          </a:p>
        </p:txBody>
      </p:sp>
    </p:spTree>
    <p:extLst>
      <p:ext uri="{BB962C8B-B14F-4D97-AF65-F5344CB8AC3E}">
        <p14:creationId xmlns:p14="http://schemas.microsoft.com/office/powerpoint/2010/main" val="345882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06E7-F43E-47E2-866F-0E7EB6629D20}"/>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0" kern="1200" spc="-50" baseline="0" dirty="0">
                <a:solidFill>
                  <a:schemeClr val="tx1">
                    <a:lumMod val="75000"/>
                    <a:lumOff val="25000"/>
                  </a:schemeClr>
                </a:solidFill>
                <a:ea typeface="+mj-ea"/>
                <a:cs typeface="+mj-cs"/>
              </a:rPr>
              <a:t>Logistic Regression</a:t>
            </a:r>
          </a:p>
        </p:txBody>
      </p:sp>
      <p:sp>
        <p:nvSpPr>
          <p:cNvPr id="3" name="Content Placeholder 4">
            <a:extLst>
              <a:ext uri="{FF2B5EF4-FFF2-40B4-BE49-F238E27FC236}">
                <a16:creationId xmlns:a16="http://schemas.microsoft.com/office/drawing/2014/main" id="{14971968-5D3B-46F8-8DAA-F0AA106C47DC}"/>
              </a:ext>
            </a:extLst>
          </p:cNvPr>
          <p:cNvSpPr txBox="1">
            <a:spLocks/>
          </p:cNvSpPr>
          <p:nvPr/>
        </p:nvSpPr>
        <p:spPr>
          <a:xfrm>
            <a:off x="1097280" y="2120900"/>
            <a:ext cx="4639736" cy="374819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pPr>
            <a:r>
              <a:rPr lang="en-US" sz="2000" dirty="0">
                <a:solidFill>
                  <a:schemeClr val="tx1">
                    <a:lumMod val="75000"/>
                    <a:lumOff val="25000"/>
                  </a:schemeClr>
                </a:solidFill>
              </a:rPr>
              <a:t> It is a supervised learning classification algorithm.</a:t>
            </a:r>
          </a:p>
          <a:p>
            <a:pPr>
              <a:buFont typeface="Calibri" panose="020F0502020204030204" pitchFamily="34" charset="0"/>
            </a:pPr>
            <a:r>
              <a:rPr lang="en-US" sz="2000" dirty="0">
                <a:solidFill>
                  <a:schemeClr val="tx1">
                    <a:lumMod val="75000"/>
                    <a:lumOff val="25000"/>
                  </a:schemeClr>
                </a:solidFill>
              </a:rPr>
              <a:t> Used for predicting the categorical dependent variable using a given set of independent variables.</a:t>
            </a:r>
          </a:p>
          <a:p>
            <a:pPr>
              <a:buFont typeface="Calibri" panose="020F0502020204030204" pitchFamily="34" charset="0"/>
            </a:pPr>
            <a:r>
              <a:rPr lang="en-US" sz="2000" dirty="0">
                <a:solidFill>
                  <a:schemeClr val="tx1">
                    <a:lumMod val="75000"/>
                    <a:lumOff val="25000"/>
                  </a:schemeClr>
                </a:solidFill>
              </a:rPr>
              <a:t> It is a statistical method which analyses the relationship between one or more independent variable and dependent variable by estimating probabilities.</a:t>
            </a:r>
          </a:p>
        </p:txBody>
      </p:sp>
      <p:pic>
        <p:nvPicPr>
          <p:cNvPr id="4" name="Content Placeholder 7">
            <a:extLst>
              <a:ext uri="{FF2B5EF4-FFF2-40B4-BE49-F238E27FC236}">
                <a16:creationId xmlns:a16="http://schemas.microsoft.com/office/drawing/2014/main" id="{A058E896-BE3E-483D-9AA4-9FF78198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716" y="2120900"/>
            <a:ext cx="4112191" cy="3748194"/>
          </a:xfrm>
          <a:prstGeom prst="rect">
            <a:avLst/>
          </a:prstGeom>
          <a:noFill/>
        </p:spPr>
      </p:pic>
    </p:spTree>
    <p:extLst>
      <p:ext uri="{BB962C8B-B14F-4D97-AF65-F5344CB8AC3E}">
        <p14:creationId xmlns:p14="http://schemas.microsoft.com/office/powerpoint/2010/main" val="423826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914C-E774-4BBF-8AC8-FC348B5C1A6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0" kern="1200" spc="-50" baseline="0" dirty="0">
                <a:solidFill>
                  <a:schemeClr val="tx1">
                    <a:lumMod val="75000"/>
                    <a:lumOff val="25000"/>
                  </a:schemeClr>
                </a:solidFill>
                <a:ea typeface="+mj-ea"/>
                <a:cs typeface="+mj-cs"/>
              </a:rPr>
              <a:t>Model Accuracy</a:t>
            </a:r>
          </a:p>
        </p:txBody>
      </p:sp>
      <p:sp>
        <p:nvSpPr>
          <p:cNvPr id="3" name="Content Placeholder 4">
            <a:extLst>
              <a:ext uri="{FF2B5EF4-FFF2-40B4-BE49-F238E27FC236}">
                <a16:creationId xmlns:a16="http://schemas.microsoft.com/office/drawing/2014/main" id="{7EDEBE5C-D0AC-4FBC-9259-A219F23612F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fontAlgn="auto">
              <a:spcBef>
                <a:spcPts val="1000"/>
              </a:spcBef>
              <a:spcAft>
                <a:spcPts val="0"/>
              </a:spcAft>
              <a:buClrTx/>
              <a:buSzTx/>
              <a:buFont typeface="Calibri" panose="020F0502020204030204" pitchFamily="34" charset="0"/>
              <a:buChar char="•"/>
              <a:tabLst/>
              <a:defRPr/>
            </a:pPr>
            <a:endParaRPr kumimoji="0" lang="en-US" sz="2000" b="0" i="0" u="none" strike="noStrike" cap="none" spc="0" normalizeH="0" baseline="0" noProof="0" dirty="0">
              <a:ln>
                <a:noFill/>
              </a:ln>
              <a:solidFill>
                <a:schemeClr val="tx1">
                  <a:lumMod val="75000"/>
                  <a:lumOff val="25000"/>
                </a:schemeClr>
              </a:solidFill>
              <a:effectLst/>
              <a:uLnTx/>
              <a:uFillTx/>
            </a:endParaRPr>
          </a:p>
          <a:p>
            <a:pPr marL="228600" marR="0" lvl="0" indent="-228600" fontAlgn="auto">
              <a:spcBef>
                <a:spcPts val="1000"/>
              </a:spcBef>
              <a:spcAft>
                <a:spcPts val="0"/>
              </a:spcAft>
              <a:buClrTx/>
              <a:buSzTx/>
              <a:buFont typeface="Calibri" panose="020F0502020204030204" pitchFamily="34" charset="0"/>
              <a:buChar char="•"/>
              <a:tabLst/>
              <a:defRPr/>
            </a:pPr>
            <a:endParaRPr kumimoji="0" lang="en-US" sz="2000" b="0" i="0" u="none" strike="noStrike" cap="none" spc="0" normalizeH="0" baseline="0" noProof="0" dirty="0">
              <a:ln>
                <a:noFill/>
              </a:ln>
              <a:solidFill>
                <a:schemeClr val="tx1">
                  <a:lumMod val="75000"/>
                  <a:lumOff val="25000"/>
                </a:schemeClr>
              </a:solidFill>
              <a:effectLst/>
              <a:uLnTx/>
              <a:uFillTx/>
            </a:endParaRPr>
          </a:p>
          <a:p>
            <a:pPr marL="228600" marR="0" lvl="0" indent="-228600" fontAlgn="auto">
              <a:spcBef>
                <a:spcPts val="1000"/>
              </a:spcBef>
              <a:spcAft>
                <a:spcPts val="0"/>
              </a:spcAft>
              <a:buClrTx/>
              <a:buSzTx/>
              <a:buFont typeface="Calibri" panose="020F0502020204030204" pitchFamily="34" charset="0"/>
              <a:buChar char="•"/>
              <a:tabLst/>
              <a:defRPr/>
            </a:pPr>
            <a:r>
              <a:rPr kumimoji="0" lang="en-US" sz="2000" b="0" i="0" u="none" strike="noStrike" cap="none" spc="0" normalizeH="0" baseline="0" noProof="0" dirty="0">
                <a:ln>
                  <a:noFill/>
                </a:ln>
                <a:solidFill>
                  <a:schemeClr val="tx1">
                    <a:lumMod val="75000"/>
                    <a:lumOff val="25000"/>
                  </a:schemeClr>
                </a:solidFill>
                <a:effectLst/>
                <a:uLnTx/>
                <a:uFillTx/>
              </a:rPr>
              <a:t>Accuracy score for Random forest : 74.91 %</a:t>
            </a:r>
          </a:p>
          <a:p>
            <a:pPr marL="228600" marR="0" lvl="0" indent="-228600" fontAlgn="auto">
              <a:spcBef>
                <a:spcPts val="1000"/>
              </a:spcBef>
              <a:spcAft>
                <a:spcPts val="0"/>
              </a:spcAft>
              <a:buClrTx/>
              <a:buSzTx/>
              <a:buFont typeface="Calibri" panose="020F0502020204030204" pitchFamily="34" charset="0"/>
              <a:buChar char="•"/>
              <a:tabLst/>
              <a:defRPr/>
            </a:pPr>
            <a:r>
              <a:rPr kumimoji="0" lang="en-US" sz="2000" b="0" i="0" u="none" strike="noStrike" cap="none" spc="0" normalizeH="0" baseline="0" noProof="0" dirty="0">
                <a:ln>
                  <a:noFill/>
                </a:ln>
                <a:solidFill>
                  <a:schemeClr val="tx1">
                    <a:lumMod val="75000"/>
                    <a:lumOff val="25000"/>
                  </a:schemeClr>
                </a:solidFill>
                <a:effectLst/>
                <a:uLnTx/>
                <a:uFillTx/>
              </a:rPr>
              <a:t>Accuracy score for Decision Trees: 66.41 %</a:t>
            </a:r>
          </a:p>
          <a:p>
            <a:pPr marL="228600" marR="0" lvl="0" indent="-228600" fontAlgn="auto">
              <a:spcBef>
                <a:spcPts val="1000"/>
              </a:spcBef>
              <a:spcAft>
                <a:spcPts val="0"/>
              </a:spcAft>
              <a:buClrTx/>
              <a:buSzTx/>
              <a:buFont typeface="Calibri" panose="020F0502020204030204" pitchFamily="34" charset="0"/>
              <a:buChar char="•"/>
              <a:tabLst/>
              <a:defRPr/>
            </a:pPr>
            <a:r>
              <a:rPr kumimoji="0" lang="en-US" sz="2000" b="0" i="0" u="none" strike="noStrike" cap="none" spc="0" normalizeH="0" baseline="0" noProof="0" dirty="0">
                <a:ln>
                  <a:noFill/>
                </a:ln>
                <a:solidFill>
                  <a:schemeClr val="tx1">
                    <a:lumMod val="75000"/>
                    <a:lumOff val="25000"/>
                  </a:schemeClr>
                </a:solidFill>
                <a:effectLst/>
                <a:uLnTx/>
                <a:uFillTx/>
              </a:rPr>
              <a:t>Accuracy score for Logistic Regression: 68.62 %</a:t>
            </a:r>
          </a:p>
          <a:p>
            <a:pPr marL="228600" marR="0" lvl="0" indent="-228600" fontAlgn="auto">
              <a:spcBef>
                <a:spcPts val="1000"/>
              </a:spcBef>
              <a:spcAft>
                <a:spcPts val="0"/>
              </a:spcAft>
              <a:buClrTx/>
              <a:buSzTx/>
              <a:buFont typeface="Calibri" panose="020F0502020204030204" pitchFamily="34" charset="0"/>
              <a:buChar char="•"/>
              <a:tabLst/>
              <a:defRPr/>
            </a:pPr>
            <a:endParaRPr kumimoji="0" lang="en-US" sz="2000" b="0" i="0" u="none" strike="noStrike"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403334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BA8C-D55B-4363-82B3-0487AE7E1831}"/>
              </a:ext>
            </a:extLst>
          </p:cNvPr>
          <p:cNvSpPr txBox="1">
            <a:spLocks/>
          </p:cNvSpPr>
          <p:nvPr/>
        </p:nvSpPr>
        <p:spPr>
          <a:xfrm>
            <a:off x="1524000" y="331788"/>
            <a:ext cx="9144000" cy="70643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Receiver Operating Characteristic Chart</a:t>
            </a:r>
            <a:endParaRPr lang="en-IN" sz="3600" dirty="0"/>
          </a:p>
        </p:txBody>
      </p:sp>
      <p:sp>
        <p:nvSpPr>
          <p:cNvPr id="3" name="Subtitle 2">
            <a:extLst>
              <a:ext uri="{FF2B5EF4-FFF2-40B4-BE49-F238E27FC236}">
                <a16:creationId xmlns:a16="http://schemas.microsoft.com/office/drawing/2014/main" id="{08C62240-9D01-4E18-BF7E-2DB202B71BE3}"/>
              </a:ext>
            </a:extLst>
          </p:cNvPr>
          <p:cNvSpPr txBox="1">
            <a:spLocks/>
          </p:cNvSpPr>
          <p:nvPr/>
        </p:nvSpPr>
        <p:spPr>
          <a:xfrm>
            <a:off x="1524000" y="1239838"/>
            <a:ext cx="9144000" cy="1823402"/>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00" algn="just">
              <a:lnSpc>
                <a:spcPct val="107000"/>
              </a:lnSpc>
              <a:spcAft>
                <a:spcPts val="800"/>
              </a:spcAft>
            </a:pPr>
            <a:r>
              <a:rPr lang="en-US" sz="1600" dirty="0">
                <a:solidFill>
                  <a:schemeClr val="tx1">
                    <a:lumMod val="65000"/>
                    <a:lumOff val="35000"/>
                  </a:schemeClr>
                </a:solidFill>
                <a:ea typeface="Times New Roman" panose="02020603050405020304" pitchFamily="18" charset="0"/>
                <a:cs typeface="Times New Roman" panose="02020603050405020304" pitchFamily="18" charset="0"/>
              </a:rPr>
              <a:t>The accuracy performance of all the three algorithms is compared using ROC (Receiver Operating Characteristic Chart) curve chart. It helps to present the performance of a classification model at all classification thresholds.</a:t>
            </a:r>
            <a:endParaRPr lang="en-IN"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sz="1600" dirty="0">
                <a:solidFill>
                  <a:schemeClr val="tx1">
                    <a:lumMod val="65000"/>
                    <a:lumOff val="35000"/>
                  </a:schemeClr>
                </a:solidFill>
                <a:ea typeface="Times New Roman" panose="02020603050405020304" pitchFamily="18" charset="0"/>
                <a:cs typeface="Times New Roman" panose="02020603050405020304" pitchFamily="18" charset="0"/>
              </a:rPr>
              <a:t>True Positive Rate</a:t>
            </a:r>
            <a:endParaRPr lang="en-IN"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n-US" sz="1600" dirty="0">
                <a:solidFill>
                  <a:schemeClr val="tx1">
                    <a:lumMod val="65000"/>
                    <a:lumOff val="35000"/>
                  </a:schemeClr>
                </a:solidFill>
                <a:ea typeface="Times New Roman" panose="02020603050405020304" pitchFamily="18" charset="0"/>
                <a:cs typeface="Times New Roman" panose="02020603050405020304" pitchFamily="18" charset="0"/>
              </a:rPr>
              <a:t>False Positive Rate</a:t>
            </a:r>
            <a:endParaRPr lang="en-IN" sz="1600" dirty="0">
              <a:solidFill>
                <a:schemeClr val="tx1">
                  <a:lumMod val="65000"/>
                  <a:lumOff val="35000"/>
                </a:schemeClr>
              </a:solidFill>
              <a:ea typeface="Calibri" panose="020F0502020204030204" pitchFamily="34" charset="0"/>
              <a:cs typeface="Times New Roman" panose="02020603050405020304" pitchFamily="18" charset="0"/>
            </a:endParaRPr>
          </a:p>
          <a:p>
            <a:endParaRPr lang="en-IN" sz="1600" dirty="0"/>
          </a:p>
        </p:txBody>
      </p:sp>
      <p:pic>
        <p:nvPicPr>
          <p:cNvPr id="4" name="Picture 3" descr="Text&#10;&#10;Description automatically generated">
            <a:extLst>
              <a:ext uri="{FF2B5EF4-FFF2-40B4-BE49-F238E27FC236}">
                <a16:creationId xmlns:a16="http://schemas.microsoft.com/office/drawing/2014/main" id="{FDAAFDBE-5A6E-4EEB-892C-40C9C87F7C27}"/>
              </a:ext>
            </a:extLst>
          </p:cNvPr>
          <p:cNvPicPr>
            <a:picLocks noChangeAspect="1"/>
          </p:cNvPicPr>
          <p:nvPr/>
        </p:nvPicPr>
        <p:blipFill>
          <a:blip r:embed="rId2"/>
          <a:stretch>
            <a:fillRect/>
          </a:stretch>
        </p:blipFill>
        <p:spPr>
          <a:xfrm>
            <a:off x="7036479" y="3066415"/>
            <a:ext cx="2514600" cy="793115"/>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06B3D9C1-F3A1-43D0-BCCF-F58DB22D621A}"/>
              </a:ext>
            </a:extLst>
          </p:cNvPr>
          <p:cNvPicPr>
            <a:picLocks noChangeAspect="1"/>
          </p:cNvPicPr>
          <p:nvPr/>
        </p:nvPicPr>
        <p:blipFill>
          <a:blip r:embed="rId3"/>
          <a:stretch>
            <a:fillRect/>
          </a:stretch>
        </p:blipFill>
        <p:spPr>
          <a:xfrm>
            <a:off x="2640921" y="3063240"/>
            <a:ext cx="2590800" cy="731520"/>
          </a:xfrm>
          <a:prstGeom prst="rect">
            <a:avLst/>
          </a:prstGeom>
        </p:spPr>
      </p:pic>
      <p:sp>
        <p:nvSpPr>
          <p:cNvPr id="6" name="Subtitle 2">
            <a:extLst>
              <a:ext uri="{FF2B5EF4-FFF2-40B4-BE49-F238E27FC236}">
                <a16:creationId xmlns:a16="http://schemas.microsoft.com/office/drawing/2014/main" id="{A24BA962-FEAF-4338-BF7D-E2C1CC5AFCC3}"/>
              </a:ext>
            </a:extLst>
          </p:cNvPr>
          <p:cNvSpPr txBox="1">
            <a:spLocks/>
          </p:cNvSpPr>
          <p:nvPr/>
        </p:nvSpPr>
        <p:spPr>
          <a:xfrm>
            <a:off x="1621655" y="4135439"/>
            <a:ext cx="9144000" cy="22298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3500" algn="just">
              <a:lnSpc>
                <a:spcPct val="107000"/>
              </a:lnSpc>
              <a:spcAft>
                <a:spcPts val="800"/>
              </a:spcAft>
            </a:pPr>
            <a:r>
              <a:rPr lang="en-US" sz="1600" dirty="0">
                <a:solidFill>
                  <a:schemeClr val="tx1">
                    <a:lumMod val="65000"/>
                    <a:lumOff val="35000"/>
                  </a:schemeClr>
                </a:solidFill>
              </a:rPr>
              <a:t>AUC</a:t>
            </a:r>
            <a:r>
              <a:rPr lang="en-US" sz="1600" b="0" i="0" dirty="0">
                <a:solidFill>
                  <a:schemeClr val="tx1">
                    <a:lumMod val="65000"/>
                    <a:lumOff val="35000"/>
                  </a:schemeClr>
                </a:solidFill>
                <a:effectLst/>
              </a:rPr>
              <a:t> stands for "Area under the ROC Curve." That is, AUC measures the entire two-dimensional area underneath the entire ROC curve.</a:t>
            </a:r>
          </a:p>
          <a:p>
            <a:pPr marL="63500" algn="just">
              <a:lnSpc>
                <a:spcPct val="107000"/>
              </a:lnSpc>
              <a:spcAft>
                <a:spcPts val="800"/>
              </a:spcAft>
            </a:pPr>
            <a:r>
              <a:rPr lang="en-US" sz="1600" dirty="0">
                <a:solidFill>
                  <a:schemeClr val="tx1">
                    <a:lumMod val="65000"/>
                    <a:lumOff val="35000"/>
                  </a:schemeClr>
                </a:solidFill>
                <a:ea typeface="Calibri" panose="020F0502020204030204" pitchFamily="34" charset="0"/>
                <a:cs typeface="Times New Roman" panose="02020603050405020304" pitchFamily="18" charset="0"/>
              </a:rPr>
              <a:t>It has values from 0 to 1.</a:t>
            </a:r>
          </a:p>
          <a:p>
            <a:pPr marL="349250" indent="-285750" algn="just">
              <a:lnSpc>
                <a:spcPct val="107000"/>
              </a:lnSpc>
              <a:spcAft>
                <a:spcPts val="800"/>
              </a:spcAft>
              <a:buFont typeface="Arial" panose="020B0604020202020204" pitchFamily="34" charset="0"/>
              <a:buChar char="•"/>
            </a:pPr>
            <a:r>
              <a:rPr lang="en-US" sz="1600" dirty="0">
                <a:solidFill>
                  <a:schemeClr val="tx1">
                    <a:lumMod val="65000"/>
                    <a:lumOff val="35000"/>
                  </a:schemeClr>
                </a:solidFill>
                <a:ea typeface="Calibri" panose="020F0502020204030204" pitchFamily="34" charset="0"/>
                <a:cs typeface="Times New Roman" panose="02020603050405020304" pitchFamily="18" charset="0"/>
              </a:rPr>
              <a:t>0 for the 100% wrong predictions </a:t>
            </a:r>
          </a:p>
          <a:p>
            <a:pPr marL="349250" indent="-285750" algn="just">
              <a:lnSpc>
                <a:spcPct val="107000"/>
              </a:lnSpc>
              <a:spcAft>
                <a:spcPts val="800"/>
              </a:spcAft>
              <a:buFont typeface="Arial" panose="020B0604020202020204" pitchFamily="34" charset="0"/>
              <a:buChar char="•"/>
            </a:pPr>
            <a:r>
              <a:rPr lang="en-US" sz="1600" dirty="0">
                <a:solidFill>
                  <a:schemeClr val="tx1">
                    <a:lumMod val="65000"/>
                    <a:lumOff val="35000"/>
                  </a:schemeClr>
                </a:solidFill>
                <a:ea typeface="Calibri" panose="020F0502020204030204" pitchFamily="34" charset="0"/>
                <a:cs typeface="Times New Roman" panose="02020603050405020304" pitchFamily="18" charset="0"/>
              </a:rPr>
              <a:t>1 for the 100% right predictions</a:t>
            </a:r>
            <a:r>
              <a:rPr lang="en-US" sz="1600" dirty="0">
                <a:solidFill>
                  <a:srgbClr val="202124"/>
                </a:solidFill>
                <a:ea typeface="Calibri" panose="020F0502020204030204" pitchFamily="34" charset="0"/>
                <a:cs typeface="Times New Roman" panose="02020603050405020304" pitchFamily="18" charset="0"/>
              </a:rPr>
              <a:t>.</a:t>
            </a:r>
            <a:endParaRPr lang="en-IN" sz="1600" dirty="0">
              <a:solidFill>
                <a:schemeClr val="tx1">
                  <a:lumMod val="65000"/>
                  <a:lumOff val="35000"/>
                </a:schemeClr>
              </a:solidFill>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46259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61A5-D89E-4697-8A17-6100A8C21A99}"/>
              </a:ext>
            </a:extLst>
          </p:cNvPr>
          <p:cNvSpPr txBox="1">
            <a:spLocks/>
          </p:cNvSpPr>
          <p:nvPr/>
        </p:nvSpPr>
        <p:spPr>
          <a:xfrm>
            <a:off x="838200" y="365126"/>
            <a:ext cx="10515600" cy="620296"/>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ROC Curves</a:t>
            </a:r>
            <a:endParaRPr lang="en-IN" sz="3600" dirty="0"/>
          </a:p>
        </p:txBody>
      </p:sp>
      <p:sp>
        <p:nvSpPr>
          <p:cNvPr id="3" name="TextBox 2">
            <a:extLst>
              <a:ext uri="{FF2B5EF4-FFF2-40B4-BE49-F238E27FC236}">
                <a16:creationId xmlns:a16="http://schemas.microsoft.com/office/drawing/2014/main" id="{73A81741-B125-4912-A136-55969176DB4E}"/>
              </a:ext>
            </a:extLst>
          </p:cNvPr>
          <p:cNvSpPr txBox="1"/>
          <p:nvPr/>
        </p:nvSpPr>
        <p:spPr>
          <a:xfrm>
            <a:off x="4829175" y="985422"/>
            <a:ext cx="2533650" cy="369332"/>
          </a:xfrm>
          <a:prstGeom prst="rect">
            <a:avLst/>
          </a:prstGeom>
          <a:noFill/>
        </p:spPr>
        <p:txBody>
          <a:bodyPr wrap="square" rtlCol="0">
            <a:spAutoFit/>
          </a:bodyPr>
          <a:lstStyle/>
          <a:p>
            <a:pPr algn="ctr"/>
            <a:r>
              <a:rPr lang="en-US" dirty="0">
                <a:latin typeface="Berlin Sans FB" panose="020E0602020502020306" pitchFamily="34" charset="0"/>
              </a:rPr>
              <a:t>RANDOM FOREST</a:t>
            </a:r>
            <a:endParaRPr lang="en-IN" dirty="0">
              <a:latin typeface="Berlin Sans FB" panose="020E0602020502020306" pitchFamily="34" charset="0"/>
            </a:endParaRPr>
          </a:p>
        </p:txBody>
      </p:sp>
      <p:sp>
        <p:nvSpPr>
          <p:cNvPr id="4" name="TextBox 3">
            <a:extLst>
              <a:ext uri="{FF2B5EF4-FFF2-40B4-BE49-F238E27FC236}">
                <a16:creationId xmlns:a16="http://schemas.microsoft.com/office/drawing/2014/main" id="{ADA74DAE-AB9E-4625-88AF-C3DD15AE8806}"/>
              </a:ext>
            </a:extLst>
          </p:cNvPr>
          <p:cNvSpPr txBox="1"/>
          <p:nvPr/>
        </p:nvSpPr>
        <p:spPr>
          <a:xfrm>
            <a:off x="838200" y="3580330"/>
            <a:ext cx="2533650" cy="369332"/>
          </a:xfrm>
          <a:prstGeom prst="rect">
            <a:avLst/>
          </a:prstGeom>
          <a:noFill/>
        </p:spPr>
        <p:txBody>
          <a:bodyPr wrap="square" rtlCol="0">
            <a:spAutoFit/>
          </a:bodyPr>
          <a:lstStyle/>
          <a:p>
            <a:pPr algn="ctr"/>
            <a:r>
              <a:rPr lang="en-US" dirty="0">
                <a:latin typeface="Berlin Sans FB" panose="020E0602020502020306" pitchFamily="34" charset="0"/>
              </a:rPr>
              <a:t>DECISION TREE</a:t>
            </a:r>
            <a:endParaRPr lang="en-IN" dirty="0">
              <a:latin typeface="Berlin Sans FB" panose="020E0602020502020306" pitchFamily="34" charset="0"/>
            </a:endParaRPr>
          </a:p>
        </p:txBody>
      </p:sp>
      <p:sp>
        <p:nvSpPr>
          <p:cNvPr id="5" name="TextBox 4">
            <a:extLst>
              <a:ext uri="{FF2B5EF4-FFF2-40B4-BE49-F238E27FC236}">
                <a16:creationId xmlns:a16="http://schemas.microsoft.com/office/drawing/2014/main" id="{85596391-3691-4D16-B53E-FD185B48B3C4}"/>
              </a:ext>
            </a:extLst>
          </p:cNvPr>
          <p:cNvSpPr txBox="1"/>
          <p:nvPr/>
        </p:nvSpPr>
        <p:spPr>
          <a:xfrm>
            <a:off x="8669228" y="3580330"/>
            <a:ext cx="2533650" cy="369332"/>
          </a:xfrm>
          <a:prstGeom prst="rect">
            <a:avLst/>
          </a:prstGeom>
          <a:noFill/>
        </p:spPr>
        <p:txBody>
          <a:bodyPr wrap="square" rtlCol="0">
            <a:spAutoFit/>
          </a:bodyPr>
          <a:lstStyle/>
          <a:p>
            <a:pPr algn="ctr"/>
            <a:r>
              <a:rPr lang="en-US" dirty="0">
                <a:latin typeface="Berlin Sans FB" panose="020E0602020502020306" pitchFamily="34" charset="0"/>
              </a:rPr>
              <a:t>LOGISTIC REGRESSION</a:t>
            </a:r>
            <a:endParaRPr lang="en-IN" dirty="0">
              <a:latin typeface="Berlin Sans FB" panose="020E0602020502020306" pitchFamily="34" charset="0"/>
            </a:endParaRPr>
          </a:p>
        </p:txBody>
      </p:sp>
      <p:pic>
        <p:nvPicPr>
          <p:cNvPr id="6" name="Picture 5" descr="Chart&#10;&#10;Description automatically generated">
            <a:extLst>
              <a:ext uri="{FF2B5EF4-FFF2-40B4-BE49-F238E27FC236}">
                <a16:creationId xmlns:a16="http://schemas.microsoft.com/office/drawing/2014/main" id="{745116A0-200F-4F98-B40B-FD92A5069D7F}"/>
              </a:ext>
            </a:extLst>
          </p:cNvPr>
          <p:cNvPicPr>
            <a:picLocks noChangeAspect="1"/>
          </p:cNvPicPr>
          <p:nvPr/>
        </p:nvPicPr>
        <p:blipFill>
          <a:blip r:embed="rId2"/>
          <a:stretch>
            <a:fillRect/>
          </a:stretch>
        </p:blipFill>
        <p:spPr>
          <a:xfrm>
            <a:off x="4070458" y="1380247"/>
            <a:ext cx="3900162" cy="2678447"/>
          </a:xfrm>
          <a:prstGeom prst="rect">
            <a:avLst/>
          </a:prstGeom>
        </p:spPr>
      </p:pic>
      <p:pic>
        <p:nvPicPr>
          <p:cNvPr id="7" name="Picture 6" descr="Chart, line chart&#10;&#10;Description automatically generated">
            <a:extLst>
              <a:ext uri="{FF2B5EF4-FFF2-40B4-BE49-F238E27FC236}">
                <a16:creationId xmlns:a16="http://schemas.microsoft.com/office/drawing/2014/main" id="{9A57185E-6BC5-494A-A427-7D71A9CB0CBE}"/>
              </a:ext>
            </a:extLst>
          </p:cNvPr>
          <p:cNvPicPr>
            <a:picLocks noChangeAspect="1"/>
          </p:cNvPicPr>
          <p:nvPr/>
        </p:nvPicPr>
        <p:blipFill>
          <a:blip r:embed="rId3"/>
          <a:stretch>
            <a:fillRect/>
          </a:stretch>
        </p:blipFill>
        <p:spPr>
          <a:xfrm>
            <a:off x="156022" y="3949663"/>
            <a:ext cx="4210288" cy="2908338"/>
          </a:xfrm>
          <a:prstGeom prst="rect">
            <a:avLst/>
          </a:prstGeom>
        </p:spPr>
      </p:pic>
      <p:pic>
        <p:nvPicPr>
          <p:cNvPr id="8" name="Picture 7" descr="Chart, line chart&#10;&#10;Description automatically generated">
            <a:extLst>
              <a:ext uri="{FF2B5EF4-FFF2-40B4-BE49-F238E27FC236}">
                <a16:creationId xmlns:a16="http://schemas.microsoft.com/office/drawing/2014/main" id="{E57A1999-0E8B-49D8-8BBF-27CBFE00B3C2}"/>
              </a:ext>
            </a:extLst>
          </p:cNvPr>
          <p:cNvPicPr>
            <a:picLocks noChangeAspect="1"/>
          </p:cNvPicPr>
          <p:nvPr/>
        </p:nvPicPr>
        <p:blipFill>
          <a:blip r:embed="rId4"/>
          <a:stretch>
            <a:fillRect/>
          </a:stretch>
        </p:blipFill>
        <p:spPr>
          <a:xfrm>
            <a:off x="7595757" y="3949662"/>
            <a:ext cx="4596243" cy="2836415"/>
          </a:xfrm>
          <a:prstGeom prst="rect">
            <a:avLst/>
          </a:prstGeom>
        </p:spPr>
      </p:pic>
    </p:spTree>
    <p:extLst>
      <p:ext uri="{BB962C8B-B14F-4D97-AF65-F5344CB8AC3E}">
        <p14:creationId xmlns:p14="http://schemas.microsoft.com/office/powerpoint/2010/main" val="39218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5523FD-63B5-44CC-B204-E48FE13446EC}"/>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3600" i="0" kern="1200" spc="-50" baseline="0" dirty="0">
                <a:latin typeface="+mj-lt"/>
                <a:ea typeface="+mj-ea"/>
                <a:cs typeface="+mj-cs"/>
              </a:rPr>
              <a:t>Accuracy and Area Under the Curve(AUC)</a:t>
            </a:r>
          </a:p>
        </p:txBody>
      </p:sp>
      <p:graphicFrame>
        <p:nvGraphicFramePr>
          <p:cNvPr id="4" name="Content Placeholder 3">
            <a:extLst>
              <a:ext uri="{FF2B5EF4-FFF2-40B4-BE49-F238E27FC236}">
                <a16:creationId xmlns:a16="http://schemas.microsoft.com/office/drawing/2014/main" id="{FA65ADA7-CA20-45F3-BAED-6679A90A6769}"/>
              </a:ext>
            </a:extLst>
          </p:cNvPr>
          <p:cNvGraphicFramePr>
            <a:graphicFrameLocks/>
          </p:cNvGraphicFramePr>
          <p:nvPr>
            <p:extLst>
              <p:ext uri="{D42A27DB-BD31-4B8C-83A1-F6EECF244321}">
                <p14:modId xmlns:p14="http://schemas.microsoft.com/office/powerpoint/2010/main" val="649185878"/>
              </p:ext>
            </p:extLst>
          </p:nvPr>
        </p:nvGraphicFramePr>
        <p:xfrm>
          <a:off x="1097280" y="2487137"/>
          <a:ext cx="10058402" cy="3003021"/>
        </p:xfrm>
        <a:graphic>
          <a:graphicData uri="http://schemas.openxmlformats.org/drawingml/2006/table">
            <a:tbl>
              <a:tblPr firstRow="1" firstCol="1" bandRow="1">
                <a:solidFill>
                  <a:srgbClr val="F2F2F2">
                    <a:alpha val="45098"/>
                  </a:srgbClr>
                </a:solidFill>
                <a:tableStyleId>{5C22544A-7EE6-4342-B048-85BDC9FD1C3A}</a:tableStyleId>
              </a:tblPr>
              <a:tblGrid>
                <a:gridCol w="2409843">
                  <a:extLst>
                    <a:ext uri="{9D8B030D-6E8A-4147-A177-3AD203B41FA5}">
                      <a16:colId xmlns:a16="http://schemas.microsoft.com/office/drawing/2014/main" val="2735703479"/>
                    </a:ext>
                  </a:extLst>
                </a:gridCol>
                <a:gridCol w="2518709">
                  <a:extLst>
                    <a:ext uri="{9D8B030D-6E8A-4147-A177-3AD203B41FA5}">
                      <a16:colId xmlns:a16="http://schemas.microsoft.com/office/drawing/2014/main" val="2215292399"/>
                    </a:ext>
                  </a:extLst>
                </a:gridCol>
                <a:gridCol w="2518709">
                  <a:extLst>
                    <a:ext uri="{9D8B030D-6E8A-4147-A177-3AD203B41FA5}">
                      <a16:colId xmlns:a16="http://schemas.microsoft.com/office/drawing/2014/main" val="2818490223"/>
                    </a:ext>
                  </a:extLst>
                </a:gridCol>
                <a:gridCol w="2611141">
                  <a:extLst>
                    <a:ext uri="{9D8B030D-6E8A-4147-A177-3AD203B41FA5}">
                      <a16:colId xmlns:a16="http://schemas.microsoft.com/office/drawing/2014/main" val="3331683485"/>
                    </a:ext>
                  </a:extLst>
                </a:gridCol>
              </a:tblGrid>
              <a:tr h="638288">
                <a:tc>
                  <a:txBody>
                    <a:bodyPr/>
                    <a:lstStyle/>
                    <a:p>
                      <a:pPr algn="just">
                        <a:lnSpc>
                          <a:spcPct val="115000"/>
                        </a:lnSpc>
                        <a:spcAft>
                          <a:spcPts val="800"/>
                        </a:spcAft>
                      </a:pPr>
                      <a:r>
                        <a:rPr lang="en-US" sz="1800" b="0" cap="none" spc="0">
                          <a:solidFill>
                            <a:schemeClr val="bg1"/>
                          </a:solidFill>
                          <a:effectLst/>
                        </a:rPr>
                        <a:t>Algorithms</a:t>
                      </a:r>
                      <a:endParaRPr lang="en-IN" sz="18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nchor="ctr">
                    <a:lnL w="12700" cmpd="sng">
                      <a:noFill/>
                    </a:lnL>
                    <a:lnR w="12700" cmpd="sng">
                      <a:noFill/>
                    </a:lnR>
                    <a:lnT w="19050" cap="flat" cmpd="sng" algn="ctr">
                      <a:noFill/>
                      <a:prstDash val="solid"/>
                    </a:lnT>
                    <a:lnB w="38100" cmpd="sng">
                      <a:noFill/>
                    </a:lnB>
                    <a:solidFill>
                      <a:schemeClr val="tx1"/>
                    </a:solidFill>
                  </a:tcPr>
                </a:tc>
                <a:tc>
                  <a:txBody>
                    <a:bodyPr/>
                    <a:lstStyle/>
                    <a:p>
                      <a:pPr algn="just">
                        <a:lnSpc>
                          <a:spcPct val="115000"/>
                        </a:lnSpc>
                        <a:spcAft>
                          <a:spcPts val="800"/>
                        </a:spcAft>
                      </a:pPr>
                      <a:r>
                        <a:rPr lang="en-US" sz="1800" b="0" cap="none" spc="0">
                          <a:solidFill>
                            <a:schemeClr val="bg1"/>
                          </a:solidFill>
                          <a:effectLst/>
                        </a:rPr>
                        <a:t>Random Forest</a:t>
                      </a:r>
                      <a:endParaRPr lang="en-IN" sz="18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nchor="ctr">
                    <a:lnL w="12700" cmpd="sng">
                      <a:noFill/>
                    </a:lnL>
                    <a:lnR w="12700" cmpd="sng">
                      <a:noFill/>
                    </a:lnR>
                    <a:lnT w="19050" cap="flat" cmpd="sng" algn="ctr">
                      <a:noFill/>
                      <a:prstDash val="solid"/>
                    </a:lnT>
                    <a:lnB w="38100" cmpd="sng">
                      <a:noFill/>
                    </a:lnB>
                    <a:solidFill>
                      <a:schemeClr val="tx1"/>
                    </a:solidFill>
                  </a:tcPr>
                </a:tc>
                <a:tc>
                  <a:txBody>
                    <a:bodyPr/>
                    <a:lstStyle/>
                    <a:p>
                      <a:pPr algn="just">
                        <a:lnSpc>
                          <a:spcPct val="115000"/>
                        </a:lnSpc>
                        <a:spcAft>
                          <a:spcPts val="800"/>
                        </a:spcAft>
                      </a:pPr>
                      <a:r>
                        <a:rPr lang="en-US" sz="1800" b="0" cap="none" spc="0">
                          <a:solidFill>
                            <a:schemeClr val="bg1"/>
                          </a:solidFill>
                          <a:effectLst/>
                        </a:rPr>
                        <a:t>Decision Tree</a:t>
                      </a:r>
                      <a:endParaRPr lang="en-IN" sz="18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nchor="ctr">
                    <a:lnL w="12700" cmpd="sng">
                      <a:noFill/>
                    </a:lnL>
                    <a:lnR w="12700" cmpd="sng">
                      <a:noFill/>
                    </a:lnR>
                    <a:lnT w="19050" cap="flat" cmpd="sng" algn="ctr">
                      <a:noFill/>
                      <a:prstDash val="solid"/>
                    </a:lnT>
                    <a:lnB w="38100" cmpd="sng">
                      <a:noFill/>
                    </a:lnB>
                    <a:solidFill>
                      <a:schemeClr val="tx1"/>
                    </a:solidFill>
                  </a:tcPr>
                </a:tc>
                <a:tc>
                  <a:txBody>
                    <a:bodyPr/>
                    <a:lstStyle/>
                    <a:p>
                      <a:pPr algn="just">
                        <a:lnSpc>
                          <a:spcPct val="115000"/>
                        </a:lnSpc>
                        <a:spcAft>
                          <a:spcPts val="800"/>
                        </a:spcAft>
                      </a:pPr>
                      <a:r>
                        <a:rPr lang="en-US" sz="1800" b="0" cap="none" spc="0">
                          <a:solidFill>
                            <a:schemeClr val="bg1"/>
                          </a:solidFill>
                          <a:effectLst/>
                        </a:rPr>
                        <a:t>Logistic Regression</a:t>
                      </a:r>
                      <a:endParaRPr lang="en-IN" sz="18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398216276"/>
                  </a:ext>
                </a:extLst>
              </a:tr>
              <a:tr h="1384157">
                <a:tc>
                  <a:txBody>
                    <a:bodyPr/>
                    <a:lstStyle/>
                    <a:p>
                      <a:pPr algn="just">
                        <a:lnSpc>
                          <a:spcPct val="115000"/>
                        </a:lnSpc>
                        <a:spcAft>
                          <a:spcPts val="800"/>
                        </a:spcAft>
                      </a:pPr>
                      <a:r>
                        <a:rPr lang="en-US" sz="1600" b="1" cap="none" spc="0">
                          <a:solidFill>
                            <a:schemeClr val="tx1"/>
                          </a:solidFill>
                          <a:effectLst/>
                        </a:rPr>
                        <a:t>Accuracy Score</a:t>
                      </a:r>
                      <a:endParaRPr lang="en-IN" sz="16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0.7491721854304636</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0.6641832229580574</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0.6862582781456954</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66638616"/>
                  </a:ext>
                </a:extLst>
              </a:tr>
              <a:tr h="980576">
                <a:tc>
                  <a:txBody>
                    <a:bodyPr/>
                    <a:lstStyle/>
                    <a:p>
                      <a:pPr algn="just">
                        <a:lnSpc>
                          <a:spcPct val="115000"/>
                        </a:lnSpc>
                        <a:spcAft>
                          <a:spcPts val="800"/>
                        </a:spcAft>
                      </a:pPr>
                      <a:r>
                        <a:rPr lang="en-US" sz="1600" b="1" cap="none" spc="0">
                          <a:solidFill>
                            <a:schemeClr val="tx1"/>
                          </a:solidFill>
                          <a:effectLst/>
                        </a:rPr>
                        <a:t>ROC AUC (Area Under the Curve)</a:t>
                      </a:r>
                      <a:endParaRPr lang="en-IN" sz="16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0.8248800269630124</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0.6601024718156127</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cap="none" spc="0">
                          <a:solidFill>
                            <a:schemeClr val="tx1"/>
                          </a:solidFill>
                          <a:effectLst/>
                        </a:rPr>
                        <a:t>0.7335493157207967</a:t>
                      </a:r>
                      <a:endParaRPr lang="en-IN" sz="1600" cap="none" spc="0">
                        <a:solidFill>
                          <a:schemeClr val="tx1"/>
                        </a:solidFill>
                        <a:effectLst/>
                      </a:endParaRPr>
                    </a:p>
                    <a:p>
                      <a:pPr algn="just">
                        <a:lnSpc>
                          <a:spcPct val="115000"/>
                        </a:lnSpc>
                        <a:spcAft>
                          <a:spcPts val="800"/>
                        </a:spcAft>
                      </a:pPr>
                      <a:r>
                        <a:rPr lang="en-US" sz="1600" cap="none" spc="0">
                          <a:solidFill>
                            <a:schemeClr val="tx1"/>
                          </a:solidFill>
                          <a:effectLst/>
                        </a:rPr>
                        <a:t> </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2718" marR="175631" marT="118314" marB="17563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412666932"/>
                  </a:ext>
                </a:extLst>
              </a:tr>
            </a:tbl>
          </a:graphicData>
        </a:graphic>
      </p:graphicFrame>
    </p:spTree>
    <p:extLst>
      <p:ext uri="{BB962C8B-B14F-4D97-AF65-F5344CB8AC3E}">
        <p14:creationId xmlns:p14="http://schemas.microsoft.com/office/powerpoint/2010/main" val="106903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D0B1-7C9D-493B-9CF2-2D2FA2E351A1}"/>
              </a:ext>
            </a:extLst>
          </p:cNvPr>
          <p:cNvSpPr txBox="1">
            <a:spLocks/>
          </p:cNvSpPr>
          <p:nvPr/>
        </p:nvSpPr>
        <p:spPr>
          <a:xfrm>
            <a:off x="838200" y="365125"/>
            <a:ext cx="10515600" cy="104642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Confusion Matrix</a:t>
            </a:r>
            <a:endParaRPr lang="en-IN" sz="3600" dirty="0"/>
          </a:p>
        </p:txBody>
      </p:sp>
      <p:sp>
        <p:nvSpPr>
          <p:cNvPr id="3" name="Content Placeholder 2">
            <a:extLst>
              <a:ext uri="{FF2B5EF4-FFF2-40B4-BE49-F238E27FC236}">
                <a16:creationId xmlns:a16="http://schemas.microsoft.com/office/drawing/2014/main" id="{440262D6-2070-4B93-96FF-6971565EC123}"/>
              </a:ext>
            </a:extLst>
          </p:cNvPr>
          <p:cNvSpPr txBox="1">
            <a:spLocks/>
          </p:cNvSpPr>
          <p:nvPr/>
        </p:nvSpPr>
        <p:spPr>
          <a:xfrm>
            <a:off x="838200" y="1528733"/>
            <a:ext cx="10515600" cy="1622456"/>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000" dirty="0">
                <a:solidFill>
                  <a:schemeClr val="tx1">
                    <a:lumMod val="65000"/>
                    <a:lumOff val="35000"/>
                  </a:schemeClr>
                </a:solidFill>
                <a:ea typeface="Times New Roman" panose="02020603050405020304" pitchFamily="18" charset="0"/>
                <a:cs typeface="Times New Roman" panose="02020603050405020304" pitchFamily="18" charset="0"/>
              </a:rPr>
              <a:t>Confusion Matrix is used to evaluate the quality of a classifier on the data set. The diagonal values represent the number of points for which the predicted label is equal to the true label and the false label, mislabeled elements   by the classifier are labelled by off-diagonal elements.</a:t>
            </a:r>
            <a:endParaRPr lang="en-IN" sz="2000" dirty="0">
              <a:solidFill>
                <a:schemeClr val="tx1">
                  <a:lumMod val="65000"/>
                  <a:lumOff val="35000"/>
                </a:schemeClr>
              </a:solidFill>
              <a:ea typeface="Calibri" panose="020F0502020204030204" pitchFamily="34" charset="0"/>
              <a:cs typeface="Times New Roman" panose="02020603050405020304" pitchFamily="18" charset="0"/>
            </a:endParaRPr>
          </a:p>
          <a:p>
            <a:pPr marL="0" indent="0">
              <a:buFont typeface="Calibri" panose="020F0502020204030204" pitchFamily="34" charset="0"/>
              <a:buNone/>
            </a:pPr>
            <a:endParaRPr lang="en-IN" sz="2000" dirty="0"/>
          </a:p>
        </p:txBody>
      </p:sp>
      <p:sp>
        <p:nvSpPr>
          <p:cNvPr id="4" name="TextBox 3">
            <a:extLst>
              <a:ext uri="{FF2B5EF4-FFF2-40B4-BE49-F238E27FC236}">
                <a16:creationId xmlns:a16="http://schemas.microsoft.com/office/drawing/2014/main" id="{447327F9-7A07-48E3-B3A9-2734C8119078}"/>
              </a:ext>
            </a:extLst>
          </p:cNvPr>
          <p:cNvSpPr txBox="1"/>
          <p:nvPr/>
        </p:nvSpPr>
        <p:spPr>
          <a:xfrm>
            <a:off x="600445" y="3398237"/>
            <a:ext cx="2533650" cy="369332"/>
          </a:xfrm>
          <a:prstGeom prst="rect">
            <a:avLst/>
          </a:prstGeom>
          <a:noFill/>
        </p:spPr>
        <p:txBody>
          <a:bodyPr wrap="square" rtlCol="0">
            <a:spAutoFit/>
          </a:bodyPr>
          <a:lstStyle/>
          <a:p>
            <a:pPr algn="ctr"/>
            <a:r>
              <a:rPr lang="en-US" dirty="0">
                <a:latin typeface="Berlin Sans FB" panose="020E0602020502020306" pitchFamily="34" charset="0"/>
              </a:rPr>
              <a:t>RANDOM FOREST</a:t>
            </a:r>
            <a:endParaRPr lang="en-IN" dirty="0">
              <a:latin typeface="Berlin Sans FB" panose="020E0602020502020306" pitchFamily="34" charset="0"/>
            </a:endParaRPr>
          </a:p>
        </p:txBody>
      </p:sp>
      <p:sp>
        <p:nvSpPr>
          <p:cNvPr id="5" name="TextBox 4">
            <a:extLst>
              <a:ext uri="{FF2B5EF4-FFF2-40B4-BE49-F238E27FC236}">
                <a16:creationId xmlns:a16="http://schemas.microsoft.com/office/drawing/2014/main" id="{45EECFEE-7464-4153-8F67-D55D2D08833F}"/>
              </a:ext>
            </a:extLst>
          </p:cNvPr>
          <p:cNvSpPr txBox="1"/>
          <p:nvPr/>
        </p:nvSpPr>
        <p:spPr>
          <a:xfrm>
            <a:off x="4829175" y="3398237"/>
            <a:ext cx="2533650" cy="369332"/>
          </a:xfrm>
          <a:prstGeom prst="rect">
            <a:avLst/>
          </a:prstGeom>
          <a:noFill/>
        </p:spPr>
        <p:txBody>
          <a:bodyPr wrap="square" rtlCol="0">
            <a:spAutoFit/>
          </a:bodyPr>
          <a:lstStyle/>
          <a:p>
            <a:pPr algn="ctr"/>
            <a:r>
              <a:rPr lang="en-US" dirty="0">
                <a:latin typeface="Berlin Sans FB" panose="020E0602020502020306" pitchFamily="34" charset="0"/>
              </a:rPr>
              <a:t>DECISION TREE</a:t>
            </a:r>
            <a:endParaRPr lang="en-IN" dirty="0">
              <a:latin typeface="Berlin Sans FB" panose="020E0602020502020306" pitchFamily="34" charset="0"/>
            </a:endParaRPr>
          </a:p>
        </p:txBody>
      </p:sp>
      <p:sp>
        <p:nvSpPr>
          <p:cNvPr id="6" name="TextBox 5">
            <a:extLst>
              <a:ext uri="{FF2B5EF4-FFF2-40B4-BE49-F238E27FC236}">
                <a16:creationId xmlns:a16="http://schemas.microsoft.com/office/drawing/2014/main" id="{EFA1AC47-8ECE-4548-8EFC-1E5C6C7DE800}"/>
              </a:ext>
            </a:extLst>
          </p:cNvPr>
          <p:cNvSpPr txBox="1"/>
          <p:nvPr/>
        </p:nvSpPr>
        <p:spPr>
          <a:xfrm>
            <a:off x="8820150" y="3398237"/>
            <a:ext cx="2533650" cy="369332"/>
          </a:xfrm>
          <a:prstGeom prst="rect">
            <a:avLst/>
          </a:prstGeom>
          <a:noFill/>
        </p:spPr>
        <p:txBody>
          <a:bodyPr wrap="square" rtlCol="0">
            <a:spAutoFit/>
          </a:bodyPr>
          <a:lstStyle/>
          <a:p>
            <a:pPr algn="ctr"/>
            <a:r>
              <a:rPr lang="en-US" dirty="0">
                <a:latin typeface="Berlin Sans FB" panose="020E0602020502020306" pitchFamily="34" charset="0"/>
              </a:rPr>
              <a:t>LOGISTIC REGRESSION</a:t>
            </a:r>
            <a:endParaRPr lang="en-IN" dirty="0">
              <a:latin typeface="Berlin Sans FB" panose="020E0602020502020306" pitchFamily="34" charset="0"/>
            </a:endParaRPr>
          </a:p>
        </p:txBody>
      </p:sp>
      <p:pic>
        <p:nvPicPr>
          <p:cNvPr id="7" name="Picture 6" descr="Chart, treemap chart&#10;&#10;Description automatically generated">
            <a:extLst>
              <a:ext uri="{FF2B5EF4-FFF2-40B4-BE49-F238E27FC236}">
                <a16:creationId xmlns:a16="http://schemas.microsoft.com/office/drawing/2014/main" id="{34DB84E2-C10A-46F9-B209-81DED88EA141}"/>
              </a:ext>
            </a:extLst>
          </p:cNvPr>
          <p:cNvPicPr>
            <a:picLocks noChangeAspect="1"/>
          </p:cNvPicPr>
          <p:nvPr/>
        </p:nvPicPr>
        <p:blipFill>
          <a:blip r:embed="rId2"/>
          <a:stretch>
            <a:fillRect/>
          </a:stretch>
        </p:blipFill>
        <p:spPr>
          <a:xfrm>
            <a:off x="178286" y="3884751"/>
            <a:ext cx="3377968" cy="2608124"/>
          </a:xfrm>
          <a:prstGeom prst="rect">
            <a:avLst/>
          </a:prstGeom>
        </p:spPr>
      </p:pic>
      <p:pic>
        <p:nvPicPr>
          <p:cNvPr id="8" name="Picture 7" descr="Chart, treemap chart&#10;&#10;Description automatically generated">
            <a:extLst>
              <a:ext uri="{FF2B5EF4-FFF2-40B4-BE49-F238E27FC236}">
                <a16:creationId xmlns:a16="http://schemas.microsoft.com/office/drawing/2014/main" id="{50B74B13-16D3-466C-B921-6D9E65AD9897}"/>
              </a:ext>
            </a:extLst>
          </p:cNvPr>
          <p:cNvPicPr>
            <a:picLocks noChangeAspect="1"/>
          </p:cNvPicPr>
          <p:nvPr/>
        </p:nvPicPr>
        <p:blipFill>
          <a:blip r:embed="rId3"/>
          <a:stretch>
            <a:fillRect/>
          </a:stretch>
        </p:blipFill>
        <p:spPr>
          <a:xfrm>
            <a:off x="4419221" y="3767569"/>
            <a:ext cx="3353557" cy="2725306"/>
          </a:xfrm>
          <a:prstGeom prst="rect">
            <a:avLst/>
          </a:prstGeom>
        </p:spPr>
      </p:pic>
      <p:pic>
        <p:nvPicPr>
          <p:cNvPr id="9" name="Picture 8" descr="Chart, treemap chart&#10;&#10;Description automatically generated">
            <a:extLst>
              <a:ext uri="{FF2B5EF4-FFF2-40B4-BE49-F238E27FC236}">
                <a16:creationId xmlns:a16="http://schemas.microsoft.com/office/drawing/2014/main" id="{F933594E-4537-46CD-AEED-0B7F699BED13}"/>
              </a:ext>
            </a:extLst>
          </p:cNvPr>
          <p:cNvPicPr>
            <a:picLocks noChangeAspect="1"/>
          </p:cNvPicPr>
          <p:nvPr/>
        </p:nvPicPr>
        <p:blipFill>
          <a:blip r:embed="rId4"/>
          <a:stretch>
            <a:fillRect/>
          </a:stretch>
        </p:blipFill>
        <p:spPr>
          <a:xfrm>
            <a:off x="8340482" y="3767569"/>
            <a:ext cx="3492985" cy="2773913"/>
          </a:xfrm>
          <a:prstGeom prst="rect">
            <a:avLst/>
          </a:prstGeom>
        </p:spPr>
      </p:pic>
    </p:spTree>
    <p:extLst>
      <p:ext uri="{BB962C8B-B14F-4D97-AF65-F5344CB8AC3E}">
        <p14:creationId xmlns:p14="http://schemas.microsoft.com/office/powerpoint/2010/main" val="149454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4484-F638-4E6E-90BF-2BEB79BF7A6D}"/>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3600" i="0" kern="1200" spc="-50" baseline="0" dirty="0">
                <a:latin typeface="+mj-lt"/>
                <a:ea typeface="+mj-ea"/>
                <a:cs typeface="+mj-cs"/>
              </a:rPr>
              <a:t>Classification Table</a:t>
            </a:r>
          </a:p>
          <a:p>
            <a:pPr>
              <a:spcAft>
                <a:spcPts val="600"/>
              </a:spcAft>
            </a:pPr>
            <a:endParaRPr lang="en-US" sz="3600" i="0" kern="1200" spc="-50" baseline="0" dirty="0">
              <a:latin typeface="+mj-lt"/>
              <a:ea typeface="+mj-ea"/>
              <a:cs typeface="+mj-cs"/>
            </a:endParaRPr>
          </a:p>
        </p:txBody>
      </p:sp>
      <p:sp>
        <p:nvSpPr>
          <p:cNvPr id="3" name="Content Placeholder 2">
            <a:extLst>
              <a:ext uri="{FF2B5EF4-FFF2-40B4-BE49-F238E27FC236}">
                <a16:creationId xmlns:a16="http://schemas.microsoft.com/office/drawing/2014/main" id="{933F05B4-9DF5-4935-9624-C42C6FB9C0A4}"/>
              </a:ext>
            </a:extLst>
          </p:cNvPr>
          <p:cNvSpPr txBox="1">
            <a:spLocks/>
          </p:cNvSpPr>
          <p:nvPr/>
        </p:nvSpPr>
        <p:spPr>
          <a:xfrm>
            <a:off x="1097280" y="2108201"/>
            <a:ext cx="10058400" cy="3760891"/>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Aft>
                <a:spcPts val="800"/>
              </a:spcAft>
              <a:buFont typeface="Calibri" panose="020F0502020204030204" pitchFamily="34" charset="0"/>
              <a:buNone/>
            </a:pPr>
            <a:r>
              <a:rPr lang="en-US" sz="2000" dirty="0"/>
              <a:t>The classification report visualizes the precision, recall and f1 score for the data model. The metrices are defined in the termed of True Positive and False Negatives. True positive is when the actual class and the estimated class both are true and whereas the false positive is when actual class is negative and estimated class is positive.</a:t>
            </a:r>
          </a:p>
          <a:p>
            <a:pPr>
              <a:lnSpc>
                <a:spcPct val="100000"/>
              </a:lnSpc>
              <a:spcAft>
                <a:spcPts val="800"/>
              </a:spcAft>
            </a:pPr>
            <a:r>
              <a:rPr lang="en-US" sz="2000" b="1" dirty="0"/>
              <a:t>Precision:</a:t>
            </a:r>
            <a:r>
              <a:rPr lang="en-US" sz="2000" dirty="0"/>
              <a:t> It is used to measure the classifier exactness and also the ratio of the true positives to the sum of true positive and true negatives.</a:t>
            </a:r>
          </a:p>
          <a:p>
            <a:pPr>
              <a:lnSpc>
                <a:spcPct val="100000"/>
              </a:lnSpc>
              <a:spcAft>
                <a:spcPts val="800"/>
              </a:spcAft>
            </a:pPr>
            <a:r>
              <a:rPr lang="en-US" sz="2000" b="1" dirty="0"/>
              <a:t>Recall:</a:t>
            </a:r>
            <a:r>
              <a:rPr lang="en-US" sz="2000" dirty="0"/>
              <a:t> It is used to measure the classifier completeness and also ratio of true positives to the sum of true positives and false negatives.</a:t>
            </a:r>
          </a:p>
          <a:p>
            <a:pPr>
              <a:lnSpc>
                <a:spcPct val="100000"/>
              </a:lnSpc>
              <a:spcAft>
                <a:spcPts val="800"/>
              </a:spcAft>
            </a:pPr>
            <a:r>
              <a:rPr lang="en-US" sz="2000" b="1" dirty="0"/>
              <a:t>F1 score:</a:t>
            </a:r>
            <a:r>
              <a:rPr lang="en-US" sz="2000" dirty="0"/>
              <a:t> The weighted average of F1 should be used to compare classifier models.</a:t>
            </a:r>
          </a:p>
          <a:p>
            <a:pPr>
              <a:lnSpc>
                <a:spcPct val="100000"/>
              </a:lnSpc>
              <a:spcAft>
                <a:spcPts val="800"/>
              </a:spcAft>
            </a:pPr>
            <a:r>
              <a:rPr lang="en-US" sz="2000" b="1" dirty="0"/>
              <a:t>Support:</a:t>
            </a:r>
            <a:r>
              <a:rPr lang="en-US" sz="2000" dirty="0"/>
              <a:t> It is the number of actual occurrences of the class in the dataset.</a:t>
            </a:r>
          </a:p>
          <a:p>
            <a:pPr>
              <a:lnSpc>
                <a:spcPct val="100000"/>
              </a:lnSpc>
            </a:pPr>
            <a:endParaRPr lang="en-US" sz="2000" dirty="0"/>
          </a:p>
        </p:txBody>
      </p:sp>
    </p:spTree>
    <p:extLst>
      <p:ext uri="{BB962C8B-B14F-4D97-AF65-F5344CB8AC3E}">
        <p14:creationId xmlns:p14="http://schemas.microsoft.com/office/powerpoint/2010/main" val="379182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10;&#10;Description automatically generated">
            <a:extLst>
              <a:ext uri="{FF2B5EF4-FFF2-40B4-BE49-F238E27FC236}">
                <a16:creationId xmlns:a16="http://schemas.microsoft.com/office/drawing/2014/main" id="{447F0B8E-9408-4EB1-8906-DA8EA1D21AFD}"/>
              </a:ext>
            </a:extLst>
          </p:cNvPr>
          <p:cNvPicPr>
            <a:picLocks noChangeAspect="1"/>
          </p:cNvPicPr>
          <p:nvPr/>
        </p:nvPicPr>
        <p:blipFill>
          <a:blip r:embed="rId2"/>
          <a:stretch>
            <a:fillRect/>
          </a:stretch>
        </p:blipFill>
        <p:spPr>
          <a:xfrm>
            <a:off x="3808520" y="1385343"/>
            <a:ext cx="4589756" cy="1727098"/>
          </a:xfrm>
          <a:prstGeom prst="rect">
            <a:avLst/>
          </a:prstGeom>
          <a:ln>
            <a:noFill/>
          </a:ln>
        </p:spPr>
      </p:pic>
      <p:sp>
        <p:nvSpPr>
          <p:cNvPr id="9" name="TextBox 8">
            <a:extLst>
              <a:ext uri="{FF2B5EF4-FFF2-40B4-BE49-F238E27FC236}">
                <a16:creationId xmlns:a16="http://schemas.microsoft.com/office/drawing/2014/main" id="{2C54ABBC-1645-4DD7-B2C2-803FFC68011D}"/>
              </a:ext>
            </a:extLst>
          </p:cNvPr>
          <p:cNvSpPr txBox="1"/>
          <p:nvPr/>
        </p:nvSpPr>
        <p:spPr>
          <a:xfrm>
            <a:off x="4800600" y="933450"/>
            <a:ext cx="2533650" cy="369332"/>
          </a:xfrm>
          <a:prstGeom prst="rect">
            <a:avLst/>
          </a:prstGeom>
          <a:noFill/>
        </p:spPr>
        <p:txBody>
          <a:bodyPr wrap="square" rtlCol="0">
            <a:spAutoFit/>
          </a:bodyPr>
          <a:lstStyle/>
          <a:p>
            <a:pPr algn="ctr"/>
            <a:r>
              <a:rPr lang="en-US" dirty="0">
                <a:latin typeface="Berlin Sans FB" panose="020E0602020502020306" pitchFamily="34" charset="0"/>
              </a:rPr>
              <a:t>RANDOM FOREST</a:t>
            </a:r>
            <a:endParaRPr lang="en-IN" dirty="0">
              <a:latin typeface="Berlin Sans FB" panose="020E0602020502020306" pitchFamily="34" charset="0"/>
            </a:endParaRPr>
          </a:p>
        </p:txBody>
      </p:sp>
      <p:sp>
        <p:nvSpPr>
          <p:cNvPr id="10" name="TextBox 9">
            <a:extLst>
              <a:ext uri="{FF2B5EF4-FFF2-40B4-BE49-F238E27FC236}">
                <a16:creationId xmlns:a16="http://schemas.microsoft.com/office/drawing/2014/main" id="{FFD8AA32-25AC-4BDA-8CB5-C204FAA9497A}"/>
              </a:ext>
            </a:extLst>
          </p:cNvPr>
          <p:cNvSpPr txBox="1"/>
          <p:nvPr/>
        </p:nvSpPr>
        <p:spPr>
          <a:xfrm>
            <a:off x="1793054" y="3376998"/>
            <a:ext cx="2533650" cy="369332"/>
          </a:xfrm>
          <a:prstGeom prst="rect">
            <a:avLst/>
          </a:prstGeom>
          <a:noFill/>
        </p:spPr>
        <p:txBody>
          <a:bodyPr wrap="square" rtlCol="0">
            <a:spAutoFit/>
          </a:bodyPr>
          <a:lstStyle/>
          <a:p>
            <a:pPr algn="ctr"/>
            <a:r>
              <a:rPr lang="en-US" dirty="0">
                <a:latin typeface="Berlin Sans FB" panose="020E0602020502020306" pitchFamily="34" charset="0"/>
              </a:rPr>
              <a:t>DECISION TREE</a:t>
            </a:r>
            <a:endParaRPr lang="en-IN" dirty="0">
              <a:latin typeface="Berlin Sans FB" panose="020E0602020502020306" pitchFamily="34" charset="0"/>
            </a:endParaRPr>
          </a:p>
        </p:txBody>
      </p:sp>
      <p:sp>
        <p:nvSpPr>
          <p:cNvPr id="11" name="TextBox 10">
            <a:extLst>
              <a:ext uri="{FF2B5EF4-FFF2-40B4-BE49-F238E27FC236}">
                <a16:creationId xmlns:a16="http://schemas.microsoft.com/office/drawing/2014/main" id="{C3528E70-CAA5-4688-A088-0A786A64E29C}"/>
              </a:ext>
            </a:extLst>
          </p:cNvPr>
          <p:cNvSpPr txBox="1"/>
          <p:nvPr/>
        </p:nvSpPr>
        <p:spPr>
          <a:xfrm>
            <a:off x="7131451" y="3429000"/>
            <a:ext cx="2533650" cy="369332"/>
          </a:xfrm>
          <a:prstGeom prst="rect">
            <a:avLst/>
          </a:prstGeom>
          <a:noFill/>
        </p:spPr>
        <p:txBody>
          <a:bodyPr wrap="square" rtlCol="0">
            <a:spAutoFit/>
          </a:bodyPr>
          <a:lstStyle/>
          <a:p>
            <a:pPr algn="ctr"/>
            <a:r>
              <a:rPr lang="en-US" dirty="0">
                <a:latin typeface="Berlin Sans FB" panose="020E0602020502020306" pitchFamily="34" charset="0"/>
              </a:rPr>
              <a:t>LOGISTIC REGRESSION</a:t>
            </a:r>
            <a:endParaRPr lang="en-IN" dirty="0">
              <a:latin typeface="Berlin Sans FB" panose="020E0602020502020306" pitchFamily="34" charset="0"/>
            </a:endParaRPr>
          </a:p>
        </p:txBody>
      </p:sp>
      <p:pic>
        <p:nvPicPr>
          <p:cNvPr id="12" name="Picture 11" descr="Table&#10;&#10;Description automatically generated">
            <a:extLst>
              <a:ext uri="{FF2B5EF4-FFF2-40B4-BE49-F238E27FC236}">
                <a16:creationId xmlns:a16="http://schemas.microsoft.com/office/drawing/2014/main" id="{C3E7BFB9-19DD-4C4F-9BF9-90E72D9346D4}"/>
              </a:ext>
            </a:extLst>
          </p:cNvPr>
          <p:cNvPicPr>
            <a:picLocks noChangeAspect="1"/>
          </p:cNvPicPr>
          <p:nvPr/>
        </p:nvPicPr>
        <p:blipFill>
          <a:blip r:embed="rId3"/>
          <a:stretch>
            <a:fillRect/>
          </a:stretch>
        </p:blipFill>
        <p:spPr>
          <a:xfrm>
            <a:off x="942262" y="3992620"/>
            <a:ext cx="4242176" cy="1480037"/>
          </a:xfrm>
          <a:prstGeom prst="rect">
            <a:avLst/>
          </a:prstGeom>
        </p:spPr>
      </p:pic>
      <p:pic>
        <p:nvPicPr>
          <p:cNvPr id="13" name="Picture 12" descr="Table&#10;&#10;Description automatically generated with medium confidence">
            <a:extLst>
              <a:ext uri="{FF2B5EF4-FFF2-40B4-BE49-F238E27FC236}">
                <a16:creationId xmlns:a16="http://schemas.microsoft.com/office/drawing/2014/main" id="{1516EEA0-2284-4891-B704-BDC9A96FA841}"/>
              </a:ext>
            </a:extLst>
          </p:cNvPr>
          <p:cNvPicPr>
            <a:picLocks noChangeAspect="1"/>
          </p:cNvPicPr>
          <p:nvPr/>
        </p:nvPicPr>
        <p:blipFill>
          <a:blip r:embed="rId4"/>
          <a:stretch>
            <a:fillRect/>
          </a:stretch>
        </p:blipFill>
        <p:spPr>
          <a:xfrm>
            <a:off x="6325751" y="4062889"/>
            <a:ext cx="4145049" cy="1480037"/>
          </a:xfrm>
          <a:prstGeom prst="rect">
            <a:avLst/>
          </a:prstGeom>
        </p:spPr>
      </p:pic>
    </p:spTree>
    <p:extLst>
      <p:ext uri="{BB962C8B-B14F-4D97-AF65-F5344CB8AC3E}">
        <p14:creationId xmlns:p14="http://schemas.microsoft.com/office/powerpoint/2010/main" val="145644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0BA2-7045-4DB7-BACC-F8F140D10A09}"/>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3600" i="0" kern="1200" spc="-50" baseline="0" dirty="0">
                <a:latin typeface="+mj-lt"/>
                <a:ea typeface="+mj-ea"/>
                <a:cs typeface="+mj-cs"/>
              </a:rPr>
              <a:t>Conclusion</a:t>
            </a:r>
          </a:p>
        </p:txBody>
      </p:sp>
      <p:sp>
        <p:nvSpPr>
          <p:cNvPr id="3" name="Content Placeholder 2">
            <a:extLst>
              <a:ext uri="{FF2B5EF4-FFF2-40B4-BE49-F238E27FC236}">
                <a16:creationId xmlns:a16="http://schemas.microsoft.com/office/drawing/2014/main" id="{CDD44AB9-EA86-466B-AE77-7883A8FB85CD}"/>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5"/>
              </a:spcBef>
              <a:spcAft>
                <a:spcPts val="800"/>
              </a:spcAft>
              <a:buFont typeface="Calibri" panose="020F0502020204030204" pitchFamily="34" charset="0"/>
              <a:buNone/>
            </a:pPr>
            <a:r>
              <a:rPr lang="en-US" sz="2000" dirty="0"/>
              <a:t>This project compares three machine learning algorithms on in-vehicle coupon recommendation dataset.</a:t>
            </a:r>
          </a:p>
          <a:p>
            <a:pPr marL="0" indent="0">
              <a:spcBef>
                <a:spcPts val="5"/>
              </a:spcBef>
              <a:spcAft>
                <a:spcPts val="800"/>
              </a:spcAft>
              <a:buFont typeface="Calibri" panose="020F0502020204030204" pitchFamily="34" charset="0"/>
              <a:buNone/>
            </a:pPr>
            <a:r>
              <a:rPr lang="en-US" sz="2000" dirty="0"/>
              <a:t>Random Forest, decision tree and logistic regression have been used for classification.</a:t>
            </a:r>
          </a:p>
          <a:p>
            <a:pPr marL="0" indent="0">
              <a:spcBef>
                <a:spcPts val="5"/>
              </a:spcBef>
              <a:spcAft>
                <a:spcPts val="800"/>
              </a:spcAft>
              <a:buFont typeface="Calibri" panose="020F0502020204030204" pitchFamily="34" charset="0"/>
              <a:buNone/>
            </a:pPr>
            <a:r>
              <a:rPr lang="en-US" sz="2000" dirty="0"/>
              <a:t>The Random Forest performs the classification more accurately than the other two algorithms. Therefore, Random Forest should be used to classify the coupon recommendation for the in-vehicle customers</a:t>
            </a:r>
          </a:p>
          <a:p>
            <a:endParaRPr lang="en-US" sz="2000" b="1" dirty="0"/>
          </a:p>
        </p:txBody>
      </p:sp>
    </p:spTree>
    <p:extLst>
      <p:ext uri="{BB962C8B-B14F-4D97-AF65-F5344CB8AC3E}">
        <p14:creationId xmlns:p14="http://schemas.microsoft.com/office/powerpoint/2010/main" val="268018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6B76C-0A90-4086-B82B-D172E2AB091A}"/>
              </a:ext>
            </a:extLst>
          </p:cNvPr>
          <p:cNvSpPr>
            <a:spLocks noGrp="1"/>
          </p:cNvSpPr>
          <p:nvPr>
            <p:ph type="title"/>
          </p:nvPr>
        </p:nvSpPr>
        <p:spPr/>
        <p:txBody>
          <a:bodyPr>
            <a:normAutofit/>
          </a:bodyPr>
          <a:lstStyle/>
          <a:p>
            <a:r>
              <a:rPr lang="en-US" sz="3600" dirty="0"/>
              <a:t>Introduction</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pPr marL="635000" lvl="0" indent="-381000" rtl="0">
              <a:lnSpc>
                <a:spcPct val="115000"/>
              </a:lnSpc>
              <a:spcBef>
                <a:spcPts val="0"/>
              </a:spcBef>
              <a:spcAft>
                <a:spcPts val="600"/>
              </a:spcAft>
              <a:buSzPct val="100000"/>
              <a:buFont typeface="Arial" panose="020B0604020202020204" pitchFamily="34" charset="0"/>
              <a:buChar char="•"/>
            </a:pPr>
            <a:r>
              <a:rPr lang="en-US" sz="2000" dirty="0">
                <a:highlight>
                  <a:srgbClr val="FFFFFF"/>
                </a:highlight>
                <a:ea typeface="Times New Roman"/>
                <a:cs typeface="Times New Roman"/>
                <a:sym typeface="Times New Roman"/>
              </a:rPr>
              <a:t>Data contains different driving scenarios including the destination, current time, weather, passenger, etc., along with driver background like occupation, income, etc.</a:t>
            </a:r>
          </a:p>
          <a:p>
            <a:pPr marL="635000" lvl="0" indent="-381000" rtl="0">
              <a:lnSpc>
                <a:spcPct val="115000"/>
              </a:lnSpc>
              <a:spcBef>
                <a:spcPts val="0"/>
              </a:spcBef>
              <a:spcAft>
                <a:spcPts val="600"/>
              </a:spcAft>
              <a:buSzPct val="100000"/>
              <a:buFont typeface="Arial" panose="020B0604020202020204" pitchFamily="34" charset="0"/>
              <a:buChar char="•"/>
            </a:pPr>
            <a:r>
              <a:rPr lang="en-US" sz="2000" dirty="0">
                <a:highlight>
                  <a:srgbClr val="FFFFFF"/>
                </a:highlight>
                <a:ea typeface="Times New Roman"/>
                <a:cs typeface="Times New Roman"/>
                <a:sym typeface="Times New Roman"/>
              </a:rPr>
              <a:t>Dataset specifies whether the driver would accept the coupon or not </a:t>
            </a:r>
          </a:p>
          <a:p>
            <a:pPr marL="635000" lvl="0" indent="-381000" rtl="0">
              <a:lnSpc>
                <a:spcPct val="115000"/>
              </a:lnSpc>
              <a:spcBef>
                <a:spcPts val="0"/>
              </a:spcBef>
              <a:spcAft>
                <a:spcPts val="600"/>
              </a:spcAft>
              <a:buSzPct val="100000"/>
              <a:buFont typeface="Arial" panose="020B0604020202020204" pitchFamily="34" charset="0"/>
              <a:buChar char="•"/>
            </a:pPr>
            <a:r>
              <a:rPr lang="en-US" sz="2000" dirty="0">
                <a:highlight>
                  <a:srgbClr val="FFFFFF"/>
                </a:highlight>
                <a:ea typeface="Times New Roman"/>
                <a:cs typeface="Times New Roman"/>
                <a:sym typeface="Times New Roman"/>
              </a:rPr>
              <a:t>Enhancement of Marketing efforts to maximize revenue</a:t>
            </a:r>
          </a:p>
          <a:p>
            <a:pPr marL="635000" lvl="0" indent="-381000" rtl="0">
              <a:lnSpc>
                <a:spcPct val="115000"/>
              </a:lnSpc>
              <a:spcBef>
                <a:spcPts val="0"/>
              </a:spcBef>
              <a:spcAft>
                <a:spcPts val="600"/>
              </a:spcAft>
              <a:buSzPct val="100000"/>
              <a:buFont typeface="Arial" panose="020B0604020202020204" pitchFamily="34" charset="0"/>
              <a:buChar char="•"/>
            </a:pPr>
            <a:r>
              <a:rPr lang="en-US" sz="2000" dirty="0">
                <a:highlight>
                  <a:srgbClr val="FFFFFF"/>
                </a:highlight>
                <a:ea typeface="Times New Roman"/>
                <a:cs typeface="Times New Roman"/>
                <a:sym typeface="Times New Roman"/>
              </a:rPr>
              <a:t>Can be used for targeted marketing campaigns based on customer background</a:t>
            </a:r>
          </a:p>
          <a:p>
            <a:pPr marL="635000" lvl="0" indent="-381000" rtl="0">
              <a:lnSpc>
                <a:spcPct val="115000"/>
              </a:lnSpc>
              <a:spcBef>
                <a:spcPts val="0"/>
              </a:spcBef>
              <a:spcAft>
                <a:spcPts val="600"/>
              </a:spcAft>
              <a:buSzPct val="100000"/>
              <a:buFont typeface="Arial" panose="020B0604020202020204" pitchFamily="34" charset="0"/>
              <a:buChar char="•"/>
            </a:pPr>
            <a:r>
              <a:rPr lang="en-US" sz="2000" dirty="0">
                <a:highlight>
                  <a:srgbClr val="FFFFFF"/>
                </a:highlight>
                <a:ea typeface="Times New Roman"/>
                <a:cs typeface="Times New Roman"/>
                <a:sym typeface="Times New Roman"/>
              </a:rPr>
              <a:t>Overview of dataset:</a:t>
            </a:r>
          </a:p>
          <a:p>
            <a:pPr marL="0" indent="0">
              <a:buNone/>
            </a:pPr>
            <a:r>
              <a:rPr lang="en-US" sz="2000" dirty="0">
                <a:solidFill>
                  <a:srgbClr val="FFFFFF"/>
                </a:solidFill>
              </a:rPr>
              <a:t>strong</a:t>
            </a:r>
          </a:p>
        </p:txBody>
      </p:sp>
      <p:graphicFrame>
        <p:nvGraphicFramePr>
          <p:cNvPr id="6" name="Table 5">
            <a:extLst>
              <a:ext uri="{FF2B5EF4-FFF2-40B4-BE49-F238E27FC236}">
                <a16:creationId xmlns:a16="http://schemas.microsoft.com/office/drawing/2014/main" id="{F5F6C3D7-08C5-4C22-803E-2C5E916981B3}"/>
              </a:ext>
            </a:extLst>
          </p:cNvPr>
          <p:cNvGraphicFramePr>
            <a:graphicFrameLocks noGrp="1"/>
          </p:cNvGraphicFramePr>
          <p:nvPr>
            <p:extLst>
              <p:ext uri="{D42A27DB-BD31-4B8C-83A1-F6EECF244321}">
                <p14:modId xmlns:p14="http://schemas.microsoft.com/office/powerpoint/2010/main" val="642408628"/>
              </p:ext>
            </p:extLst>
          </p:nvPr>
        </p:nvGraphicFramePr>
        <p:xfrm>
          <a:off x="1062016" y="4768910"/>
          <a:ext cx="10130248" cy="1230045"/>
        </p:xfrm>
        <a:graphic>
          <a:graphicData uri="http://schemas.openxmlformats.org/drawingml/2006/table">
            <a:tbl>
              <a:tblPr/>
              <a:tblGrid>
                <a:gridCol w="984108">
                  <a:extLst>
                    <a:ext uri="{9D8B030D-6E8A-4147-A177-3AD203B41FA5}">
                      <a16:colId xmlns:a16="http://schemas.microsoft.com/office/drawing/2014/main" val="2786006813"/>
                    </a:ext>
                  </a:extLst>
                </a:gridCol>
                <a:gridCol w="656072">
                  <a:extLst>
                    <a:ext uri="{9D8B030D-6E8A-4147-A177-3AD203B41FA5}">
                      <a16:colId xmlns:a16="http://schemas.microsoft.com/office/drawing/2014/main" val="986411043"/>
                    </a:ext>
                  </a:extLst>
                </a:gridCol>
                <a:gridCol w="549460">
                  <a:extLst>
                    <a:ext uri="{9D8B030D-6E8A-4147-A177-3AD203B41FA5}">
                      <a16:colId xmlns:a16="http://schemas.microsoft.com/office/drawing/2014/main" val="3890859618"/>
                    </a:ext>
                  </a:extLst>
                </a:gridCol>
                <a:gridCol w="1093400">
                  <a:extLst>
                    <a:ext uri="{9D8B030D-6E8A-4147-A177-3AD203B41FA5}">
                      <a16:colId xmlns:a16="http://schemas.microsoft.com/office/drawing/2014/main" val="2906578310"/>
                    </a:ext>
                  </a:extLst>
                </a:gridCol>
                <a:gridCol w="661592">
                  <a:extLst>
                    <a:ext uri="{9D8B030D-6E8A-4147-A177-3AD203B41FA5}">
                      <a16:colId xmlns:a16="http://schemas.microsoft.com/office/drawing/2014/main" val="3139508419"/>
                    </a:ext>
                  </a:extLst>
                </a:gridCol>
                <a:gridCol w="479752">
                  <a:extLst>
                    <a:ext uri="{9D8B030D-6E8A-4147-A177-3AD203B41FA5}">
                      <a16:colId xmlns:a16="http://schemas.microsoft.com/office/drawing/2014/main" val="2418184611"/>
                    </a:ext>
                  </a:extLst>
                </a:gridCol>
                <a:gridCol w="1709887">
                  <a:extLst>
                    <a:ext uri="{9D8B030D-6E8A-4147-A177-3AD203B41FA5}">
                      <a16:colId xmlns:a16="http://schemas.microsoft.com/office/drawing/2014/main" val="3127453123"/>
                    </a:ext>
                  </a:extLst>
                </a:gridCol>
                <a:gridCol w="1037413">
                  <a:extLst>
                    <a:ext uri="{9D8B030D-6E8A-4147-A177-3AD203B41FA5}">
                      <a16:colId xmlns:a16="http://schemas.microsoft.com/office/drawing/2014/main" val="1803543942"/>
                    </a:ext>
                  </a:extLst>
                </a:gridCol>
                <a:gridCol w="385443">
                  <a:extLst>
                    <a:ext uri="{9D8B030D-6E8A-4147-A177-3AD203B41FA5}">
                      <a16:colId xmlns:a16="http://schemas.microsoft.com/office/drawing/2014/main" val="4136246665"/>
                    </a:ext>
                  </a:extLst>
                </a:gridCol>
                <a:gridCol w="795487">
                  <a:extLst>
                    <a:ext uri="{9D8B030D-6E8A-4147-A177-3AD203B41FA5}">
                      <a16:colId xmlns:a16="http://schemas.microsoft.com/office/drawing/2014/main" val="3951081658"/>
                    </a:ext>
                  </a:extLst>
                </a:gridCol>
                <a:gridCol w="762683">
                  <a:extLst>
                    <a:ext uri="{9D8B030D-6E8A-4147-A177-3AD203B41FA5}">
                      <a16:colId xmlns:a16="http://schemas.microsoft.com/office/drawing/2014/main" val="1556789707"/>
                    </a:ext>
                  </a:extLst>
                </a:gridCol>
                <a:gridCol w="390206">
                  <a:extLst>
                    <a:ext uri="{9D8B030D-6E8A-4147-A177-3AD203B41FA5}">
                      <a16:colId xmlns:a16="http://schemas.microsoft.com/office/drawing/2014/main" val="626370117"/>
                    </a:ext>
                  </a:extLst>
                </a:gridCol>
                <a:gridCol w="624745">
                  <a:extLst>
                    <a:ext uri="{9D8B030D-6E8A-4147-A177-3AD203B41FA5}">
                      <a16:colId xmlns:a16="http://schemas.microsoft.com/office/drawing/2014/main" val="1763008429"/>
                    </a:ext>
                  </a:extLst>
                </a:gridCol>
              </a:tblGrid>
              <a:tr h="246009">
                <a:tc>
                  <a:txBody>
                    <a:bodyPr/>
                    <a:lstStyle/>
                    <a:p>
                      <a:pPr algn="ctr" fontAlgn="b"/>
                      <a:r>
                        <a:rPr lang="en-US" sz="1100" b="1" i="0" u="none" strike="noStrike">
                          <a:solidFill>
                            <a:srgbClr val="000000"/>
                          </a:solidFill>
                          <a:effectLst/>
                          <a:latin typeface="Calibri" panose="020F0502020204030204" pitchFamily="34" charset="0"/>
                        </a:rPr>
                        <a:t>destination</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passanger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weather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coupon</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expiration</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gender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occupation</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income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Bar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CoffeeHouse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CarryAway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688240"/>
                  </a:ext>
                </a:extLst>
              </a:tr>
              <a:tr h="246009">
                <a:tc>
                  <a:txBody>
                    <a:bodyPr/>
                    <a:lstStyle/>
                    <a:p>
                      <a:pPr algn="ctr" fontAlgn="b"/>
                      <a:r>
                        <a:rPr lang="en-US" sz="1100" b="0" i="0" u="none" strike="noStrike">
                          <a:solidFill>
                            <a:srgbClr val="000000"/>
                          </a:solidFill>
                          <a:effectLst/>
                          <a:latin typeface="Calibri" panose="020F0502020204030204" pitchFamily="34" charset="0"/>
                        </a:rPr>
                        <a:t>Work</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Alone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Sunny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Restaurant(&lt;20)</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1d</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Management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$87500 - $99999</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less1</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617519"/>
                  </a:ext>
                </a:extLst>
              </a:tr>
              <a:tr h="246009">
                <a:tc>
                  <a:txBody>
                    <a:bodyPr/>
                    <a:lstStyle/>
                    <a:p>
                      <a:pPr algn="ctr" fontAlgn="b"/>
                      <a:r>
                        <a:rPr lang="en-US" sz="1100" b="0" i="0" u="none" strike="noStrike">
                          <a:solidFill>
                            <a:srgbClr val="000000"/>
                          </a:solidFill>
                          <a:effectLst/>
                          <a:latin typeface="Calibri" panose="020F0502020204030204" pitchFamily="34" charset="0"/>
                        </a:rPr>
                        <a:t>No Urgent Place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Friend(s)</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Sunny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Restaurant(20-50)</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1d</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Protective Service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$25000 - $37499</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never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never</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gt8</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315827"/>
                  </a:ext>
                </a:extLst>
              </a:tr>
              <a:tr h="246009">
                <a:tc>
                  <a:txBody>
                    <a:bodyPr/>
                    <a:lstStyle/>
                    <a:p>
                      <a:pPr algn="ctr" fontAlgn="b"/>
                      <a:r>
                        <a:rPr lang="en-US" sz="1100" b="0" i="0" u="none" strike="noStrike">
                          <a:solidFill>
                            <a:srgbClr val="000000"/>
                          </a:solidFill>
                          <a:effectLst/>
                          <a:latin typeface="Calibri" panose="020F0502020204030204" pitchFamily="34" charset="0"/>
                        </a:rPr>
                        <a:t>Home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Alone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Sunny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Coffee House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2h</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Management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$25000 - $37499</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gt8</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gt8</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830965"/>
                  </a:ext>
                </a:extLst>
              </a:tr>
              <a:tr h="246009">
                <a:tc>
                  <a:txBody>
                    <a:bodyPr/>
                    <a:lstStyle/>
                    <a:p>
                      <a:pPr algn="ctr" fontAlgn="b"/>
                      <a:r>
                        <a:rPr lang="en-US" sz="1100" b="0" i="0" u="none" strike="noStrike">
                          <a:solidFill>
                            <a:srgbClr val="000000"/>
                          </a:solidFill>
                          <a:effectLst/>
                          <a:latin typeface="Calibri" panose="020F0502020204030204" pitchFamily="34" charset="0"/>
                        </a:rPr>
                        <a:t>Work</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Alone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Sunny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Restaurant(&lt;20)</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1d</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Education&amp;Training&amp;Library</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$87500 - $99999</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less1</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3748" marR="3748" marT="37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931546"/>
                  </a:ext>
                </a:extLst>
              </a:tr>
            </a:tbl>
          </a:graphicData>
        </a:graphic>
      </p:graphicFrame>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006E-4985-4ED5-B79E-D0BF585E7F6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3600" i="0" kern="1200" spc="-50" baseline="0" dirty="0">
                <a:latin typeface="+mj-lt"/>
                <a:ea typeface="+mj-ea"/>
                <a:cs typeface="+mj-cs"/>
              </a:rPr>
              <a:t>References</a:t>
            </a:r>
          </a:p>
        </p:txBody>
      </p:sp>
      <p:sp>
        <p:nvSpPr>
          <p:cNvPr id="3" name="Content Placeholder 2">
            <a:extLst>
              <a:ext uri="{FF2B5EF4-FFF2-40B4-BE49-F238E27FC236}">
                <a16:creationId xmlns:a16="http://schemas.microsoft.com/office/drawing/2014/main" id="{053F5E2A-D2A7-422B-8A96-EED554125E89}"/>
              </a:ext>
            </a:extLst>
          </p:cNvPr>
          <p:cNvSpPr txBox="1">
            <a:spLocks/>
          </p:cNvSpPr>
          <p:nvPr/>
        </p:nvSpPr>
        <p:spPr>
          <a:xfrm>
            <a:off x="1097280" y="2108201"/>
            <a:ext cx="10058400" cy="3760891"/>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lnSpc>
                <a:spcPct val="100000"/>
              </a:lnSpc>
              <a:spcBef>
                <a:spcPts val="5"/>
              </a:spcBef>
              <a:spcAft>
                <a:spcPts val="800"/>
              </a:spcAft>
              <a:buFont typeface="Calibri" panose="020F0502020204030204" pitchFamily="34" charset="0"/>
              <a:buAutoNum type="arabicPeriod"/>
            </a:pPr>
            <a:r>
              <a:rPr lang="en-US" sz="1200" dirty="0"/>
              <a:t>T. Wang, C. Rudin, F. Velez-Doshi, Y. Liu, E. </a:t>
            </a:r>
            <a:r>
              <a:rPr lang="en-US" sz="1200" dirty="0" err="1"/>
              <a:t>Klampfl</a:t>
            </a:r>
            <a:r>
              <a:rPr lang="en-US" sz="1200" dirty="0"/>
              <a:t> and P. </a:t>
            </a:r>
            <a:r>
              <a:rPr lang="en-US" sz="1200" dirty="0" err="1"/>
              <a:t>MacNeille</a:t>
            </a:r>
            <a:r>
              <a:rPr lang="en-US" sz="1200" dirty="0"/>
              <a:t>, "Bayesian Rule Sets for Interpretable Classification," 2016 IEEE 16</a:t>
            </a:r>
            <a:r>
              <a:rPr lang="en-US" sz="1200" baseline="30000" dirty="0"/>
              <a:t>th </a:t>
            </a:r>
            <a:r>
              <a:rPr lang="en-US" sz="1200" dirty="0"/>
              <a:t>International Conference on Data Mining (ICDM), 2016, pp. 1269-1274, </a:t>
            </a:r>
            <a:r>
              <a:rPr lang="en-US" sz="1200" dirty="0" err="1"/>
              <a:t>doi</a:t>
            </a:r>
            <a:r>
              <a:rPr lang="en-US" sz="1200" dirty="0"/>
              <a:t>: 10.1109/ICDM.2016.0171.</a:t>
            </a:r>
          </a:p>
          <a:p>
            <a:pPr marL="342900" indent="-342900">
              <a:lnSpc>
                <a:spcPct val="100000"/>
              </a:lnSpc>
              <a:spcAft>
                <a:spcPts val="800"/>
              </a:spcAft>
              <a:buFont typeface="Calibri" panose="020F0502020204030204" pitchFamily="34" charset="0"/>
              <a:buAutoNum type="arabicPeriod"/>
            </a:pPr>
            <a:r>
              <a:rPr lang="en-US" sz="1200" dirty="0"/>
              <a:t>M. K. </a:t>
            </a:r>
            <a:r>
              <a:rPr lang="en-US" sz="1200" dirty="0" err="1"/>
              <a:t>Dahouda</a:t>
            </a:r>
            <a:r>
              <a:rPr lang="en-US" sz="1200" dirty="0"/>
              <a:t> and I. Joe, "A Deep-Learned Embedding Technique for Categorical Features Encoding," in IEEE Access, vol. 9, pp. 114381-114391, 2021, </a:t>
            </a:r>
            <a:r>
              <a:rPr lang="en-US" sz="1200" dirty="0" err="1"/>
              <a:t>doi</a:t>
            </a:r>
            <a:r>
              <a:rPr lang="en-US" sz="1200" dirty="0"/>
              <a:t>: 10.1109/ACCESS.2021.3104357.</a:t>
            </a:r>
          </a:p>
          <a:p>
            <a:pPr marL="342900" indent="-342900">
              <a:lnSpc>
                <a:spcPct val="100000"/>
              </a:lnSpc>
              <a:spcAft>
                <a:spcPts val="800"/>
              </a:spcAft>
              <a:buFont typeface="Calibri" panose="020F0502020204030204" pitchFamily="34" charset="0"/>
              <a:buAutoNum type="arabicPeriod"/>
            </a:pPr>
            <a:r>
              <a:rPr lang="en-US" sz="1200" dirty="0"/>
              <a:t>A. Smirnov and N. </a:t>
            </a:r>
            <a:r>
              <a:rPr lang="en-US" sz="1200" dirty="0" err="1"/>
              <a:t>Shilov</a:t>
            </a:r>
            <a:r>
              <a:rPr lang="en-US" sz="1200" dirty="0"/>
              <a:t>, "Intelligent driver support: Integration of coupon services into on-board infotainment systems," </a:t>
            </a:r>
            <a:r>
              <a:rPr lang="en-US" sz="1200" i="1" dirty="0"/>
              <a:t>2014 International Conference on Connected Vehicles and Expo (ICCVE)</a:t>
            </a:r>
            <a:r>
              <a:rPr lang="en-US" sz="1200" dirty="0"/>
              <a:t>, 2014, pp. 1043-1044, </a:t>
            </a:r>
            <a:r>
              <a:rPr lang="en-US" sz="1200" dirty="0" err="1"/>
              <a:t>doi</a:t>
            </a:r>
            <a:r>
              <a:rPr lang="en-US" sz="1200" dirty="0"/>
              <a:t>: 10.1109/ICCVE.2014.7297506 </a:t>
            </a:r>
          </a:p>
          <a:p>
            <a:pPr marL="342900" indent="-342900">
              <a:lnSpc>
                <a:spcPct val="100000"/>
              </a:lnSpc>
              <a:spcAft>
                <a:spcPts val="800"/>
              </a:spcAft>
              <a:buFont typeface="Calibri" panose="020F0502020204030204" pitchFamily="34" charset="0"/>
              <a:buAutoNum type="arabicPeriod"/>
            </a:pPr>
            <a:r>
              <a:rPr lang="en-US" sz="1200" dirty="0"/>
              <a:t>Saeed </a:t>
            </a:r>
            <a:r>
              <a:rPr lang="en-US" sz="1200" dirty="0" err="1"/>
              <a:t>Mirshekari</a:t>
            </a:r>
            <a:r>
              <a:rPr lang="en-US" sz="1200" dirty="0"/>
              <a:t>, “Coupon Purchase Prediction” Competition in Kaggle, 2015.</a:t>
            </a:r>
          </a:p>
          <a:p>
            <a:pPr marL="342900" indent="-342900">
              <a:lnSpc>
                <a:spcPct val="100000"/>
              </a:lnSpc>
              <a:spcAft>
                <a:spcPts val="800"/>
              </a:spcAft>
              <a:buFont typeface="Calibri" panose="020F0502020204030204" pitchFamily="34" charset="0"/>
              <a:buAutoNum type="arabicPeriod"/>
            </a:pPr>
            <a:r>
              <a:rPr lang="en-US" sz="1200" dirty="0"/>
              <a:t>Cheng Yeh a, Che-hui Lien, “The comparisons of data mining techniques for the predictive accuracy of probability of default of credit card clients” pp. 2473-2480, 2009, </a:t>
            </a:r>
            <a:r>
              <a:rPr lang="en-US" sz="1200" dirty="0" err="1"/>
              <a:t>doi</a:t>
            </a:r>
            <a:r>
              <a:rPr lang="en-US" sz="1200" dirty="0"/>
              <a:t>: 10.1016/j.eswa.2007.12.020.</a:t>
            </a:r>
          </a:p>
          <a:p>
            <a:pPr marL="342900" indent="-342900">
              <a:lnSpc>
                <a:spcPct val="100000"/>
              </a:lnSpc>
              <a:spcAft>
                <a:spcPts val="800"/>
              </a:spcAft>
              <a:buFont typeface="Calibri" panose="020F0502020204030204" pitchFamily="34" charset="0"/>
              <a:buAutoNum type="arabicPeriod"/>
            </a:pPr>
            <a:r>
              <a:rPr lang="en-US" sz="1200" u="sng" dirty="0">
                <a:hlinkClick r:id="rId2">
                  <a:extLst>
                    <a:ext uri="{A12FA001-AC4F-418D-AE19-62706E023703}">
                      <ahyp:hlinkClr xmlns:ahyp="http://schemas.microsoft.com/office/drawing/2018/hyperlinkcolor" val="tx"/>
                    </a:ext>
                  </a:extLst>
                </a:hlinkClick>
              </a:rPr>
              <a:t>https://scikit-learn.org/stable/auto_examples/model_selection/plot_confusion_matrix.html</a:t>
            </a:r>
            <a:endParaRPr lang="en-US" sz="1200" dirty="0"/>
          </a:p>
          <a:p>
            <a:pPr marL="342900" indent="-342900">
              <a:lnSpc>
                <a:spcPct val="100000"/>
              </a:lnSpc>
              <a:spcAft>
                <a:spcPts val="800"/>
              </a:spcAft>
              <a:buFont typeface="Calibri" panose="020F0502020204030204" pitchFamily="34" charset="0"/>
              <a:buAutoNum type="arabicPeriod"/>
            </a:pPr>
            <a:r>
              <a:rPr lang="en-US" sz="1200" u="sng" dirty="0">
                <a:hlinkClick r:id="rId3">
                  <a:extLst>
                    <a:ext uri="{A12FA001-AC4F-418D-AE19-62706E023703}">
                      <ahyp:hlinkClr xmlns:ahyp="http://schemas.microsoft.com/office/drawing/2018/hyperlinkcolor" val="tx"/>
                    </a:ext>
                  </a:extLst>
                </a:hlinkClick>
              </a:rPr>
              <a:t>https://www.scikit-yb.org/en/latest/api/classifier/classification_report.html</a:t>
            </a:r>
            <a:endParaRPr lang="en-US" sz="1200" dirty="0"/>
          </a:p>
          <a:p>
            <a:pPr marL="342900" indent="-342900">
              <a:lnSpc>
                <a:spcPct val="100000"/>
              </a:lnSpc>
              <a:spcAft>
                <a:spcPts val="800"/>
              </a:spcAft>
              <a:buFont typeface="Calibri" panose="020F0502020204030204" pitchFamily="34" charset="0"/>
              <a:buAutoNum type="arabicPeriod"/>
            </a:pPr>
            <a:r>
              <a:rPr lang="en-US" sz="1200" dirty="0"/>
              <a:t>https://developers.google.com/machine-learning/crash-course/classification/roc-and-auc</a:t>
            </a:r>
          </a:p>
        </p:txBody>
      </p:sp>
    </p:spTree>
    <p:extLst>
      <p:ext uri="{BB962C8B-B14F-4D97-AF65-F5344CB8AC3E}">
        <p14:creationId xmlns:p14="http://schemas.microsoft.com/office/powerpoint/2010/main" val="398006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0313-B794-4E47-93D3-94A10B1C0FC5}"/>
              </a:ext>
            </a:extLst>
          </p:cNvPr>
          <p:cNvSpPr>
            <a:spLocks noGrp="1"/>
          </p:cNvSpPr>
          <p:nvPr>
            <p:ph type="title"/>
          </p:nvPr>
        </p:nvSpPr>
        <p:spPr>
          <a:xfrm>
            <a:off x="1097280" y="286603"/>
            <a:ext cx="10058400" cy="1521877"/>
          </a:xfrm>
        </p:spPr>
        <p:txBody>
          <a:bodyPr anchor="b">
            <a:normAutofit/>
          </a:bodyPr>
          <a:lstStyle/>
          <a:p>
            <a:r>
              <a:rPr lang="en-US" sz="3600" dirty="0"/>
              <a:t>Data Exploration</a:t>
            </a:r>
            <a:br>
              <a:rPr lang="en-US" sz="3600" dirty="0"/>
            </a:br>
            <a:endParaRPr lang="en-US" sz="3600" dirty="0"/>
          </a:p>
        </p:txBody>
      </p:sp>
      <p:sp>
        <p:nvSpPr>
          <p:cNvPr id="9" name="Content Placeholder 2">
            <a:extLst>
              <a:ext uri="{FF2B5EF4-FFF2-40B4-BE49-F238E27FC236}">
                <a16:creationId xmlns:a16="http://schemas.microsoft.com/office/drawing/2014/main" id="{6FD460DD-AF64-487F-8D13-B97DDC074E46}"/>
              </a:ext>
            </a:extLst>
          </p:cNvPr>
          <p:cNvSpPr>
            <a:spLocks noGrp="1"/>
          </p:cNvSpPr>
          <p:nvPr>
            <p:ph sz="half" idx="1"/>
          </p:nvPr>
        </p:nvSpPr>
        <p:spPr/>
        <p:txBody>
          <a:bodyPr>
            <a:normAutofit/>
          </a:bodyPr>
          <a:lstStyle/>
          <a:p>
            <a:pPr>
              <a:buFont typeface="Arial" panose="020B0604020202020204" pitchFamily="34" charset="0"/>
              <a:buChar char="•"/>
            </a:pPr>
            <a:r>
              <a:rPr lang="en-US" sz="2000" dirty="0"/>
              <a:t> Dataset contains numerical and categorical data</a:t>
            </a:r>
          </a:p>
          <a:p>
            <a:pPr>
              <a:buFont typeface="Arial" panose="020B0604020202020204" pitchFamily="34" charset="0"/>
              <a:buChar char="•"/>
            </a:pPr>
            <a:r>
              <a:rPr lang="en-US" sz="2000" dirty="0"/>
              <a:t> Steps in data cleaning and feature selection:</a:t>
            </a:r>
          </a:p>
          <a:p>
            <a:pPr marL="457200" indent="-457200">
              <a:buFont typeface="+mj-lt"/>
              <a:buAutoNum type="arabicPeriod"/>
            </a:pPr>
            <a:r>
              <a:rPr lang="en-US" sz="2000" dirty="0"/>
              <a:t>Remove null values</a:t>
            </a:r>
          </a:p>
          <a:p>
            <a:pPr marL="458788" indent="0">
              <a:buNone/>
              <a:tabLst>
                <a:tab pos="512763" algn="l"/>
              </a:tabLst>
            </a:pPr>
            <a:r>
              <a:rPr lang="en-US" sz="2000" dirty="0" err="1"/>
              <a:t>Eg</a:t>
            </a:r>
            <a:r>
              <a:rPr lang="en-US" sz="2000" dirty="0"/>
              <a:t>: Attribute ‘car’ has 108 non-null values</a:t>
            </a:r>
          </a:p>
          <a:p>
            <a:pPr marL="0" indent="0">
              <a:buNone/>
            </a:pPr>
            <a:endParaRPr lang="en-US" sz="2000" dirty="0"/>
          </a:p>
          <a:p>
            <a:pPr>
              <a:buFont typeface="Arial" panose="020B0604020202020204" pitchFamily="34" charset="0"/>
              <a:buChar char="•"/>
            </a:pPr>
            <a:endParaRPr lang="en-US" sz="2000" dirty="0"/>
          </a:p>
          <a:p>
            <a:endParaRPr lang="en-US" sz="2000" dirty="0"/>
          </a:p>
        </p:txBody>
      </p:sp>
      <p:pic>
        <p:nvPicPr>
          <p:cNvPr id="4" name="Content Placeholder 3" descr="Table&#10;&#10;Description automatically generated">
            <a:extLst>
              <a:ext uri="{FF2B5EF4-FFF2-40B4-BE49-F238E27FC236}">
                <a16:creationId xmlns:a16="http://schemas.microsoft.com/office/drawing/2014/main" id="{3EA48661-AC15-4143-A7EE-1410A278F59A}"/>
              </a:ext>
            </a:extLst>
          </p:cNvPr>
          <p:cNvPicPr>
            <a:picLocks noGrp="1" noChangeAspect="1"/>
          </p:cNvPicPr>
          <p:nvPr>
            <p:ph sz="half" idx="2"/>
          </p:nvPr>
        </p:nvPicPr>
        <p:blipFill>
          <a:blip r:embed="rId2"/>
          <a:stretch>
            <a:fillRect/>
          </a:stretch>
        </p:blipFill>
        <p:spPr>
          <a:xfrm>
            <a:off x="7052773" y="1910080"/>
            <a:ext cx="3465937" cy="4441402"/>
          </a:xfrm>
          <a:prstGeom prst="rect">
            <a:avLst/>
          </a:prstGeom>
          <a:noFill/>
        </p:spPr>
      </p:pic>
    </p:spTree>
    <p:extLst>
      <p:ext uri="{BB962C8B-B14F-4D97-AF65-F5344CB8AC3E}">
        <p14:creationId xmlns:p14="http://schemas.microsoft.com/office/powerpoint/2010/main" val="36087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40C2-9167-49F3-AA4B-58DAA48F7DDA}"/>
              </a:ext>
            </a:extLst>
          </p:cNvPr>
          <p:cNvSpPr>
            <a:spLocks noGrp="1"/>
          </p:cNvSpPr>
          <p:nvPr>
            <p:ph type="title"/>
          </p:nvPr>
        </p:nvSpPr>
        <p:spPr/>
        <p:txBody>
          <a:bodyPr>
            <a:normAutofit/>
          </a:bodyPr>
          <a:lstStyle/>
          <a:p>
            <a:r>
              <a:rPr lang="en-US" sz="3600" dirty="0"/>
              <a:t>Dataset description</a:t>
            </a:r>
          </a:p>
        </p:txBody>
      </p:sp>
      <p:sp>
        <p:nvSpPr>
          <p:cNvPr id="6" name="Content Placeholder 2">
            <a:extLst>
              <a:ext uri="{FF2B5EF4-FFF2-40B4-BE49-F238E27FC236}">
                <a16:creationId xmlns:a16="http://schemas.microsoft.com/office/drawing/2014/main" id="{3516685F-7956-45EC-95B1-1F9C2C970D55}"/>
              </a:ext>
            </a:extLst>
          </p:cNvPr>
          <p:cNvSpPr>
            <a:spLocks noGrp="1"/>
          </p:cNvSpPr>
          <p:nvPr>
            <p:ph sz="half" idx="1"/>
          </p:nvPr>
        </p:nvSpPr>
        <p:spPr>
          <a:xfrm>
            <a:off x="1097280" y="2120900"/>
            <a:ext cx="4011879" cy="3748193"/>
          </a:xfrm>
        </p:spPr>
        <p:txBody>
          <a:bodyPr>
            <a:normAutofit/>
          </a:bodyPr>
          <a:lstStyle/>
          <a:p>
            <a:pPr>
              <a:buFont typeface="Arial" panose="020B0604020202020204" pitchFamily="34" charset="0"/>
              <a:buChar char="•"/>
            </a:pPr>
            <a:r>
              <a:rPr lang="en-US" sz="2000" dirty="0"/>
              <a:t> Basic descriptive statistics for all numeric columns</a:t>
            </a:r>
          </a:p>
          <a:p>
            <a:pPr>
              <a:buFont typeface="Arial" panose="020B0604020202020204" pitchFamily="34" charset="0"/>
              <a:buChar char="•"/>
            </a:pPr>
            <a:r>
              <a:rPr lang="en-US" sz="2000" dirty="0"/>
              <a:t> ‘toCoupon_GEQ5min’ has only one value</a:t>
            </a:r>
          </a:p>
          <a:p>
            <a:pPr>
              <a:buFont typeface="Arial" panose="020B0604020202020204" pitchFamily="34" charset="0"/>
              <a:buChar char="•"/>
            </a:pPr>
            <a:endParaRPr lang="en-US" sz="2000" dirty="0"/>
          </a:p>
        </p:txBody>
      </p:sp>
      <p:pic>
        <p:nvPicPr>
          <p:cNvPr id="5" name="Picture 4" descr="Table&#10;&#10;Description automatically generated">
            <a:extLst>
              <a:ext uri="{FF2B5EF4-FFF2-40B4-BE49-F238E27FC236}">
                <a16:creationId xmlns:a16="http://schemas.microsoft.com/office/drawing/2014/main" id="{7FDDCA05-C55F-4DD4-938F-03D728F8AA14}"/>
              </a:ext>
            </a:extLst>
          </p:cNvPr>
          <p:cNvPicPr>
            <a:picLocks noChangeAspect="1"/>
          </p:cNvPicPr>
          <p:nvPr/>
        </p:nvPicPr>
        <p:blipFill>
          <a:blip r:embed="rId2"/>
          <a:stretch>
            <a:fillRect/>
          </a:stretch>
        </p:blipFill>
        <p:spPr>
          <a:xfrm>
            <a:off x="5244137" y="2137608"/>
            <a:ext cx="5943600" cy="3526155"/>
          </a:xfrm>
          <a:prstGeom prst="rect">
            <a:avLst/>
          </a:prstGeom>
        </p:spPr>
      </p:pic>
    </p:spTree>
    <p:extLst>
      <p:ext uri="{BB962C8B-B14F-4D97-AF65-F5344CB8AC3E}">
        <p14:creationId xmlns:p14="http://schemas.microsoft.com/office/powerpoint/2010/main" val="176969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63B1-25FC-41DF-BA36-DC33B9B3FA6B}"/>
              </a:ext>
            </a:extLst>
          </p:cNvPr>
          <p:cNvSpPr>
            <a:spLocks noGrp="1"/>
          </p:cNvSpPr>
          <p:nvPr>
            <p:ph type="title"/>
          </p:nvPr>
        </p:nvSpPr>
        <p:spPr/>
        <p:txBody>
          <a:bodyPr>
            <a:normAutofit/>
          </a:bodyPr>
          <a:lstStyle/>
          <a:p>
            <a:r>
              <a:rPr lang="en-US" sz="3600" dirty="0"/>
              <a:t>Correlation matrix</a:t>
            </a:r>
          </a:p>
        </p:txBody>
      </p:sp>
      <p:sp>
        <p:nvSpPr>
          <p:cNvPr id="3" name="Content Placeholder 2">
            <a:extLst>
              <a:ext uri="{FF2B5EF4-FFF2-40B4-BE49-F238E27FC236}">
                <a16:creationId xmlns:a16="http://schemas.microsoft.com/office/drawing/2014/main" id="{ECA5ADFB-1F1F-41E1-9566-EC10C99FDF85}"/>
              </a:ext>
            </a:extLst>
          </p:cNvPr>
          <p:cNvSpPr>
            <a:spLocks noGrp="1"/>
          </p:cNvSpPr>
          <p:nvPr>
            <p:ph sz="half" idx="1"/>
          </p:nvPr>
        </p:nvSpPr>
        <p:spPr/>
        <p:txBody>
          <a:bodyPr>
            <a:normAutofit/>
          </a:bodyPr>
          <a:lstStyle/>
          <a:p>
            <a:pPr>
              <a:buFont typeface="Arial" panose="020B0604020202020204" pitchFamily="34" charset="0"/>
              <a:buChar char="•"/>
            </a:pPr>
            <a:r>
              <a:rPr lang="en-US" sz="2000" dirty="0"/>
              <a:t> Depicts correlation between all the possible pairs of values in a table. </a:t>
            </a:r>
          </a:p>
          <a:p>
            <a:pPr>
              <a:buFont typeface="Arial" panose="020B0604020202020204" pitchFamily="34" charset="0"/>
              <a:buChar char="•"/>
            </a:pPr>
            <a:r>
              <a:rPr lang="en-US" sz="2000" dirty="0"/>
              <a:t> A powerful tool to summarize a large dataset and to identify and visualize patterns in the given data.</a:t>
            </a:r>
          </a:p>
          <a:p>
            <a:pPr>
              <a:buFont typeface="Arial" panose="020B0604020202020204" pitchFamily="34" charset="0"/>
              <a:buChar char="•"/>
            </a:pPr>
            <a:r>
              <a:rPr lang="en-US" sz="2000" dirty="0"/>
              <a:t> </a:t>
            </a:r>
            <a:r>
              <a:rPr lang="en-US" sz="2000" dirty="0" err="1"/>
              <a:t>Direction_same</a:t>
            </a:r>
            <a:r>
              <a:rPr lang="en-US" sz="2000" dirty="0"/>
              <a:t> and </a:t>
            </a:r>
            <a:r>
              <a:rPr lang="en-US" sz="2000" dirty="0" err="1"/>
              <a:t>direction_opposite</a:t>
            </a:r>
            <a:r>
              <a:rPr lang="en-US" sz="2000" dirty="0"/>
              <a:t> are inversely related.</a:t>
            </a:r>
          </a:p>
          <a:p>
            <a:pPr>
              <a:buFont typeface="Arial" panose="020B0604020202020204" pitchFamily="34" charset="0"/>
              <a:buChar char="•"/>
            </a:pPr>
            <a:endParaRPr lang="en-US" sz="2000" dirty="0"/>
          </a:p>
        </p:txBody>
      </p:sp>
      <p:pic>
        <p:nvPicPr>
          <p:cNvPr id="8" name="Content Placeholder 7" descr="Graphical user interface, application, PowerPoint&#10;&#10;Description automatically generated">
            <a:extLst>
              <a:ext uri="{FF2B5EF4-FFF2-40B4-BE49-F238E27FC236}">
                <a16:creationId xmlns:a16="http://schemas.microsoft.com/office/drawing/2014/main" id="{00E95BF8-AD2B-48AE-A811-7ECB07348E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7734" y="2009640"/>
            <a:ext cx="5991900" cy="3748193"/>
          </a:xfrm>
        </p:spPr>
      </p:pic>
    </p:spTree>
    <p:extLst>
      <p:ext uri="{BB962C8B-B14F-4D97-AF65-F5344CB8AC3E}">
        <p14:creationId xmlns:p14="http://schemas.microsoft.com/office/powerpoint/2010/main" val="317735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7672-52EA-4E5B-9FDB-F9AFC1181BD0}"/>
              </a:ext>
            </a:extLst>
          </p:cNvPr>
          <p:cNvSpPr>
            <a:spLocks noGrp="1"/>
          </p:cNvSpPr>
          <p:nvPr>
            <p:ph type="title"/>
          </p:nvPr>
        </p:nvSpPr>
        <p:spPr/>
        <p:txBody>
          <a:bodyPr>
            <a:normAutofit/>
          </a:bodyPr>
          <a:lstStyle/>
          <a:p>
            <a:r>
              <a:rPr lang="en-US" sz="3600" dirty="0"/>
              <a:t>Weight of Evidence &amp; Information Value</a:t>
            </a:r>
          </a:p>
        </p:txBody>
      </p:sp>
      <p:graphicFrame>
        <p:nvGraphicFramePr>
          <p:cNvPr id="28" name="Content Placeholder 27">
            <a:extLst>
              <a:ext uri="{FF2B5EF4-FFF2-40B4-BE49-F238E27FC236}">
                <a16:creationId xmlns:a16="http://schemas.microsoft.com/office/drawing/2014/main" id="{C3CA0752-2D09-434D-ADBA-FE44E1E53E40}"/>
              </a:ext>
            </a:extLst>
          </p:cNvPr>
          <p:cNvGraphicFramePr>
            <a:graphicFrameLocks noGrp="1"/>
          </p:cNvGraphicFramePr>
          <p:nvPr>
            <p:ph sz="half" idx="1"/>
            <p:extLst>
              <p:ext uri="{D42A27DB-BD31-4B8C-83A1-F6EECF244321}">
                <p14:modId xmlns:p14="http://schemas.microsoft.com/office/powerpoint/2010/main" val="3638929301"/>
              </p:ext>
            </p:extLst>
          </p:nvPr>
        </p:nvGraphicFramePr>
        <p:xfrm>
          <a:off x="5088656" y="2133200"/>
          <a:ext cx="6630424" cy="4005168"/>
        </p:xfrm>
        <a:graphic>
          <a:graphicData uri="http://schemas.openxmlformats.org/drawingml/2006/table">
            <a:tbl>
              <a:tblPr>
                <a:tableStyleId>{5C22544A-7EE6-4342-B048-85BDC9FD1C3A}</a:tableStyleId>
              </a:tblPr>
              <a:tblGrid>
                <a:gridCol w="2038357">
                  <a:extLst>
                    <a:ext uri="{9D8B030D-6E8A-4147-A177-3AD203B41FA5}">
                      <a16:colId xmlns:a16="http://schemas.microsoft.com/office/drawing/2014/main" val="3993178925"/>
                    </a:ext>
                  </a:extLst>
                </a:gridCol>
                <a:gridCol w="584585">
                  <a:extLst>
                    <a:ext uri="{9D8B030D-6E8A-4147-A177-3AD203B41FA5}">
                      <a16:colId xmlns:a16="http://schemas.microsoft.com/office/drawing/2014/main" val="3770458975"/>
                    </a:ext>
                  </a:extLst>
                </a:gridCol>
                <a:gridCol w="325281">
                  <a:extLst>
                    <a:ext uri="{9D8B030D-6E8A-4147-A177-3AD203B41FA5}">
                      <a16:colId xmlns:a16="http://schemas.microsoft.com/office/drawing/2014/main" val="319255743"/>
                    </a:ext>
                  </a:extLst>
                </a:gridCol>
                <a:gridCol w="682357">
                  <a:extLst>
                    <a:ext uri="{9D8B030D-6E8A-4147-A177-3AD203B41FA5}">
                      <a16:colId xmlns:a16="http://schemas.microsoft.com/office/drawing/2014/main" val="2472515414"/>
                    </a:ext>
                  </a:extLst>
                </a:gridCol>
                <a:gridCol w="646119">
                  <a:extLst>
                    <a:ext uri="{9D8B030D-6E8A-4147-A177-3AD203B41FA5}">
                      <a16:colId xmlns:a16="http://schemas.microsoft.com/office/drawing/2014/main" val="2802682413"/>
                    </a:ext>
                  </a:extLst>
                </a:gridCol>
                <a:gridCol w="738150">
                  <a:extLst>
                    <a:ext uri="{9D8B030D-6E8A-4147-A177-3AD203B41FA5}">
                      <a16:colId xmlns:a16="http://schemas.microsoft.com/office/drawing/2014/main" val="2386222922"/>
                    </a:ext>
                  </a:extLst>
                </a:gridCol>
                <a:gridCol w="969456">
                  <a:extLst>
                    <a:ext uri="{9D8B030D-6E8A-4147-A177-3AD203B41FA5}">
                      <a16:colId xmlns:a16="http://schemas.microsoft.com/office/drawing/2014/main" val="4042057605"/>
                    </a:ext>
                  </a:extLst>
                </a:gridCol>
                <a:gridCol w="646119">
                  <a:extLst>
                    <a:ext uri="{9D8B030D-6E8A-4147-A177-3AD203B41FA5}">
                      <a16:colId xmlns:a16="http://schemas.microsoft.com/office/drawing/2014/main" val="785971935"/>
                    </a:ext>
                  </a:extLst>
                </a:gridCol>
              </a:tblGrid>
              <a:tr h="154573">
                <a:tc>
                  <a:txBody>
                    <a:bodyPr/>
                    <a:lstStyle/>
                    <a:p>
                      <a:pPr algn="ctr" rtl="0" fontAlgn="ctr"/>
                      <a:r>
                        <a:rPr lang="en-US" sz="800" b="1" u="none" strike="noStrike" dirty="0">
                          <a:effectLst/>
                        </a:rPr>
                        <a:t>Variable name</a:t>
                      </a:r>
                      <a:endParaRPr lang="en-US" sz="800" b="1"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dirty="0">
                          <a:effectLst/>
                        </a:rPr>
                        <a:t>Non- event</a:t>
                      </a:r>
                      <a:endParaRPr lang="en-US" sz="800" b="1"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a:effectLst/>
                        </a:rPr>
                        <a:t>Event</a:t>
                      </a:r>
                      <a:endParaRPr lang="en-US" sz="800" b="1"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dirty="0">
                          <a:effectLst/>
                        </a:rPr>
                        <a:t>Non-event%</a:t>
                      </a:r>
                      <a:endParaRPr lang="en-US" sz="800" b="1"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a:effectLst/>
                        </a:rPr>
                        <a:t>Event%</a:t>
                      </a:r>
                      <a:endParaRPr lang="en-US" sz="800" b="1"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a:effectLst/>
                        </a:rPr>
                        <a:t>WOE</a:t>
                      </a:r>
                      <a:endParaRPr lang="en-US" sz="800" b="1"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a:effectLst/>
                        </a:rPr>
                        <a:t>Event%-Non-event%</a:t>
                      </a:r>
                      <a:endParaRPr lang="en-US" sz="800" b="1"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b="1" u="none" strike="noStrike" dirty="0">
                          <a:effectLst/>
                        </a:rPr>
                        <a:t>IV</a:t>
                      </a:r>
                      <a:endParaRPr lang="en-US" sz="800" b="1" i="0" u="none" strike="noStrike" dirty="0">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956353388"/>
                  </a:ext>
                </a:extLst>
              </a:tr>
              <a:tr h="289490">
                <a:tc>
                  <a:txBody>
                    <a:bodyPr/>
                    <a:lstStyle/>
                    <a:p>
                      <a:pPr algn="ctr" rtl="0" fontAlgn="ctr"/>
                      <a:r>
                        <a:rPr lang="en-US" sz="800" u="none" strike="noStrike">
                          <a:effectLst/>
                        </a:rPr>
                        <a:t>Architecture &amp; Engineering</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64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0.01230296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dirty="0">
                          <a:effectLst/>
                        </a:rPr>
                        <a:t>0.016140759</a:t>
                      </a:r>
                      <a:endParaRPr lang="en-US" sz="8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dirty="0">
                          <a:effectLst/>
                        </a:rPr>
                        <a:t>0.117914328</a:t>
                      </a:r>
                      <a:endParaRPr lang="en-US" sz="8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dirty="0">
                          <a:effectLst/>
                        </a:rPr>
                        <a:t>0.383779865</a:t>
                      </a:r>
                      <a:endParaRPr lang="en-US" sz="8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dirty="0">
                          <a:effectLst/>
                        </a:rPr>
                        <a:t>0.045253145</a:t>
                      </a:r>
                      <a:endParaRPr lang="en-US" sz="800" b="0" i="0" u="none" strike="noStrike" dirty="0">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2157183338"/>
                  </a:ext>
                </a:extLst>
              </a:tr>
              <a:tr h="364833">
                <a:tc>
                  <a:txBody>
                    <a:bodyPr/>
                    <a:lstStyle/>
                    <a:p>
                      <a:pPr algn="ctr" rtl="0" fontAlgn="ctr"/>
                      <a:r>
                        <a:rPr lang="en-US" sz="800" u="none" strike="noStrike">
                          <a:effectLst/>
                        </a:rPr>
                        <a:t>Arts Design Entertainment Sports &amp; Media</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263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301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0.050557478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0.043769085</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-0.062617929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-0.678839254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0.042507508</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110075687"/>
                  </a:ext>
                </a:extLst>
              </a:tr>
              <a:tr h="289490">
                <a:tc>
                  <a:txBody>
                    <a:bodyPr/>
                    <a:lstStyle/>
                    <a:p>
                      <a:pPr algn="ctr" rtl="0" fontAlgn="ctr"/>
                      <a:r>
                        <a:rPr lang="en-US" sz="800" u="none" strike="noStrike">
                          <a:effectLst/>
                        </a:rPr>
                        <a:t>Building &amp; Grounds Cleaning &amp; Maintenance</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0.003460208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0.003780718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0.038472166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0.032051072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0.001233074</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971835596"/>
                  </a:ext>
                </a:extLst>
              </a:tr>
              <a:tr h="289490">
                <a:tc>
                  <a:txBody>
                    <a:bodyPr/>
                    <a:lstStyle/>
                    <a:p>
                      <a:pPr algn="ctr" rtl="0" fontAlgn="ctr"/>
                      <a:r>
                        <a:rPr lang="en-US" sz="800" u="none" strike="noStrike">
                          <a:effectLst/>
                        </a:rPr>
                        <a:t>Business &amp; Financial</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222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294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0.042675894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0.0427512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0.000765679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0.007530576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5.77E-06</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4142674504"/>
                  </a:ext>
                </a:extLst>
              </a:tr>
              <a:tr h="364833">
                <a:tc>
                  <a:txBody>
                    <a:bodyPr/>
                    <a:lstStyle/>
                    <a:p>
                      <a:pPr algn="ctr" rtl="0" fontAlgn="ctr"/>
                      <a:r>
                        <a:rPr lang="en-US" sz="800" u="none" strike="noStrike">
                          <a:effectLst/>
                        </a:rPr>
                        <a:t>Community &amp; Social Services</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110</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109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0.021145713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0.015849935</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-0.125194864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-0.529577862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0.066300428</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3440418264"/>
                  </a:ext>
                </a:extLst>
              </a:tr>
              <a:tr h="289490">
                <a:tc>
                  <a:txBody>
                    <a:bodyPr/>
                    <a:lstStyle/>
                    <a:p>
                      <a:pPr algn="ctr" rtl="0" fontAlgn="ctr"/>
                      <a:r>
                        <a:rPr lang="en-US" sz="800" u="none" strike="noStrike" dirty="0">
                          <a:effectLst/>
                        </a:rPr>
                        <a:t>Computer &amp; Mathematical</a:t>
                      </a:r>
                      <a:endParaRPr lang="en-US" sz="800" b="0" i="0" u="none" strike="noStrike" dirty="0">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597</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771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0.114763552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0.11211284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-0.01014863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-0.265071258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0.00269011</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849144726"/>
                  </a:ext>
                </a:extLst>
              </a:tr>
              <a:tr h="289490">
                <a:tc>
                  <a:txBody>
                    <a:bodyPr/>
                    <a:lstStyle/>
                    <a:p>
                      <a:pPr algn="ctr" rtl="0" fontAlgn="ctr"/>
                      <a:r>
                        <a:rPr lang="en-US" sz="800" u="none" strike="noStrike">
                          <a:effectLst/>
                        </a:rPr>
                        <a:t>Construction &amp; Extraction</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106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0.00922722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0.015413698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0.222835951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0.618647753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0.137856961</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2428263196"/>
                  </a:ext>
                </a:extLst>
              </a:tr>
              <a:tr h="364833">
                <a:tc>
                  <a:txBody>
                    <a:bodyPr/>
                    <a:lstStyle/>
                    <a:p>
                      <a:pPr algn="ctr" rtl="0" fontAlgn="ctr"/>
                      <a:r>
                        <a:rPr lang="en-US" sz="800" u="none" strike="noStrike">
                          <a:effectLst/>
                        </a:rPr>
                        <a:t>Education&amp;Training&amp;Library</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416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439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0.079969243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0.063835975</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-0.097857487</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-1.613326761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0.157876102</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1660502516"/>
                  </a:ext>
                </a:extLst>
              </a:tr>
              <a:tr h="364833">
                <a:tc>
                  <a:txBody>
                    <a:bodyPr/>
                    <a:lstStyle/>
                    <a:p>
                      <a:pPr algn="ctr" rtl="0" fontAlgn="ctr"/>
                      <a:r>
                        <a:rPr lang="en-US" sz="800" u="none" strike="noStrike">
                          <a:effectLst/>
                        </a:rPr>
                        <a:t>Farming Fishing &amp; Forestry</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20</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23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0.003844675</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0.003344482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-0.060530836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-0.050019352</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0.003027713</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2933476398"/>
                  </a:ext>
                </a:extLst>
              </a:tr>
              <a:tr h="364833">
                <a:tc>
                  <a:txBody>
                    <a:bodyPr/>
                    <a:lstStyle/>
                    <a:p>
                      <a:pPr algn="ctr" rtl="0" fontAlgn="ctr"/>
                      <a:r>
                        <a:rPr lang="en-US" sz="800" u="none" strike="noStrike">
                          <a:effectLst/>
                        </a:rPr>
                        <a:t>Food Preparation &amp; Serving Related</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120</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156</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0.023068051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0.02268431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-0.007285324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-0.038374073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0.000279568</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2378189637"/>
                  </a:ext>
                </a:extLst>
              </a:tr>
              <a:tr h="289490">
                <a:tc>
                  <a:txBody>
                    <a:bodyPr/>
                    <a:lstStyle/>
                    <a:p>
                      <a:pPr algn="ctr" rtl="0" fontAlgn="ctr"/>
                      <a:r>
                        <a:rPr lang="en-US" sz="800" u="none" strike="noStrike">
                          <a:effectLst/>
                        </a:rPr>
                        <a:t>Healthcare Practitioners &amp; Technical</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159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0.012110727</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0.023120547</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0.280827898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1.100982011</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0.309186464</a:t>
                      </a:r>
                      <a:endParaRPr lang="en-US" sz="800" b="0" i="0" u="none" strike="noStrike">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4011918401"/>
                  </a:ext>
                </a:extLst>
              </a:tr>
              <a:tr h="289490">
                <a:tc>
                  <a:txBody>
                    <a:bodyPr/>
                    <a:lstStyle/>
                    <a:p>
                      <a:pPr algn="ctr" rtl="0" fontAlgn="ctr"/>
                      <a:r>
                        <a:rPr lang="en-US" sz="800" u="none" strike="noStrike">
                          <a:effectLst/>
                        </a:rPr>
                        <a:t>Healthcare Support</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73</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169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0.014033064</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0.024574669</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0.243335168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a:effectLst/>
                        </a:rPr>
                        <a:t>1.054160498</a:t>
                      </a:r>
                      <a:endParaRPr lang="en-US" sz="800" b="0" i="0" u="none" strike="noStrike">
                        <a:solidFill>
                          <a:srgbClr val="000000"/>
                        </a:solidFill>
                        <a:effectLst/>
                        <a:latin typeface="Calibri" panose="020F0502020204030204" pitchFamily="34" charset="0"/>
                      </a:endParaRPr>
                    </a:p>
                  </a:txBody>
                  <a:tcPr marL="1615" marR="1615" marT="1615" marB="0" anchor="ctr"/>
                </a:tc>
                <a:tc>
                  <a:txBody>
                    <a:bodyPr/>
                    <a:lstStyle/>
                    <a:p>
                      <a:pPr algn="ctr" rtl="0" fontAlgn="ctr"/>
                      <a:r>
                        <a:rPr lang="en-US" sz="800" u="none" strike="noStrike" dirty="0">
                          <a:effectLst/>
                        </a:rPr>
                        <a:t>0.256514322</a:t>
                      </a:r>
                      <a:endParaRPr lang="en-US" sz="800" b="0" i="0" u="none" strike="noStrike" dirty="0">
                        <a:solidFill>
                          <a:srgbClr val="000000"/>
                        </a:solidFill>
                        <a:effectLst/>
                        <a:latin typeface="Calibri" panose="020F0502020204030204" pitchFamily="34" charset="0"/>
                      </a:endParaRPr>
                    </a:p>
                  </a:txBody>
                  <a:tcPr marL="1615" marR="1615" marT="1615" marB="0" anchor="ctr"/>
                </a:tc>
                <a:extLst>
                  <a:ext uri="{0D108BD9-81ED-4DB2-BD59-A6C34878D82A}">
                    <a16:rowId xmlns:a16="http://schemas.microsoft.com/office/drawing/2014/main" val="2355930289"/>
                  </a:ext>
                </a:extLst>
              </a:tr>
            </a:tbl>
          </a:graphicData>
        </a:graphic>
      </p:graphicFrame>
      <p:sp>
        <p:nvSpPr>
          <p:cNvPr id="7" name="Content Placeholder 2">
            <a:extLst>
              <a:ext uri="{FF2B5EF4-FFF2-40B4-BE49-F238E27FC236}">
                <a16:creationId xmlns:a16="http://schemas.microsoft.com/office/drawing/2014/main" id="{B5498295-F6AF-49DD-BC39-FA10E21E0998}"/>
              </a:ext>
            </a:extLst>
          </p:cNvPr>
          <p:cNvSpPr txBox="1">
            <a:spLocks/>
          </p:cNvSpPr>
          <p:nvPr/>
        </p:nvSpPr>
        <p:spPr>
          <a:xfrm>
            <a:off x="968209" y="2178305"/>
            <a:ext cx="4089792" cy="37481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t> </a:t>
            </a:r>
            <a:r>
              <a:rPr lang="en-US" sz="2000" b="0" i="0" dirty="0">
                <a:effectLst/>
              </a:rPr>
              <a:t>The weight of evidence measures the strength of each grouped attribute in predicting the desired value of the Dependent Variable </a:t>
            </a:r>
            <a:endParaRPr lang="en-US" sz="2000" dirty="0"/>
          </a:p>
          <a:p>
            <a:pPr>
              <a:buFont typeface="Arial" panose="020B0604020202020204" pitchFamily="34" charset="0"/>
              <a:buChar char="•"/>
            </a:pPr>
            <a:endParaRPr lang="en-US" sz="2000" b="0" i="0" dirty="0">
              <a:effectLst/>
            </a:endParaRPr>
          </a:p>
          <a:p>
            <a:pPr>
              <a:buFont typeface="Arial" panose="020B0604020202020204" pitchFamily="34" charset="0"/>
              <a:buChar char="•"/>
            </a:pPr>
            <a:r>
              <a:rPr lang="en-US" sz="2000" b="0" i="0" dirty="0">
                <a:effectLst/>
              </a:rPr>
              <a:t>IV tells the predictive power of an independent variable in relation to the dependent variable.</a:t>
            </a:r>
            <a:r>
              <a:rPr lang="en-US" sz="2000" dirty="0"/>
              <a:t> </a:t>
            </a:r>
          </a:p>
        </p:txBody>
      </p:sp>
      <p:pic>
        <p:nvPicPr>
          <p:cNvPr id="3074" name="Picture 2">
            <a:extLst>
              <a:ext uri="{FF2B5EF4-FFF2-40B4-BE49-F238E27FC236}">
                <a16:creationId xmlns:a16="http://schemas.microsoft.com/office/drawing/2014/main" id="{84B20E6D-BCBB-4D7E-BD8C-DE133AFC6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239" y="3518631"/>
            <a:ext cx="21812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6E19373-FA7A-494E-91D1-3CAA84464B0B}"/>
              </a:ext>
            </a:extLst>
          </p:cNvPr>
          <p:cNvPicPr>
            <a:picLocks noChangeAspect="1"/>
          </p:cNvPicPr>
          <p:nvPr/>
        </p:nvPicPr>
        <p:blipFill>
          <a:blip r:embed="rId3"/>
          <a:stretch>
            <a:fillRect/>
          </a:stretch>
        </p:blipFill>
        <p:spPr>
          <a:xfrm>
            <a:off x="1568517" y="5243415"/>
            <a:ext cx="2847502" cy="431606"/>
          </a:xfrm>
          <a:prstGeom prst="rect">
            <a:avLst/>
          </a:prstGeom>
        </p:spPr>
      </p:pic>
    </p:spTree>
    <p:extLst>
      <p:ext uri="{BB962C8B-B14F-4D97-AF65-F5344CB8AC3E}">
        <p14:creationId xmlns:p14="http://schemas.microsoft.com/office/powerpoint/2010/main" val="362581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31E8-F246-4898-A2E9-28169C621CFE}"/>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a:p>
            <a:r>
              <a:rPr lang="en-US" sz="3600" dirty="0"/>
              <a:t>Encoding Data</a:t>
            </a:r>
          </a:p>
        </p:txBody>
      </p:sp>
      <p:sp>
        <p:nvSpPr>
          <p:cNvPr id="3" name="Content Placeholder 2">
            <a:extLst>
              <a:ext uri="{FF2B5EF4-FFF2-40B4-BE49-F238E27FC236}">
                <a16:creationId xmlns:a16="http://schemas.microsoft.com/office/drawing/2014/main" id="{B9EE087B-EEFB-4720-9B9B-8BFAB65B4BB5}"/>
              </a:ext>
            </a:extLst>
          </p:cNvPr>
          <p:cNvSpPr txBox="1">
            <a:spLocks/>
          </p:cNvSpPr>
          <p:nvPr/>
        </p:nvSpPr>
        <p:spPr>
          <a:xfrm>
            <a:off x="1097280" y="2120900"/>
            <a:ext cx="4639736" cy="37481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To convert categorical data to numerical data</a:t>
            </a:r>
          </a:p>
          <a:p>
            <a:r>
              <a:rPr lang="en-US" sz="2000" dirty="0"/>
              <a:t> Used one hot encoding</a:t>
            </a:r>
          </a:p>
          <a:p>
            <a:r>
              <a:rPr lang="en-US" sz="2000" dirty="0"/>
              <a:t> It creates additional features based on the number of unique values in the categorical feature. </a:t>
            </a:r>
          </a:p>
          <a:p>
            <a:r>
              <a:rPr lang="en-US" sz="2000" dirty="0"/>
              <a:t> Every unique value in the category will be added as a feature.</a:t>
            </a:r>
          </a:p>
        </p:txBody>
      </p:sp>
      <p:pic>
        <p:nvPicPr>
          <p:cNvPr id="4" name="Picture 4" descr="Pandas get dummies (One-Hot Encoding) Explained • datagy">
            <a:extLst>
              <a:ext uri="{FF2B5EF4-FFF2-40B4-BE49-F238E27FC236}">
                <a16:creationId xmlns:a16="http://schemas.microsoft.com/office/drawing/2014/main" id="{89BE2531-6A67-4CD7-9675-9C54E7BBF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5" y="2299617"/>
            <a:ext cx="5199879" cy="292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5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5FD3DAF-5581-43C9-B91A-417BA05E88A9}"/>
              </a:ext>
            </a:extLst>
          </p:cNvPr>
          <p:cNvSpPr>
            <a:spLocks noGrp="1"/>
          </p:cNvSpPr>
          <p:nvPr>
            <p:ph type="title"/>
          </p:nvPr>
        </p:nvSpPr>
        <p:spPr>
          <a:xfrm>
            <a:off x="838200" y="365125"/>
            <a:ext cx="10515600" cy="1325563"/>
          </a:xfrm>
        </p:spPr>
        <p:txBody>
          <a:bodyPr>
            <a:normAutofit/>
          </a:bodyPr>
          <a:lstStyle/>
          <a:p>
            <a:r>
              <a:rPr lang="en-IN" sz="3600" dirty="0">
                <a:cs typeface="Times New Roman" panose="02020603050405020304" pitchFamily="18" charset="0"/>
              </a:rPr>
              <a:t>Training and Test Data</a:t>
            </a:r>
          </a:p>
        </p:txBody>
      </p:sp>
      <p:sp>
        <p:nvSpPr>
          <p:cNvPr id="8" name="Subtitle 6">
            <a:extLst>
              <a:ext uri="{FF2B5EF4-FFF2-40B4-BE49-F238E27FC236}">
                <a16:creationId xmlns:a16="http://schemas.microsoft.com/office/drawing/2014/main" id="{EA2D88C4-C895-46DC-9CFA-72E294B60261}"/>
              </a:ext>
            </a:extLst>
          </p:cNvPr>
          <p:cNvSpPr>
            <a:spLocks noGrp="1"/>
          </p:cNvSpPr>
          <p:nvPr>
            <p:ph sz="half" idx="1"/>
          </p:nvPr>
        </p:nvSpPr>
        <p:spPr>
          <a:xfrm>
            <a:off x="838200" y="2141537"/>
            <a:ext cx="10515600" cy="4351338"/>
          </a:xfrm>
        </p:spPr>
        <p:txBody>
          <a:bodyPr>
            <a:normAutofit/>
          </a:bodyPr>
          <a:lstStyle/>
          <a:p>
            <a:pPr marL="342900" indent="-342900" algn="just">
              <a:buFont typeface="Arial" panose="020B0604020202020204" pitchFamily="34" charset="0"/>
              <a:buChar char="•"/>
            </a:pPr>
            <a:r>
              <a:rPr lang="en-IN" sz="2000" dirty="0">
                <a:cs typeface="Times New Roman" panose="02020603050405020304" pitchFamily="18" charset="0"/>
              </a:rPr>
              <a:t>The dataset is divided into two groups for training and testing data.</a:t>
            </a:r>
          </a:p>
          <a:p>
            <a:pPr marL="342900" indent="-342900" algn="just">
              <a:buFont typeface="Arial" panose="020B0604020202020204" pitchFamily="34" charset="0"/>
              <a:buChar char="•"/>
            </a:pPr>
            <a:r>
              <a:rPr lang="en-IN" sz="2000" dirty="0">
                <a:cs typeface="Times New Roman" panose="02020603050405020304" pitchFamily="18" charset="0"/>
              </a:rPr>
              <a:t>The training data is necessary to teach and train the models effectively to improve the accuracy score.</a:t>
            </a:r>
          </a:p>
          <a:p>
            <a:pPr marL="342900" indent="-342900" algn="just">
              <a:buFont typeface="Arial" panose="020B0604020202020204" pitchFamily="34" charset="0"/>
              <a:buChar char="•"/>
            </a:pPr>
            <a:r>
              <a:rPr lang="en-IN" sz="2000" dirty="0">
                <a:cs typeface="Times New Roman" panose="02020603050405020304" pitchFamily="18" charset="0"/>
              </a:rPr>
              <a:t>Over training or under training the data may lead to Overfitting / Underfitting.</a:t>
            </a:r>
          </a:p>
          <a:p>
            <a:pPr marL="342900" indent="-342900" algn="just">
              <a:buFont typeface="Arial" panose="020B0604020202020204" pitchFamily="34" charset="0"/>
              <a:buChar char="•"/>
            </a:pPr>
            <a:r>
              <a:rPr lang="en-IN" sz="2000" dirty="0">
                <a:cs typeface="Times New Roman" panose="02020603050405020304" pitchFamily="18" charset="0"/>
              </a:rPr>
              <a:t>After training the data, the data is now ready to be tested.</a:t>
            </a:r>
          </a:p>
          <a:p>
            <a:pPr marL="342900" indent="-342900" algn="just">
              <a:buFont typeface="Arial" panose="020B0604020202020204" pitchFamily="34" charset="0"/>
              <a:buChar char="•"/>
            </a:pPr>
            <a:r>
              <a:rPr lang="en-IN" sz="2000" dirty="0">
                <a:cs typeface="Times New Roman" panose="02020603050405020304" pitchFamily="18" charset="0"/>
              </a:rPr>
              <a:t>Test data is used to validate the progress of algorithm training and to adjust or optimize it for improved results.</a:t>
            </a:r>
          </a:p>
          <a:p>
            <a:pPr marL="342900" indent="-342900" algn="just">
              <a:buFont typeface="Arial" panose="020B0604020202020204" pitchFamily="34" charset="0"/>
              <a:buChar char="•"/>
            </a:pPr>
            <a:r>
              <a:rPr lang="en-IN" sz="2000" dirty="0">
                <a:cs typeface="Times New Roman" panose="02020603050405020304" pitchFamily="18" charset="0"/>
              </a:rPr>
              <a:t>Test data provides final check of unseen data to confirm the ML algorithm is trained effectively.</a:t>
            </a:r>
          </a:p>
        </p:txBody>
      </p:sp>
    </p:spTree>
    <p:extLst>
      <p:ext uri="{BB962C8B-B14F-4D97-AF65-F5344CB8AC3E}">
        <p14:creationId xmlns:p14="http://schemas.microsoft.com/office/powerpoint/2010/main" val="323247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95D3-E752-4B53-B67B-11C3F21E22FB}"/>
              </a:ext>
            </a:extLst>
          </p:cNvPr>
          <p:cNvSpPr txBox="1">
            <a:spLocks/>
          </p:cNvSpPr>
          <p:nvPr/>
        </p:nvSpPr>
        <p:spPr>
          <a:xfrm>
            <a:off x="1097280" y="371592"/>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0" kern="1200" spc="-50" baseline="0" dirty="0">
                <a:solidFill>
                  <a:schemeClr val="tx1">
                    <a:lumMod val="75000"/>
                    <a:lumOff val="25000"/>
                  </a:schemeClr>
                </a:solidFill>
                <a:ea typeface="+mj-ea"/>
                <a:cs typeface="+mj-cs"/>
              </a:rPr>
              <a:t>Random Forest</a:t>
            </a:r>
          </a:p>
          <a:p>
            <a:pPr>
              <a:spcAft>
                <a:spcPts val="600"/>
              </a:spcAft>
            </a:pPr>
            <a:endParaRPr lang="en-US" sz="3600" i="0" kern="1200" spc="-50" baseline="0" dirty="0">
              <a:solidFill>
                <a:schemeClr val="tx1">
                  <a:lumMod val="75000"/>
                  <a:lumOff val="25000"/>
                </a:schemeClr>
              </a:solidFill>
              <a:ea typeface="+mj-ea"/>
              <a:cs typeface="+mj-cs"/>
            </a:endParaRPr>
          </a:p>
        </p:txBody>
      </p:sp>
      <p:sp>
        <p:nvSpPr>
          <p:cNvPr id="3" name="Content Placeholder 4">
            <a:extLst>
              <a:ext uri="{FF2B5EF4-FFF2-40B4-BE49-F238E27FC236}">
                <a16:creationId xmlns:a16="http://schemas.microsoft.com/office/drawing/2014/main" id="{239F24CB-B709-49FA-9FB9-9FDF8F97B725}"/>
              </a:ext>
            </a:extLst>
          </p:cNvPr>
          <p:cNvSpPr txBox="1">
            <a:spLocks/>
          </p:cNvSpPr>
          <p:nvPr/>
        </p:nvSpPr>
        <p:spPr>
          <a:xfrm>
            <a:off x="1097280" y="2120900"/>
            <a:ext cx="4639736" cy="374819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pPr>
            <a:r>
              <a:rPr lang="en-US" sz="2000" dirty="0">
                <a:solidFill>
                  <a:schemeClr val="tx1">
                    <a:lumMod val="75000"/>
                    <a:lumOff val="25000"/>
                  </a:schemeClr>
                </a:solidFill>
              </a:rPr>
              <a:t>It is a supervised learning classification algorithm. </a:t>
            </a:r>
          </a:p>
          <a:p>
            <a:pPr>
              <a:buFont typeface="Calibri" panose="020F0502020204030204" pitchFamily="34" charset="0"/>
            </a:pPr>
            <a:r>
              <a:rPr lang="en-US" sz="2000" dirty="0">
                <a:solidFill>
                  <a:schemeClr val="tx1">
                    <a:lumMod val="75000"/>
                    <a:lumOff val="25000"/>
                  </a:schemeClr>
                </a:solidFill>
              </a:rPr>
              <a:t>Builds multiple decision trees and merges them together to get accurate and stabilized prediction</a:t>
            </a:r>
          </a:p>
          <a:p>
            <a:pPr>
              <a:buFont typeface="Calibri" panose="020F0502020204030204" pitchFamily="34" charset="0"/>
            </a:pPr>
            <a:r>
              <a:rPr lang="en-US" sz="2000" dirty="0">
                <a:solidFill>
                  <a:schemeClr val="tx1">
                    <a:lumMod val="75000"/>
                    <a:lumOff val="25000"/>
                  </a:schemeClr>
                </a:solidFill>
              </a:rPr>
              <a:t>The output data is predicted by comparing the outputs by taking mean or average from various decision trees. </a:t>
            </a:r>
          </a:p>
          <a:p>
            <a:pPr>
              <a:buFont typeface="Calibri" panose="020F0502020204030204" pitchFamily="34" charset="0"/>
            </a:pPr>
            <a:r>
              <a:rPr lang="en-US" sz="2000" dirty="0">
                <a:solidFill>
                  <a:schemeClr val="tx1">
                    <a:lumMod val="75000"/>
                    <a:lumOff val="25000"/>
                  </a:schemeClr>
                </a:solidFill>
              </a:rPr>
              <a:t>Random forest can be used for both classification and regression problems.</a:t>
            </a:r>
          </a:p>
        </p:txBody>
      </p:sp>
      <p:pic>
        <p:nvPicPr>
          <p:cNvPr id="4" name="Content Placeholder 7" descr="Chart, radar chart&#10;&#10;Description automatically generated">
            <a:extLst>
              <a:ext uri="{FF2B5EF4-FFF2-40B4-BE49-F238E27FC236}">
                <a16:creationId xmlns:a16="http://schemas.microsoft.com/office/drawing/2014/main" id="{41E31618-7904-4B3C-A2B6-C05C06F2F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944" y="2603076"/>
            <a:ext cx="4639736" cy="2783841"/>
          </a:xfrm>
          <a:prstGeom prst="rect">
            <a:avLst/>
          </a:prstGeom>
          <a:noFill/>
        </p:spPr>
      </p:pic>
    </p:spTree>
    <p:extLst>
      <p:ext uri="{BB962C8B-B14F-4D97-AF65-F5344CB8AC3E}">
        <p14:creationId xmlns:p14="http://schemas.microsoft.com/office/powerpoint/2010/main" val="1926608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1535</TotalTime>
  <Words>1500</Words>
  <Application>Microsoft Office PowerPoint</Application>
  <PresentationFormat>Widescreen</PresentationFormat>
  <Paragraphs>293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Berlin Sans FB</vt:lpstr>
      <vt:lpstr>Calibri</vt:lpstr>
      <vt:lpstr>Calibri Light</vt:lpstr>
      <vt:lpstr>Segoe UI</vt:lpstr>
      <vt:lpstr>Symbol</vt:lpstr>
      <vt:lpstr>Office Theme</vt:lpstr>
      <vt:lpstr>In-Vehicle Coupon Recommendation Dataset</vt:lpstr>
      <vt:lpstr>Introduction</vt:lpstr>
      <vt:lpstr>Data Exploration </vt:lpstr>
      <vt:lpstr>Dataset description</vt:lpstr>
      <vt:lpstr>Correlation matrix</vt:lpstr>
      <vt:lpstr>Weight of Evidence &amp; Information Value</vt:lpstr>
      <vt:lpstr>PowerPoint Presentation</vt:lpstr>
      <vt:lpstr>Training and Test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vaibhav vanamala</dc:creator>
  <cp:lastModifiedBy>vaibhav vanamala</cp:lastModifiedBy>
  <cp:revision>11</cp:revision>
  <dcterms:created xsi:type="dcterms:W3CDTF">2021-10-18T22:20:27Z</dcterms:created>
  <dcterms:modified xsi:type="dcterms:W3CDTF">2021-10-20T03:33:35Z</dcterms:modified>
</cp:coreProperties>
</file>