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426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ananiV002/ADS-KD-Tree-CIA2.gi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0523" y="1140311"/>
            <a:ext cx="4974336" cy="8238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A5124E-632A-88F2-5ECD-9F66BEC9AD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197"/>
          <a:stretch/>
        </p:blipFill>
        <p:spPr>
          <a:xfrm>
            <a:off x="269502" y="374904"/>
            <a:ext cx="6534150" cy="330174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34914" y="4414939"/>
            <a:ext cx="8010144" cy="3054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8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KD-Tree: Advanced Data Structure</a:t>
            </a:r>
            <a:endParaRPr lang="en-US" sz="8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36576"/>
            <a:ext cx="14575536" cy="817473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9256" y="3346704"/>
            <a:ext cx="1216152" cy="121615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3280" y="3346704"/>
            <a:ext cx="1216152" cy="1216152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7626096" y="4791456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3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Hybrid Approaches</a:t>
            </a:r>
            <a:endParaRPr lang="en-US" sz="3200" dirty="0"/>
          </a:p>
        </p:txBody>
      </p:sp>
      <p:sp>
        <p:nvSpPr>
          <p:cNvPr id="7" name="Text 1"/>
          <p:cNvSpPr/>
          <p:nvPr/>
        </p:nvSpPr>
        <p:spPr>
          <a:xfrm>
            <a:off x="521208" y="103327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Future of KD-Tree in AI</a:t>
            </a:r>
            <a:endParaRPr lang="en-US" sz="7200" dirty="0"/>
          </a:p>
        </p:txBody>
      </p:sp>
      <p:sp>
        <p:nvSpPr>
          <p:cNvPr id="8" name="Text 2"/>
          <p:cNvSpPr/>
          <p:nvPr/>
        </p:nvSpPr>
        <p:spPr>
          <a:xfrm>
            <a:off x="960120" y="4791456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3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Integration with Deep Learning</a:t>
            </a:r>
            <a:endParaRPr lang="en-US" sz="3200" dirty="0"/>
          </a:p>
        </p:txBody>
      </p:sp>
      <p:sp>
        <p:nvSpPr>
          <p:cNvPr id="9" name="Text 3"/>
          <p:cNvSpPr/>
          <p:nvPr/>
        </p:nvSpPr>
        <p:spPr>
          <a:xfrm>
            <a:off x="960120" y="5303520"/>
            <a:ext cx="6053328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KD-Trees may enhance efficiency in training and inference tasks.</a:t>
            </a:r>
            <a:endParaRPr lang="en-US" sz="2400" dirty="0"/>
          </a:p>
        </p:txBody>
      </p:sp>
      <p:sp>
        <p:nvSpPr>
          <p:cNvPr id="10" name="Text 4"/>
          <p:cNvSpPr/>
          <p:nvPr/>
        </p:nvSpPr>
        <p:spPr>
          <a:xfrm>
            <a:off x="7626096" y="5303520"/>
            <a:ext cx="6053328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Future structures may integrate KD-Trees with LSH to tackle high-dimensional challenges.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6"/>
          <p:cNvSpPr/>
          <p:nvPr/>
        </p:nvSpPr>
        <p:spPr>
          <a:xfrm>
            <a:off x="358768" y="680421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SAMPLE PYTHON CODE</a:t>
            </a:r>
            <a:endParaRPr lang="en-US" sz="7200" dirty="0"/>
          </a:p>
        </p:txBody>
      </p:sp>
      <p:sp>
        <p:nvSpPr>
          <p:cNvPr id="12" name="Text 9"/>
          <p:cNvSpPr/>
          <p:nvPr/>
        </p:nvSpPr>
        <p:spPr>
          <a:xfrm>
            <a:off x="832104" y="1655064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832104" y="8385048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)</a:t>
            </a:r>
            <a:endParaRPr lang="en-US" sz="18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FE70FE-05B9-D095-FF36-D996C350B5C3}"/>
              </a:ext>
            </a:extLst>
          </p:cNvPr>
          <p:cNvSpPr txBox="1"/>
          <p:nvPr/>
        </p:nvSpPr>
        <p:spPr>
          <a:xfrm>
            <a:off x="358768" y="1527751"/>
            <a:ext cx="137767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# KD-Tree Node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class </a:t>
            </a:r>
            <a:r>
              <a:rPr lang="en-IN" sz="1600" b="0" dirty="0" err="1">
                <a:effectLst/>
                <a:latin typeface="思源宋体-思源宋体-Regular"/>
              </a:rPr>
              <a:t>KDNode</a:t>
            </a:r>
            <a:r>
              <a:rPr lang="en-IN" sz="1600" b="0" dirty="0">
                <a:effectLst/>
                <a:latin typeface="思源宋体-思源宋体-Regular"/>
              </a:rPr>
              <a:t>: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def __</a:t>
            </a:r>
            <a:r>
              <a:rPr lang="en-IN" sz="1600" b="0" dirty="0" err="1">
                <a:effectLst/>
                <a:latin typeface="思源宋体-思源宋体-Regular"/>
              </a:rPr>
              <a:t>init</a:t>
            </a:r>
            <a:r>
              <a:rPr lang="en-IN" sz="1600" b="0" dirty="0">
                <a:effectLst/>
                <a:latin typeface="思源宋体-思源宋体-Regular"/>
              </a:rPr>
              <a:t>__(self, point, axis, left=None, right=None):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</a:t>
            </a:r>
            <a:r>
              <a:rPr lang="en-IN" sz="1600" b="0" dirty="0" err="1">
                <a:effectLst/>
                <a:latin typeface="思源宋体-思源宋体-Regular"/>
              </a:rPr>
              <a:t>self.point</a:t>
            </a:r>
            <a:r>
              <a:rPr lang="en-IN" sz="1600" b="0" dirty="0">
                <a:effectLst/>
                <a:latin typeface="思源宋体-思源宋体-Regular"/>
              </a:rPr>
              <a:t> = point      # The (x, y) point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</a:t>
            </a:r>
            <a:r>
              <a:rPr lang="en-IN" sz="1600" b="0" dirty="0" err="1">
                <a:effectLst/>
                <a:latin typeface="思源宋体-思源宋体-Regular"/>
              </a:rPr>
              <a:t>self.axis</a:t>
            </a:r>
            <a:r>
              <a:rPr lang="en-IN" sz="1600" b="0" dirty="0">
                <a:effectLst/>
                <a:latin typeface="思源宋体-思源宋体-Regular"/>
              </a:rPr>
              <a:t> = axis        # Splitting axis: 0 = x, 1 = y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</a:t>
            </a:r>
            <a:r>
              <a:rPr lang="en-IN" sz="1600" b="0" dirty="0" err="1">
                <a:effectLst/>
                <a:latin typeface="思源宋体-思源宋体-Regular"/>
              </a:rPr>
              <a:t>self.left</a:t>
            </a:r>
            <a:r>
              <a:rPr lang="en-IN" sz="1600" b="0" dirty="0">
                <a:effectLst/>
                <a:latin typeface="思源宋体-思源宋体-Regular"/>
              </a:rPr>
              <a:t> = left        # Left subtree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</a:t>
            </a:r>
            <a:r>
              <a:rPr lang="en-IN" sz="1600" b="0" dirty="0" err="1">
                <a:effectLst/>
                <a:latin typeface="思源宋体-思源宋体-Regular"/>
              </a:rPr>
              <a:t>self.right</a:t>
            </a:r>
            <a:r>
              <a:rPr lang="en-IN" sz="1600" b="0" dirty="0">
                <a:effectLst/>
                <a:latin typeface="思源宋体-思源宋体-Regular"/>
              </a:rPr>
              <a:t> = right      # Right subtree</a:t>
            </a:r>
          </a:p>
          <a:p>
            <a:pPr>
              <a:buNone/>
            </a:pPr>
            <a:br>
              <a:rPr lang="en-IN" sz="1600" b="0" dirty="0">
                <a:effectLst/>
                <a:latin typeface="思源宋体-思源宋体-Regular"/>
              </a:rPr>
            </a:br>
            <a:r>
              <a:rPr lang="en-IN" sz="1600" b="0" dirty="0">
                <a:effectLst/>
                <a:latin typeface="思源宋体-思源宋体-Regular"/>
              </a:rPr>
              <a:t># Function to build the KD-Tree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def </a:t>
            </a:r>
            <a:r>
              <a:rPr lang="en-IN" sz="1600" b="0" dirty="0" err="1">
                <a:effectLst/>
                <a:latin typeface="思源宋体-思源宋体-Regular"/>
              </a:rPr>
              <a:t>build_kdtree</a:t>
            </a:r>
            <a:r>
              <a:rPr lang="en-IN" sz="1600" b="0" dirty="0">
                <a:effectLst/>
                <a:latin typeface="思源宋体-思源宋体-Regular"/>
              </a:rPr>
              <a:t>(points, depth=0):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if not points: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return None</a:t>
            </a:r>
          </a:p>
          <a:p>
            <a:pPr>
              <a:buNone/>
            </a:pPr>
            <a:br>
              <a:rPr lang="en-IN" sz="1600" b="0" dirty="0">
                <a:effectLst/>
                <a:latin typeface="思源宋体-思源宋体-Regular"/>
              </a:rPr>
            </a:br>
            <a:r>
              <a:rPr lang="en-IN" sz="1600" b="0" dirty="0">
                <a:effectLst/>
                <a:latin typeface="思源宋体-思源宋体-Regular"/>
              </a:rPr>
              <a:t>    k = 2  # number of dimensions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axis = depth % k</a:t>
            </a:r>
          </a:p>
          <a:p>
            <a:pPr>
              <a:buNone/>
            </a:pPr>
            <a:br>
              <a:rPr lang="en-IN" sz="1600" b="0" dirty="0">
                <a:effectLst/>
                <a:latin typeface="思源宋体-思源宋体-Regular"/>
              </a:rPr>
            </a:br>
            <a:r>
              <a:rPr lang="en-IN" sz="1600" b="0" dirty="0">
                <a:effectLst/>
                <a:latin typeface="思源宋体-思源宋体-Regular"/>
              </a:rPr>
              <a:t>    # Sort points and choose median as root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</a:t>
            </a:r>
            <a:r>
              <a:rPr lang="en-IN" sz="1600" b="0" dirty="0" err="1">
                <a:effectLst/>
                <a:latin typeface="思源宋体-思源宋体-Regular"/>
              </a:rPr>
              <a:t>points.sort</a:t>
            </a:r>
            <a:r>
              <a:rPr lang="en-IN" sz="1600" b="0" dirty="0">
                <a:effectLst/>
                <a:latin typeface="思源宋体-思源宋体-Regular"/>
              </a:rPr>
              <a:t>(key=lambda point: point[axis])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median = </a:t>
            </a:r>
            <a:r>
              <a:rPr lang="en-IN" sz="1600" b="0" dirty="0" err="1">
                <a:effectLst/>
                <a:latin typeface="思源宋体-思源宋体-Regular"/>
              </a:rPr>
              <a:t>len</a:t>
            </a:r>
            <a:r>
              <a:rPr lang="en-IN" sz="1600" b="0" dirty="0">
                <a:effectLst/>
                <a:latin typeface="思源宋体-思源宋体-Regular"/>
              </a:rPr>
              <a:t>(points) // 2</a:t>
            </a:r>
          </a:p>
          <a:p>
            <a:pPr>
              <a:buNone/>
            </a:pPr>
            <a:br>
              <a:rPr lang="en-IN" sz="1600" b="0" dirty="0">
                <a:effectLst/>
                <a:latin typeface="思源宋体-思源宋体-Regular"/>
              </a:rPr>
            </a:br>
            <a:r>
              <a:rPr lang="en-IN" sz="1600" b="0" dirty="0">
                <a:effectLst/>
                <a:latin typeface="思源宋体-思源宋体-Regular"/>
              </a:rPr>
              <a:t>    return </a:t>
            </a:r>
            <a:r>
              <a:rPr lang="en-IN" sz="1600" b="0" dirty="0" err="1">
                <a:effectLst/>
                <a:latin typeface="思源宋体-思源宋体-Regular"/>
              </a:rPr>
              <a:t>KDNode</a:t>
            </a:r>
            <a:r>
              <a:rPr lang="en-IN" sz="1600" b="0" dirty="0">
                <a:effectLst/>
                <a:latin typeface="思源宋体-思源宋体-Regular"/>
              </a:rPr>
              <a:t>(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point=points[median],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axis=axis,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left=</a:t>
            </a:r>
            <a:r>
              <a:rPr lang="en-IN" sz="1600" b="0" dirty="0" err="1">
                <a:effectLst/>
                <a:latin typeface="思源宋体-思源宋体-Regular"/>
              </a:rPr>
              <a:t>build_kdtree</a:t>
            </a:r>
            <a:r>
              <a:rPr lang="en-IN" sz="1600" b="0" dirty="0">
                <a:effectLst/>
                <a:latin typeface="思源宋体-思源宋体-Regular"/>
              </a:rPr>
              <a:t>(points[:median], depth + 1),</a:t>
            </a:r>
          </a:p>
          <a:p>
            <a:pPr>
              <a:buNone/>
            </a:pPr>
            <a:r>
              <a:rPr lang="en-IN" sz="1600" b="0" dirty="0">
                <a:effectLst/>
                <a:latin typeface="思源宋体-思源宋体-Regular"/>
              </a:rPr>
              <a:t>        right=</a:t>
            </a:r>
            <a:r>
              <a:rPr lang="en-IN" sz="1600" b="0" dirty="0" err="1">
                <a:effectLst/>
                <a:latin typeface="思源宋体-思源宋体-Regular"/>
              </a:rPr>
              <a:t>build_kdtree</a:t>
            </a:r>
            <a:r>
              <a:rPr lang="en-IN" sz="1600" b="0" dirty="0">
                <a:effectLst/>
                <a:latin typeface="思源宋体-思源宋体-Regular"/>
              </a:rPr>
              <a:t>(points[median + 1:], depth + 1)</a:t>
            </a:r>
          </a:p>
          <a:p>
            <a:r>
              <a:rPr lang="en-IN" sz="1600" b="0" dirty="0">
                <a:effectLst/>
                <a:latin typeface="思源宋体-思源宋体-Regular"/>
              </a:rPr>
              <a:t>    )</a:t>
            </a:r>
          </a:p>
          <a:p>
            <a:endParaRPr lang="en-IN" sz="1600" dirty="0">
              <a:latin typeface="思源宋体-思源宋体-Regula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04" y="1824228"/>
            <a:ext cx="12838176" cy="3136392"/>
          </a:xfrm>
          <a:prstGeom prst="rect">
            <a:avLst/>
          </a:prstGeom>
        </p:spPr>
      </p:pic>
      <p:sp>
        <p:nvSpPr>
          <p:cNvPr id="4" name="Text 0">
            <a:hlinkClick r:id="rId4"/>
          </p:cNvPr>
          <p:cNvSpPr/>
          <p:nvPr/>
        </p:nvSpPr>
        <p:spPr>
          <a:xfrm>
            <a:off x="1165591" y="5783042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  <a:hlinkClick r:id="rId4"/>
              </a:rPr>
              <a:t>https://github.com/JananiV002/ADS-KD-Tree-CIA2.git </a:t>
            </a:r>
            <a:r>
              <a:rPr lang="en-US" sz="185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- GITHUB LINK</a:t>
            </a:r>
            <a:endParaRPr lang="en-US" sz="1850" dirty="0"/>
          </a:p>
        </p:txBody>
      </p:sp>
      <p:sp>
        <p:nvSpPr>
          <p:cNvPr id="5" name="Text 1"/>
          <p:cNvSpPr/>
          <p:nvPr/>
        </p:nvSpPr>
        <p:spPr>
          <a:xfrm>
            <a:off x="832104" y="5614416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197402" y="827532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OUTPUT OF CODE and GITHUB LINK</a:t>
            </a:r>
            <a:endParaRPr lang="en-US" sz="7200" dirty="0"/>
          </a:p>
        </p:txBody>
      </p:sp>
      <p:sp>
        <p:nvSpPr>
          <p:cNvPr id="7" name="Text 3"/>
          <p:cNvSpPr/>
          <p:nvPr/>
        </p:nvSpPr>
        <p:spPr>
          <a:xfrm>
            <a:off x="832104" y="6172200"/>
            <a:ext cx="12984480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703935" y="2920702"/>
            <a:ext cx="10355849" cy="2212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410"/>
              </a:lnSpc>
              <a:buNone/>
            </a:pPr>
            <a:r>
              <a:rPr lang="en-US" sz="13930" dirty="0">
                <a:solidFill>
                  <a:srgbClr val="B45463"/>
                </a:solidFill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 THANK YOU</a:t>
            </a:r>
            <a:endParaRPr lang="en-US" sz="1393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5285" y="108598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Introduction of KD-Tree</a:t>
            </a:r>
            <a:endParaRPr lang="en-US" sz="7200" dirty="0"/>
          </a:p>
        </p:txBody>
      </p:sp>
      <p:sp>
        <p:nvSpPr>
          <p:cNvPr id="4" name="Text 1"/>
          <p:cNvSpPr/>
          <p:nvPr/>
        </p:nvSpPr>
        <p:spPr>
          <a:xfrm>
            <a:off x="832104" y="3468804"/>
            <a:ext cx="12984480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buNone/>
            </a:pPr>
            <a:r>
              <a:rPr lang="en-US" sz="3600" dirty="0">
                <a:solidFill>
                  <a:srgbClr val="262626"/>
                </a:solidFill>
                <a:ea typeface="思源宋体-思源宋体-Regular"/>
                <a:cs typeface="思源宋体-思源宋体-Regular" pitchFamily="34" charset="-120"/>
              </a:rPr>
              <a:t>KD-Tree is an advanced data structure that efficiently organizes multi-dimensional data. It is particularly useful in AI applications such as nearest neighbor searches, clustering, and range queries, where quick access to data points in high-dimensional spaces is vital.</a:t>
            </a:r>
            <a:endParaRPr lang="en-US" sz="3600" dirty="0">
              <a:ea typeface="思源宋体-思源宋体-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36576"/>
            <a:ext cx="14575536" cy="817473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752" y="3474720"/>
            <a:ext cx="576072" cy="11521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5120" y="3474720"/>
            <a:ext cx="1298448" cy="115214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2256" y="3474720"/>
            <a:ext cx="1152144" cy="115214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404104" y="5367528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Used in graphics, machine learning, and robotics.</a:t>
            </a:r>
            <a:endParaRPr lang="en-US" sz="2400" dirty="0"/>
          </a:p>
        </p:txBody>
      </p:sp>
      <p:sp>
        <p:nvSpPr>
          <p:cNvPr id="8" name="Text 1"/>
          <p:cNvSpPr/>
          <p:nvPr/>
        </p:nvSpPr>
        <p:spPr>
          <a:xfrm>
            <a:off x="552405" y="2433111"/>
            <a:ext cx="13802061" cy="927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28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KD-Tree, or K-Dimensional Tree, is a binary tree used to partition space into regions for efficient 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querying.</a:t>
            </a:r>
            <a:endParaRPr lang="en-US" sz="2800" dirty="0"/>
          </a:p>
        </p:txBody>
      </p:sp>
      <p:sp>
        <p:nvSpPr>
          <p:cNvPr id="9" name="Text 2"/>
          <p:cNvSpPr/>
          <p:nvPr/>
        </p:nvSpPr>
        <p:spPr>
          <a:xfrm>
            <a:off x="960120" y="4855464"/>
            <a:ext cx="3831336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Definition and Structure</a:t>
            </a:r>
            <a:endParaRPr lang="en-US" sz="2800" dirty="0"/>
          </a:p>
        </p:txBody>
      </p:sp>
      <p:sp>
        <p:nvSpPr>
          <p:cNvPr id="10" name="Text 3"/>
          <p:cNvSpPr/>
          <p:nvPr/>
        </p:nvSpPr>
        <p:spPr>
          <a:xfrm>
            <a:off x="960120" y="5742432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KD-Tree is a binary tree used for space partition.</a:t>
            </a:r>
            <a:endParaRPr lang="en-US" sz="2400" dirty="0"/>
          </a:p>
        </p:txBody>
      </p:sp>
      <p:sp>
        <p:nvSpPr>
          <p:cNvPr id="11" name="Text 4"/>
          <p:cNvSpPr/>
          <p:nvPr/>
        </p:nvSpPr>
        <p:spPr>
          <a:xfrm>
            <a:off x="9848088" y="4855464"/>
            <a:ext cx="3831336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Comparison to Other Structures</a:t>
            </a:r>
            <a:endParaRPr lang="en-US" sz="2800" dirty="0"/>
          </a:p>
        </p:txBody>
      </p:sp>
      <p:sp>
        <p:nvSpPr>
          <p:cNvPr id="12" name="Text 5"/>
          <p:cNvSpPr/>
          <p:nvPr/>
        </p:nvSpPr>
        <p:spPr>
          <a:xfrm>
            <a:off x="5404104" y="485546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Applications</a:t>
            </a:r>
            <a:endParaRPr lang="en-US" sz="2800" dirty="0"/>
          </a:p>
        </p:txBody>
      </p:sp>
      <p:sp>
        <p:nvSpPr>
          <p:cNvPr id="13" name="Text 6"/>
          <p:cNvSpPr/>
          <p:nvPr/>
        </p:nvSpPr>
        <p:spPr>
          <a:xfrm>
            <a:off x="552405" y="926770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Features KD-Tree</a:t>
            </a:r>
            <a:endParaRPr lang="en-US" sz="7200" dirty="0"/>
          </a:p>
        </p:txBody>
      </p:sp>
      <p:sp>
        <p:nvSpPr>
          <p:cNvPr id="14" name="Text 7"/>
          <p:cNvSpPr/>
          <p:nvPr/>
        </p:nvSpPr>
        <p:spPr>
          <a:xfrm>
            <a:off x="9848088" y="5742432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KD-Trees are simpler but less efficient in high dimensions.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59" y="905256"/>
            <a:ext cx="4974336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70647" y="3351276"/>
            <a:ext cx="75072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1. Building the Tree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7977871" y="3319541"/>
            <a:ext cx="3952360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3. Searching for Points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470647" y="5161249"/>
            <a:ext cx="75072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2. Insertion of Points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7796066" y="3817620"/>
            <a:ext cx="6705242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Searching involves navigating the tree based on criteria, using backtracking to optimize nearest neighbor searches.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70647" y="1755917"/>
            <a:ext cx="13202322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The KD-Tree is constructed by recursively selecting a dimension (axis) to split the points. Initially, one selects the median point of the chosen dimension, which becomes a node, and the remaining points are subdivided into left and right groups.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470647" y="3804980"/>
            <a:ext cx="6844553" cy="1258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The KD-Tree is constructed by recursively selecting a dimension to split the points, using median points and optimizing search.</a:t>
            </a:r>
          </a:p>
          <a:p>
            <a:pPr marL="0" indent="0" algn="l">
              <a:buNone/>
            </a:pP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470647" y="5581605"/>
            <a:ext cx="7507224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Inserting a new point involves traversing from the root to determine its position, maintaining tree balance for efficient querying.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470647" y="677194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How KD-Tree Works</a:t>
            </a:r>
            <a:endParaRPr lang="en-US" sz="7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36576"/>
            <a:ext cx="14475490" cy="817473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440" y="3200400"/>
            <a:ext cx="1005840" cy="11521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584" y="3200400"/>
            <a:ext cx="722376" cy="115214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2256" y="3200400"/>
            <a:ext cx="1152144" cy="115214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9848088" y="5458968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Improves query performance, critical for large datasets.</a:t>
            </a:r>
            <a:endParaRPr lang="en-US" sz="2400" dirty="0"/>
          </a:p>
        </p:txBody>
      </p:sp>
      <p:sp>
        <p:nvSpPr>
          <p:cNvPr id="8" name="Text 1"/>
          <p:cNvSpPr/>
          <p:nvPr/>
        </p:nvSpPr>
        <p:spPr>
          <a:xfrm>
            <a:off x="9848088" y="4581144"/>
            <a:ext cx="3831336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Performance and Applications</a:t>
            </a:r>
            <a:endParaRPr lang="en-US" sz="2800" dirty="0"/>
          </a:p>
        </p:txBody>
      </p:sp>
      <p:sp>
        <p:nvSpPr>
          <p:cNvPr id="9" name="Text 2"/>
          <p:cNvSpPr/>
          <p:nvPr/>
        </p:nvSpPr>
        <p:spPr>
          <a:xfrm>
            <a:off x="5404104" y="5093208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Utilizes KD-Tree for efficient searching.</a:t>
            </a:r>
            <a:endParaRPr lang="en-US" sz="2400" dirty="0"/>
          </a:p>
        </p:txBody>
      </p:sp>
      <p:sp>
        <p:nvSpPr>
          <p:cNvPr id="10" name="Text 3"/>
          <p:cNvSpPr/>
          <p:nvPr/>
        </p:nvSpPr>
        <p:spPr>
          <a:xfrm>
            <a:off x="694944" y="1401184"/>
            <a:ext cx="112460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Nearest Neighbor Search</a:t>
            </a:r>
            <a:endParaRPr lang="en-US" sz="7200" dirty="0"/>
          </a:p>
        </p:txBody>
      </p:sp>
      <p:sp>
        <p:nvSpPr>
          <p:cNvPr id="11" name="Text 4"/>
          <p:cNvSpPr/>
          <p:nvPr/>
        </p:nvSpPr>
        <p:spPr>
          <a:xfrm>
            <a:off x="960120" y="458114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Definition</a:t>
            </a:r>
            <a:endParaRPr lang="en-US" sz="2800" dirty="0"/>
          </a:p>
        </p:txBody>
      </p:sp>
      <p:sp>
        <p:nvSpPr>
          <p:cNvPr id="12" name="Text 5"/>
          <p:cNvSpPr/>
          <p:nvPr/>
        </p:nvSpPr>
        <p:spPr>
          <a:xfrm>
            <a:off x="5404104" y="458114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Algorithm Process</a:t>
            </a:r>
            <a:endParaRPr lang="en-US" sz="2800" dirty="0"/>
          </a:p>
        </p:txBody>
      </p:sp>
      <p:sp>
        <p:nvSpPr>
          <p:cNvPr id="13" name="Text 6"/>
          <p:cNvSpPr/>
          <p:nvPr/>
        </p:nvSpPr>
        <p:spPr>
          <a:xfrm>
            <a:off x="960120" y="5093208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Finding closest point(s) in multi-dimensional space.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6064" y="0"/>
            <a:ext cx="4974336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89704" y="2975027"/>
            <a:ext cx="8756724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Enhances search efficiency by ensuring even distribution of points.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989704" y="2388197"/>
            <a:ext cx="4840941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Balanced KD-Trees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530889" y="1073613"/>
            <a:ext cx="13109807" cy="11567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KD-Tree Variants and Optimizations</a:t>
            </a:r>
            <a:endParaRPr lang="en-US" sz="7200" dirty="0"/>
          </a:p>
        </p:txBody>
      </p:sp>
      <p:sp>
        <p:nvSpPr>
          <p:cNvPr id="7" name="Text 3"/>
          <p:cNvSpPr/>
          <p:nvPr/>
        </p:nvSpPr>
        <p:spPr>
          <a:xfrm>
            <a:off x="989703" y="5827417"/>
            <a:ext cx="7507224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Speeds up retrieval by returning 'close enough' points.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989703" y="4552098"/>
            <a:ext cx="10370372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Supports efficient point insertion and removal in changing datasets.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989704" y="5278777"/>
            <a:ext cx="75072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Approximate Nearest Neighbor Search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989703" y="4108614"/>
            <a:ext cx="75072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Dynamic KD-Trees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40" y="0"/>
            <a:ext cx="3790995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759" y="5157485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2759" y="2806132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2759" y="3850700"/>
            <a:ext cx="475488" cy="47548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808207" y="5244353"/>
            <a:ext cx="164592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F0F0F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3808207" y="2893000"/>
            <a:ext cx="164592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3808207" y="3963924"/>
            <a:ext cx="164592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212121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4283695" y="2864358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40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Curse of Dimensionality</a:t>
            </a:r>
            <a:endParaRPr lang="en-US" sz="4000" dirty="0"/>
          </a:p>
        </p:txBody>
      </p:sp>
      <p:sp>
        <p:nvSpPr>
          <p:cNvPr id="11" name="Text 4"/>
          <p:cNvSpPr/>
          <p:nvPr/>
        </p:nvSpPr>
        <p:spPr>
          <a:xfrm>
            <a:off x="4283695" y="3384087"/>
            <a:ext cx="721461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Performance degrades in high dimensions.</a:t>
            </a:r>
            <a:endParaRPr lang="en-US" sz="2400" dirty="0"/>
          </a:p>
        </p:txBody>
      </p:sp>
      <p:sp>
        <p:nvSpPr>
          <p:cNvPr id="12" name="Text 5"/>
          <p:cNvSpPr/>
          <p:nvPr/>
        </p:nvSpPr>
        <p:spPr>
          <a:xfrm>
            <a:off x="4283695" y="5207777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40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Maintenance Overhead</a:t>
            </a:r>
            <a:endParaRPr lang="en-US" sz="4000" dirty="0"/>
          </a:p>
        </p:txBody>
      </p:sp>
      <p:sp>
        <p:nvSpPr>
          <p:cNvPr id="13" name="Text 6"/>
          <p:cNvSpPr/>
          <p:nvPr/>
        </p:nvSpPr>
        <p:spPr>
          <a:xfrm>
            <a:off x="4283695" y="3934878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40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Inefficiency with Many Data Points</a:t>
            </a:r>
            <a:endParaRPr lang="en-US" sz="4000" dirty="0"/>
          </a:p>
        </p:txBody>
      </p:sp>
      <p:sp>
        <p:nvSpPr>
          <p:cNvPr id="14" name="Text 7"/>
          <p:cNvSpPr/>
          <p:nvPr/>
        </p:nvSpPr>
        <p:spPr>
          <a:xfrm>
            <a:off x="4283695" y="4550619"/>
            <a:ext cx="721461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Unbalanced trees increase search time.</a:t>
            </a:r>
            <a:endParaRPr lang="en-US" sz="2400" dirty="0"/>
          </a:p>
        </p:txBody>
      </p:sp>
      <p:sp>
        <p:nvSpPr>
          <p:cNvPr id="15" name="Text 8"/>
          <p:cNvSpPr/>
          <p:nvPr/>
        </p:nvSpPr>
        <p:spPr>
          <a:xfrm>
            <a:off x="4283695" y="5787211"/>
            <a:ext cx="721461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Frequent updates lead to computational costs.</a:t>
            </a:r>
            <a:endParaRPr lang="en-US" sz="2400" dirty="0"/>
          </a:p>
        </p:txBody>
      </p:sp>
      <p:sp>
        <p:nvSpPr>
          <p:cNvPr id="16" name="Text 9"/>
          <p:cNvSpPr/>
          <p:nvPr/>
        </p:nvSpPr>
        <p:spPr>
          <a:xfrm>
            <a:off x="3078837" y="1077647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Limitations of KD-Tree</a:t>
            </a:r>
            <a:endParaRPr lang="en-US" sz="7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74336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13" y="2080259"/>
            <a:ext cx="3140604" cy="5138121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2788" y="2080259"/>
            <a:ext cx="2952751" cy="5138121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112" y="2080259"/>
            <a:ext cx="3081918" cy="5138121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1032505" y="3509009"/>
            <a:ext cx="2011680" cy="2953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0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KD-Trees enhance various ML algorithms, supporting fast lookups and improving computational efficiency in clustering and classification.</a:t>
            </a:r>
            <a:endParaRPr lang="en-US" sz="2000" dirty="0"/>
          </a:p>
        </p:txBody>
      </p:sp>
      <p:sp>
        <p:nvSpPr>
          <p:cNvPr id="8" name="Text 1"/>
          <p:cNvSpPr/>
          <p:nvPr/>
        </p:nvSpPr>
        <p:spPr>
          <a:xfrm>
            <a:off x="1216375" y="2351891"/>
            <a:ext cx="201168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262626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Geospatial Analysis</a:t>
            </a:r>
            <a:endParaRPr lang="en-US" sz="2800" dirty="0"/>
          </a:p>
        </p:txBody>
      </p:sp>
      <p:sp>
        <p:nvSpPr>
          <p:cNvPr id="9" name="Text 2"/>
          <p:cNvSpPr/>
          <p:nvPr/>
        </p:nvSpPr>
        <p:spPr>
          <a:xfrm>
            <a:off x="1194860" y="3796911"/>
            <a:ext cx="2011680" cy="2660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0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KD-Trees are widely used in GIS for efficiently searching spatial data, enabling rapid querying of geographic points.</a:t>
            </a:r>
            <a:endParaRPr lang="en-US" sz="2000" dirty="0"/>
          </a:p>
        </p:txBody>
      </p:sp>
      <p:sp>
        <p:nvSpPr>
          <p:cNvPr id="10" name="Text 3"/>
          <p:cNvSpPr/>
          <p:nvPr/>
        </p:nvSpPr>
        <p:spPr>
          <a:xfrm>
            <a:off x="557784" y="561549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Real-World Applications</a:t>
            </a:r>
            <a:endParaRPr lang="en-US" sz="7200" dirty="0"/>
          </a:p>
        </p:txBody>
      </p:sp>
      <p:sp>
        <p:nvSpPr>
          <p:cNvPr id="11" name="Text 4"/>
          <p:cNvSpPr/>
          <p:nvPr/>
        </p:nvSpPr>
        <p:spPr>
          <a:xfrm>
            <a:off x="11032505" y="2336292"/>
            <a:ext cx="201168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262626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Machine Learning</a:t>
            </a:r>
            <a:endParaRPr lang="en-US" sz="2800" dirty="0"/>
          </a:p>
        </p:txBody>
      </p:sp>
      <p:sp>
        <p:nvSpPr>
          <p:cNvPr id="12" name="Text 5"/>
          <p:cNvSpPr/>
          <p:nvPr/>
        </p:nvSpPr>
        <p:spPr>
          <a:xfrm>
            <a:off x="6003231" y="3801617"/>
            <a:ext cx="2011680" cy="2660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0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In computer vision, KD-Trees assist in fast nearest neighbor searches for image features, crucial for object recognition tasks.</a:t>
            </a:r>
            <a:endParaRPr lang="en-US" sz="2000" dirty="0"/>
          </a:p>
        </p:txBody>
      </p:sp>
      <p:sp>
        <p:nvSpPr>
          <p:cNvPr id="13" name="Text 6"/>
          <p:cNvSpPr/>
          <p:nvPr/>
        </p:nvSpPr>
        <p:spPr>
          <a:xfrm>
            <a:off x="5989153" y="2336292"/>
            <a:ext cx="2011680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800" dirty="0">
                <a:solidFill>
                  <a:srgbClr val="262626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Computer Vision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974336" cy="897026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86" y="2320156"/>
            <a:ext cx="594360" cy="59436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39" y="3907177"/>
            <a:ext cx="594360" cy="5943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986" y="5557938"/>
            <a:ext cx="594360" cy="59436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12870" y="2456106"/>
            <a:ext cx="164592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404040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544873" y="4053481"/>
            <a:ext cx="164592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212121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512870" y="5704242"/>
            <a:ext cx="164592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F0F0F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416858" y="1534527"/>
            <a:ext cx="12761260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25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The choice between KD-Tree and R-Tree often depends on the nature of the data and the specific queries being performed.</a:t>
            </a:r>
            <a:endParaRPr lang="en-US" sz="2500" dirty="0"/>
          </a:p>
        </p:txBody>
      </p:sp>
      <p:sp>
        <p:nvSpPr>
          <p:cNvPr id="11" name="Text 4"/>
          <p:cNvSpPr/>
          <p:nvPr/>
        </p:nvSpPr>
        <p:spPr>
          <a:xfrm>
            <a:off x="1106822" y="6163727"/>
            <a:ext cx="11866900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The choice among KD-Trees, R-Trees, and other structures depends on application nature, data dimensionality, and specific performance requirements.</a:t>
            </a:r>
            <a:endParaRPr lang="en-US" sz="2400" dirty="0"/>
          </a:p>
        </p:txBody>
      </p:sp>
      <p:sp>
        <p:nvSpPr>
          <p:cNvPr id="12" name="Text 5"/>
          <p:cNvSpPr/>
          <p:nvPr/>
        </p:nvSpPr>
        <p:spPr>
          <a:xfrm>
            <a:off x="1107228" y="4473367"/>
            <a:ext cx="12070889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Ball Trees organize data points into nested hyperspheres, offering efficient searches in higher dimensions and handling various distance metrics.</a:t>
            </a:r>
            <a:endParaRPr lang="en-US" sz="2400" dirty="0"/>
          </a:p>
        </p:txBody>
      </p:sp>
      <p:sp>
        <p:nvSpPr>
          <p:cNvPr id="13" name="Text 6"/>
          <p:cNvSpPr/>
          <p:nvPr/>
        </p:nvSpPr>
        <p:spPr>
          <a:xfrm>
            <a:off x="1107229" y="2869266"/>
            <a:ext cx="11963311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62626"/>
                </a:solidFill>
                <a:latin typeface="思源宋体-思源宋体-Regular" pitchFamily="34" charset="0"/>
                <a:ea typeface="思源宋体-思源宋体-Regular" pitchFamily="34" charset="-122"/>
                <a:cs typeface="思源宋体-思源宋体-Regular" pitchFamily="34" charset="-120"/>
              </a:rPr>
              <a:t>KD-Trees work well in fixed-dimensional spaces, while R-Trees excel in handling spatial data with varying region sizes, making them better for bounding box queries.</a:t>
            </a:r>
            <a:endParaRPr lang="en-US" sz="2400" dirty="0"/>
          </a:p>
        </p:txBody>
      </p:sp>
      <p:sp>
        <p:nvSpPr>
          <p:cNvPr id="14" name="Text 7"/>
          <p:cNvSpPr/>
          <p:nvPr/>
        </p:nvSpPr>
        <p:spPr>
          <a:xfrm>
            <a:off x="1107229" y="3985809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Comparison with Ball Tree</a:t>
            </a:r>
            <a:endParaRPr lang="en-US" sz="2800" dirty="0"/>
          </a:p>
        </p:txBody>
      </p:sp>
      <p:sp>
        <p:nvSpPr>
          <p:cNvPr id="15" name="Text 8"/>
          <p:cNvSpPr/>
          <p:nvPr/>
        </p:nvSpPr>
        <p:spPr>
          <a:xfrm>
            <a:off x="267461" y="482314"/>
            <a:ext cx="12761260" cy="1032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72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Comparison with Other Structures</a:t>
            </a:r>
            <a:endParaRPr lang="en-US" sz="7200" dirty="0"/>
          </a:p>
        </p:txBody>
      </p:sp>
      <p:sp>
        <p:nvSpPr>
          <p:cNvPr id="16" name="Text 9"/>
          <p:cNvSpPr/>
          <p:nvPr/>
        </p:nvSpPr>
        <p:spPr>
          <a:xfrm>
            <a:off x="1107230" y="2382954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Comparison with R-Tree</a:t>
            </a:r>
            <a:endParaRPr lang="en-US" sz="2800" dirty="0"/>
          </a:p>
        </p:txBody>
      </p:sp>
      <p:sp>
        <p:nvSpPr>
          <p:cNvPr id="17" name="Text 10"/>
          <p:cNvSpPr/>
          <p:nvPr/>
        </p:nvSpPr>
        <p:spPr>
          <a:xfrm>
            <a:off x="1107230" y="5680845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800" dirty="0">
                <a:solidFill>
                  <a:srgbClr val="B45463"/>
                </a:solidFill>
                <a:latin typeface="思源宋体-思源宋体-Heavy" pitchFamily="34" charset="0"/>
                <a:ea typeface="思源宋体-思源宋体-Heavy" pitchFamily="34" charset="-122"/>
                <a:cs typeface="思源宋体-思源宋体-Heavy" pitchFamily="34" charset="-120"/>
              </a:rPr>
              <a:t>Choosing the Right Structure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793</Words>
  <Application>Microsoft Office PowerPoint</Application>
  <PresentationFormat>Custom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思源宋体-思源宋体-Heavy</vt:lpstr>
      <vt:lpstr>思源宋体-思源宋体-Regular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Janani V</cp:lastModifiedBy>
  <cp:revision>2</cp:revision>
  <dcterms:created xsi:type="dcterms:W3CDTF">2025-04-05T20:08:56Z</dcterms:created>
  <dcterms:modified xsi:type="dcterms:W3CDTF">2025-04-05T20:56:48Z</dcterms:modified>
</cp:coreProperties>
</file>