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6.0</c:v>
              </c:pt>
              <c:pt idx="2">
                <c:v>9.0</c:v>
              </c:pt>
              <c:pt idx="3">
                <c:v>8.0</c:v>
              </c:pt>
              <c:pt idx="4">
                <c:v>9.0</c:v>
              </c:pt>
              <c:pt idx="5">
                <c:v>9.0</c:v>
              </c:pt>
              <c:pt idx="6">
                <c:v>8.0</c:v>
              </c:pt>
              <c:pt idx="7">
                <c:v>7.0</c:v>
              </c:pt>
              <c:pt idx="8">
                <c:v>3.0</c:v>
              </c:pt>
              <c:pt idx="9">
                <c:v>6.0</c:v>
              </c:pt>
            </c:numLit>
          </c:val>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6.0</c:v>
              </c:pt>
              <c:pt idx="1">
                <c:v>17.0</c:v>
              </c:pt>
              <c:pt idx="2">
                <c:v>14.0</c:v>
              </c:pt>
              <c:pt idx="3">
                <c:v>15.0</c:v>
              </c:pt>
              <c:pt idx="4">
                <c:v>18.0</c:v>
              </c:pt>
              <c:pt idx="5">
                <c:v>8.0</c:v>
              </c:pt>
              <c:pt idx="6">
                <c:v>10.0</c:v>
              </c:pt>
              <c:pt idx="7">
                <c:v>15.0</c:v>
              </c:pt>
              <c:pt idx="8">
                <c:v>14.0</c:v>
              </c:pt>
              <c:pt idx="9">
                <c:v>13.0</c:v>
              </c:pt>
            </c:numLit>
          </c:val>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26.0</c:v>
              </c:pt>
              <c:pt idx="1">
                <c:v>22.0</c:v>
              </c:pt>
              <c:pt idx="2">
                <c:v>24.0</c:v>
              </c:pt>
              <c:pt idx="3">
                <c:v>31.0</c:v>
              </c:pt>
              <c:pt idx="4">
                <c:v>30.0</c:v>
              </c:pt>
              <c:pt idx="5">
                <c:v>23.0</c:v>
              </c:pt>
              <c:pt idx="6">
                <c:v>19.0</c:v>
              </c:pt>
              <c:pt idx="7">
                <c:v>30.0</c:v>
              </c:pt>
              <c:pt idx="8">
                <c:v>25.0</c:v>
              </c:pt>
              <c:pt idx="9">
                <c:v>33.0</c:v>
              </c:pt>
            </c:numLit>
          </c:val>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3.0</c:v>
              </c:pt>
              <c:pt idx="2">
                <c:v>5.0</c:v>
              </c:pt>
              <c:pt idx="3">
                <c:v>3.0</c:v>
              </c:pt>
              <c:pt idx="4">
                <c:v>7.0</c:v>
              </c:pt>
              <c:pt idx="5">
                <c:v>7.0</c:v>
              </c:pt>
              <c:pt idx="6">
                <c:v>5.0</c:v>
              </c:pt>
              <c:pt idx="7">
                <c:v>5.0</c:v>
              </c:pt>
              <c:pt idx="8">
                <c:v>9.0</c:v>
              </c:pt>
              <c:pt idx="9">
                <c:v>6.0</c:v>
              </c:pt>
            </c:numLit>
          </c:val>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9" name=""/>
        <p:cNvGrpSpPr/>
        <p:nvPr/>
      </p:nvGrpSpPr>
      <p:grpSpPr>
        <a:xfrm>
          <a:off x="0" y="0"/>
          <a:ext cx="0" cy="0"/>
          <a:chOff x="0" y="0"/>
          <a:chExt cx="0" cy="0"/>
        </a:xfrm>
      </p:grpSpPr>
      <p:sp>
        <p:nvSpPr>
          <p:cNvPr id="104866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6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6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6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6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6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altLang="en-GB" dirty="0" sz="2400" lang="en-US"/>
              <a:t>G</a:t>
            </a:r>
            <a:r>
              <a:rPr altLang="en-GB" dirty="0" sz="2400" lang="en-US"/>
              <a:t>o</a:t>
            </a:r>
            <a:r>
              <a:rPr altLang="en-GB" dirty="0" sz="2400" lang="en-US"/>
              <a:t>w</a:t>
            </a:r>
            <a:r>
              <a:rPr altLang="en-GB" dirty="0" sz="2400" lang="en-US"/>
              <a:t>thami </a:t>
            </a:r>
            <a:r>
              <a:rPr altLang="en-GB" dirty="0" sz="2400" lang="en-US"/>
              <a:t>P</a:t>
            </a:r>
            <a:endParaRPr altLang="en-US" lang="zh-CN"/>
          </a:p>
          <a:p>
            <a:r>
              <a:rPr dirty="0" sz="2400" lang="en-US"/>
              <a:t>REGISTER NO</a:t>
            </a:r>
            <a:r>
              <a:rPr sz="2400" lang="en-US"/>
              <a:t>: 3122090</a:t>
            </a:r>
            <a:r>
              <a:rPr altLang="en-GB" sz="2400" lang="en-US"/>
              <a:t>6</a:t>
            </a:r>
            <a:r>
              <a:rPr altLang="en-GB" sz="2400" lang="en-US"/>
              <a:t>5</a:t>
            </a:r>
            <a:endParaRPr dirty="0" sz="2400" lang="en-US"/>
          </a:p>
          <a:p>
            <a:r>
              <a:rPr dirty="0" sz="2400" lang="en-US"/>
              <a:t>DEPARTMENT: BCOM(ACCOUNTING AND FINANCE)</a:t>
            </a:r>
          </a:p>
          <a:p>
            <a:r>
              <a:rPr dirty="0" sz="2400" lang="en-US"/>
              <a:t>COLLEGE: ANNA ADARSH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mj-lt"/>
                <a:cs typeface="Trebuchet MS"/>
              </a:rPr>
              <a:t>M</a:t>
            </a:r>
            <a:r>
              <a:rPr b="1" dirty="0" sz="4800">
                <a:latin typeface="+mj-lt"/>
                <a:cs typeface="Trebuchet MS"/>
              </a:rPr>
              <a:t>O</a:t>
            </a:r>
            <a:r>
              <a:rPr b="1" dirty="0" sz="4800" spc="-15">
                <a:latin typeface="+mj-lt"/>
                <a:cs typeface="Trebuchet MS"/>
              </a:rPr>
              <a:t>D</a:t>
            </a:r>
            <a:r>
              <a:rPr b="1" dirty="0" sz="4800" spc="-35">
                <a:latin typeface="+mj-lt"/>
                <a:cs typeface="Trebuchet MS"/>
              </a:rPr>
              <a:t>E</a:t>
            </a:r>
            <a:r>
              <a:rPr b="1" dirty="0" sz="4800" spc="-30">
                <a:latin typeface="+mj-lt"/>
                <a:cs typeface="Trebuchet MS"/>
              </a:rPr>
              <a:t>LL</a:t>
            </a:r>
            <a:r>
              <a:rPr b="1" dirty="0" sz="4800" spc="-5">
                <a:latin typeface="+mj-lt"/>
                <a:cs typeface="Trebuchet MS"/>
              </a:rPr>
              <a:t>I</a:t>
            </a:r>
            <a:r>
              <a:rPr b="1" dirty="0" sz="4800" spc="30">
                <a:latin typeface="+mj-lt"/>
                <a:cs typeface="Trebuchet MS"/>
              </a:rPr>
              <a:t>N</a:t>
            </a:r>
            <a:r>
              <a:rPr b="1" dirty="0" sz="4800" spc="5">
                <a:latin typeface="+mj-lt"/>
                <a:cs typeface="Trebuchet MS"/>
              </a:rPr>
              <a:t>G</a:t>
            </a:r>
            <a:endParaRPr dirty="0" sz="4800">
              <a:latin typeface="+mj-lt"/>
              <a:cs typeface="Trebuchet MS"/>
            </a:endParaRPr>
          </a:p>
        </p:txBody>
      </p:sp>
      <p:sp>
        <p:nvSpPr>
          <p:cNvPr id="1048680" name="Text Placeholder 6"/>
          <p:cNvSpPr>
            <a:spLocks noGrp="1"/>
          </p:cNvSpPr>
          <p:nvPr>
            <p:ph type="body" idx="1"/>
          </p:nvPr>
        </p:nvSpPr>
        <p:spPr>
          <a:xfrm>
            <a:off x="609600" y="1066800"/>
            <a:ext cx="10972800" cy="6197600"/>
          </a:xfrm>
        </p:spPr>
        <p:txBody>
          <a:bodyPr/>
          <a:p>
            <a:pPr>
              <a:lnSpc>
                <a:spcPct val="150000"/>
              </a:lnSpc>
            </a:pPr>
            <a:r>
              <a:rPr dirty="0" sz="2000" lang="en-US"/>
              <a:t>DATA COLLECTION:</a:t>
            </a:r>
          </a:p>
          <a:p>
            <a:pPr indent="-457200" marL="457200">
              <a:lnSpc>
                <a:spcPct val="150000"/>
              </a:lnSpc>
              <a:buFont typeface="+mj-lt"/>
              <a:buAutoNum type="arabicPeriod"/>
            </a:pPr>
            <a:r>
              <a:rPr dirty="0" sz="2000" lang="en-US"/>
              <a:t>Downloaded the dataset from edunet dashboard</a:t>
            </a:r>
          </a:p>
          <a:p>
            <a:pPr indent="-457200" marL="457200">
              <a:lnSpc>
                <a:spcPct val="150000"/>
              </a:lnSpc>
              <a:buFont typeface="+mj-lt"/>
              <a:buAutoNum type="arabicPeriod"/>
            </a:pPr>
            <a:r>
              <a:rPr dirty="0" sz="2000" lang="en-US"/>
              <a:t>Opened the data in excel</a:t>
            </a:r>
          </a:p>
          <a:p>
            <a:pPr indent="-457200" marL="457200">
              <a:lnSpc>
                <a:spcPct val="150000"/>
              </a:lnSpc>
              <a:buFont typeface="+mj-lt"/>
              <a:buAutoNum type="arabicPeriod"/>
            </a:pPr>
            <a:r>
              <a:rPr dirty="0" sz="2000" lang="en-US"/>
              <a:t>Saved the file in desktop as an(.xls) file</a:t>
            </a:r>
          </a:p>
          <a:p>
            <a:pPr>
              <a:lnSpc>
                <a:spcPct val="150000"/>
              </a:lnSpc>
            </a:pPr>
            <a:r>
              <a:rPr dirty="0" sz="2000" lang="en-US"/>
              <a:t>FEATURE COLLECTION</a:t>
            </a:r>
          </a:p>
          <a:p>
            <a:pPr indent="-457200" marL="457200">
              <a:lnSpc>
                <a:spcPct val="150000"/>
              </a:lnSpc>
              <a:buFont typeface="+mj-lt"/>
              <a:buAutoNum type="arabicPeriod"/>
            </a:pPr>
            <a:r>
              <a:rPr dirty="0" sz="2000" lang="en-US"/>
              <a:t>Used conditional formatting</a:t>
            </a:r>
          </a:p>
          <a:p>
            <a:pPr indent="-457200" marL="457200">
              <a:lnSpc>
                <a:spcPct val="150000"/>
              </a:lnSpc>
              <a:buFont typeface="+mj-lt"/>
              <a:buAutoNum type="arabicPeriod"/>
            </a:pPr>
            <a:r>
              <a:rPr dirty="0" sz="2000" lang="en-US"/>
              <a:t>Used fill color option</a:t>
            </a:r>
          </a:p>
          <a:p>
            <a:pPr indent="-457200" marL="457200">
              <a:lnSpc>
                <a:spcPct val="150000"/>
              </a:lnSpc>
              <a:buFont typeface="+mj-lt"/>
              <a:buAutoNum type="arabicPeriod"/>
            </a:pPr>
            <a:r>
              <a:rPr dirty="0" sz="2000" lang="en-US"/>
              <a:t>Used  filter option to separate blanks in the column</a:t>
            </a:r>
          </a:p>
          <a:p>
            <a:pPr>
              <a:lnSpc>
                <a:spcPct val="150000"/>
              </a:lnSpc>
            </a:pPr>
            <a:r>
              <a:rPr dirty="0" sz="2000" lang="en-US"/>
              <a:t>DATA CLEANING</a:t>
            </a:r>
          </a:p>
          <a:p>
            <a:pPr indent="-457200" marL="457200">
              <a:lnSpc>
                <a:spcPct val="150000"/>
              </a:lnSpc>
              <a:buFont typeface="+mj-lt"/>
              <a:buAutoNum type="arabicPeriod"/>
            </a:pPr>
            <a:r>
              <a:rPr dirty="0" sz="2000" lang="en-US"/>
              <a:t>Filtering the data according to our needs</a:t>
            </a:r>
          </a:p>
          <a:p>
            <a:pPr indent="-457200" marL="457200">
              <a:lnSpc>
                <a:spcPct val="150000"/>
              </a:lnSpc>
              <a:buFont typeface="+mj-lt"/>
              <a:buAutoNum type="arabicPeriod"/>
            </a:pPr>
            <a:r>
              <a:rPr dirty="0" sz="2000" lang="en-US"/>
              <a:t>Making the data into a structured data</a:t>
            </a:r>
          </a:p>
          <a:p>
            <a:pPr indent="-457200" marL="457200">
              <a:lnSpc>
                <a:spcPct val="150000"/>
              </a:lnSpc>
              <a:buFont typeface="+mj-lt"/>
              <a:buAutoNum type="arabicPeriod"/>
            </a:pPr>
            <a:r>
              <a:rPr dirty="0" sz="2000" lang="en-US"/>
              <a:t>Separating the important columns</a:t>
            </a:r>
          </a:p>
          <a:p>
            <a:pPr lvl="1"/>
            <a:endParaRPr dirty="0" sz="2400" lang="en-US"/>
          </a:p>
          <a:p>
            <a:pPr indent="-457200" lvl="2" marL="1371600">
              <a:buFont typeface="+mj-lt"/>
              <a:buAutoNum type="arabicPeriod"/>
            </a:pP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latin typeface="+mj-lt"/>
              </a:rPr>
              <a:t>R</a:t>
            </a:r>
            <a:r>
              <a:rPr dirty="0" spc="-40">
                <a:latin typeface="+mj-lt"/>
              </a:rPr>
              <a:t>E</a:t>
            </a:r>
            <a:r>
              <a:rPr dirty="0" spc="15">
                <a:latin typeface="+mj-lt"/>
              </a:rPr>
              <a:t>S</a:t>
            </a:r>
            <a:r>
              <a:rPr dirty="0" spc="-30">
                <a:latin typeface="+mj-lt"/>
              </a:rPr>
              <a:t>U</a:t>
            </a:r>
            <a:r>
              <a:rPr dirty="0" spc="-405">
                <a:latin typeface="+mj-lt"/>
              </a:rPr>
              <a:t>L</a:t>
            </a:r>
            <a:r>
              <a:rPr dirty="0">
                <a:latin typeface="+mj-lt"/>
              </a:rPr>
              <a:t>TS</a:t>
            </a:r>
          </a:p>
        </p:txBody>
      </p:sp>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latin typeface="+mj-lt"/>
              </a:rPr>
              <a:t>R</a:t>
            </a:r>
            <a:r>
              <a:rPr dirty="0" spc="-40">
                <a:latin typeface="+mj-lt"/>
              </a:rPr>
              <a:t>E</a:t>
            </a:r>
            <a:r>
              <a:rPr dirty="0" spc="15">
                <a:latin typeface="+mj-lt"/>
              </a:rPr>
              <a:t>S</a:t>
            </a:r>
            <a:r>
              <a:rPr dirty="0" spc="-30">
                <a:latin typeface="+mj-lt"/>
              </a:rPr>
              <a:t>U</a:t>
            </a:r>
            <a:r>
              <a:rPr dirty="0" spc="-405">
                <a:latin typeface="+mj-lt"/>
              </a:rPr>
              <a:t>L</a:t>
            </a:r>
            <a:r>
              <a:rPr dirty="0">
                <a:latin typeface="+mj-lt"/>
              </a:rPr>
              <a:t>TS</a:t>
            </a:r>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5" name="Chart 2"/>
          <p:cNvGraphicFramePr>
            <a:graphicFrameLocks/>
          </p:cNvGraphicFramePr>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p>
            <a:r>
              <a:rPr dirty="0" lang="en-US">
                <a:latin typeface="+mj-lt"/>
                <a:cs typeface="Times New Roman" panose="02020603050405020304" pitchFamily="18" charset="0"/>
              </a:rPr>
              <a:t>conclusion</a:t>
            </a:r>
            <a:endParaRPr dirty="0" lang="en-IN">
              <a:latin typeface="+mj-lt"/>
              <a:cs typeface="Times New Roman" panose="02020603050405020304" pitchFamily="18" charset="0"/>
            </a:endParaRPr>
          </a:p>
        </p:txBody>
      </p:sp>
      <p:sp>
        <p:nvSpPr>
          <p:cNvPr id="1048686" name="Text Placeholder 2"/>
          <p:cNvSpPr>
            <a:spLocks noGrp="1"/>
          </p:cNvSpPr>
          <p:nvPr>
            <p:ph type="body" idx="1"/>
          </p:nvPr>
        </p:nvSpPr>
        <p:spPr>
          <a:xfrm>
            <a:off x="762000" y="1219200"/>
            <a:ext cx="7848600" cy="3657600"/>
          </a:xfrm>
        </p:spPr>
        <p:txBody>
          <a:bodyPr/>
          <a:p>
            <a:pPr>
              <a:lnSpc>
                <a:spcPct val="150000"/>
              </a:lnSpc>
            </a:pPr>
            <a:r>
              <a:rPr dirty="0" sz="2000" lang="en-US"/>
              <a:t>In any organization, the main task is people handling because the main task is to manage people who are the main assets of the organization as they are the person to fulfil the ultimate goal of the company.</a:t>
            </a:r>
          </a:p>
          <a:p>
            <a:pPr>
              <a:lnSpc>
                <a:spcPct val="150000"/>
              </a:lnSpc>
            </a:pPr>
            <a:r>
              <a:rPr dirty="0" sz="2000" lang="en-US"/>
              <a:t>There is a saying that “when you are an employee, success definition for you to grow yourself but at the time when you become a leader the definition of success is to grow others. And that is where employee performance analysis plays a huge role”.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latin typeface="+mj-lt"/>
              </a:rPr>
              <a:t>PROJECT</a:t>
            </a:r>
            <a:r>
              <a:rPr dirty="0" sz="4250" spc="-85">
                <a:latin typeface="+mj-lt"/>
              </a:rPr>
              <a:t> </a:t>
            </a:r>
            <a:r>
              <a:rPr dirty="0" sz="4250" spc="25">
                <a:latin typeface="+mj-lt"/>
              </a:rPr>
              <a:t>TITLE</a:t>
            </a:r>
            <a:endParaRPr dirty="0" sz="4250">
              <a:latin typeface="+mj-lt"/>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mj-lt"/>
                <a:cs typeface="Times New Roman" panose="02020603050405020304" pitchFamily="18" charset="0"/>
              </a:rPr>
              <a:t>Employee Performance Analysis using Excel</a:t>
            </a:r>
            <a:endParaRPr dirty="0" sz="2800" lang="en-IN">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latin typeface="+mj-lt"/>
              </a:rPr>
              <a:t>A</a:t>
            </a:r>
            <a:r>
              <a:rPr dirty="0" spc="-5">
                <a:latin typeface="+mj-lt"/>
              </a:rPr>
              <a:t>G</a:t>
            </a:r>
            <a:r>
              <a:rPr dirty="0" spc="-35">
                <a:latin typeface="+mj-lt"/>
              </a:rPr>
              <a:t>E</a:t>
            </a:r>
            <a:r>
              <a:rPr dirty="0" spc="15">
                <a:latin typeface="+mj-lt"/>
              </a:rPr>
              <a:t>N</a:t>
            </a:r>
            <a:r>
              <a:rPr dirty="0">
                <a:latin typeface="+mj-lt"/>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mj-lt"/>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mj-lt"/>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mj-lt"/>
                <a:cs typeface="Times New Roman" panose="02020603050405020304" pitchFamily="18" charset="0"/>
              </a:rPr>
              <a:t>End Users</a:t>
            </a:r>
          </a:p>
          <a:p>
            <a:pPr algn="l">
              <a:buFont typeface="+mj-lt"/>
              <a:buAutoNum type="arabicPeriod"/>
            </a:pPr>
            <a:r>
              <a:rPr b="0" dirty="0" sz="2800" i="0" lang="en-US">
                <a:solidFill>
                  <a:srgbClr val="0D0D0D"/>
                </a:solidFill>
                <a:effectLst/>
                <a:latin typeface="+mj-lt"/>
                <a:cs typeface="Times New Roman" panose="02020603050405020304" pitchFamily="18" charset="0"/>
              </a:rPr>
              <a:t>Our Solution and Proposition</a:t>
            </a:r>
          </a:p>
          <a:p>
            <a:pPr algn="l">
              <a:buFont typeface="+mj-lt"/>
              <a:buAutoNum type="arabicPeriod"/>
            </a:pPr>
            <a:r>
              <a:rPr dirty="0" sz="2800" lang="en-US">
                <a:solidFill>
                  <a:srgbClr val="0D0D0D"/>
                </a:solidFill>
                <a:latin typeface="+mj-lt"/>
                <a:cs typeface="Times New Roman" panose="02020603050405020304" pitchFamily="18" charset="0"/>
              </a:rPr>
              <a:t>Dataset Description</a:t>
            </a:r>
            <a:endParaRPr b="0" dirty="0" sz="2800" i="0" lang="en-US">
              <a:solidFill>
                <a:srgbClr val="0D0D0D"/>
              </a:solidFill>
              <a:effectLst/>
              <a:latin typeface="+mj-lt"/>
              <a:cs typeface="Times New Roman" panose="02020603050405020304" pitchFamily="18" charset="0"/>
            </a:endParaRPr>
          </a:p>
          <a:p>
            <a:pPr algn="l">
              <a:buFont typeface="+mj-lt"/>
              <a:buAutoNum type="arabicPeriod"/>
            </a:pPr>
            <a:r>
              <a:rPr b="0" dirty="0" sz="2800" i="0" lang="en-US">
                <a:solidFill>
                  <a:srgbClr val="0D0D0D"/>
                </a:solidFill>
                <a:effectLst/>
                <a:latin typeface="+mj-lt"/>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mj-lt"/>
                <a:cs typeface="Times New Roman" panose="02020603050405020304" pitchFamily="18" charset="0"/>
              </a:rPr>
              <a:t>Results and </a:t>
            </a:r>
            <a:r>
              <a:rPr dirty="0" sz="2800" lang="en-US">
                <a:solidFill>
                  <a:srgbClr val="0D0D0D"/>
                </a:solidFill>
                <a:latin typeface="+mj-lt"/>
                <a:cs typeface="Times New Roman" panose="02020603050405020304" pitchFamily="18" charset="0"/>
              </a:rPr>
              <a:t>Discussion</a:t>
            </a:r>
            <a:endParaRPr b="0" dirty="0" sz="2800" i="0" lang="en-US">
              <a:solidFill>
                <a:srgbClr val="0D0D0D"/>
              </a:solidFill>
              <a:effectLst/>
              <a:latin typeface="+mj-lt"/>
              <a:cs typeface="Times New Roman" panose="02020603050405020304" pitchFamily="18" charset="0"/>
            </a:endParaRPr>
          </a:p>
          <a:p>
            <a:pPr algn="l">
              <a:buFont typeface="+mj-lt"/>
              <a:buAutoNum type="arabicPeriod"/>
            </a:pPr>
            <a:r>
              <a:rPr b="0" dirty="0" sz="2800" i="0" lang="en-US">
                <a:solidFill>
                  <a:srgbClr val="0D0D0D"/>
                </a:solidFill>
                <a:effectLst/>
                <a:latin typeface="+mj-lt"/>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rot="19804737">
            <a:off x="8589800" y="3497854"/>
            <a:ext cx="3279808" cy="3237239"/>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 Placeholder 16"/>
          <p:cNvSpPr>
            <a:spLocks noGrp="1"/>
          </p:cNvSpPr>
          <p:nvPr>
            <p:ph type="body" idx="1"/>
          </p:nvPr>
        </p:nvSpPr>
        <p:spPr>
          <a:xfrm>
            <a:off x="609600" y="1295400"/>
            <a:ext cx="9067800" cy="5029199"/>
          </a:xfrm>
        </p:spPr>
        <p:txBody>
          <a:bodyPr/>
          <a:p>
            <a:pPr>
              <a:lnSpc>
                <a:spcPct val="150000"/>
              </a:lnSpc>
            </a:pPr>
            <a:r>
              <a:rPr dirty="0" sz="2800" lang="en-US"/>
              <a:t>Analyzing employee data sets is crucial for several reasons:</a:t>
            </a:r>
          </a:p>
          <a:p>
            <a:pPr indent="-342900" lvl="1" marL="800100">
              <a:lnSpc>
                <a:spcPct val="150000"/>
              </a:lnSpc>
              <a:buFont typeface="Wingdings" panose="05000000000000000000" pitchFamily="2" charset="2"/>
              <a:buChar char="Ø"/>
            </a:pPr>
            <a:r>
              <a:rPr dirty="0" sz="2800" lang="en-IN"/>
              <a:t>Improving Employee Experience</a:t>
            </a:r>
            <a:endParaRPr dirty="0" sz="2800" lang="en-US"/>
          </a:p>
          <a:p>
            <a:pPr indent="-342900" lvl="1" marL="800100">
              <a:lnSpc>
                <a:spcPct val="150000"/>
              </a:lnSpc>
              <a:buFont typeface="Wingdings" panose="05000000000000000000" pitchFamily="2" charset="2"/>
              <a:buChar char="Ø"/>
            </a:pPr>
            <a:r>
              <a:rPr dirty="0" sz="2800" lang="en-IN"/>
              <a:t>Enhancing Productivity</a:t>
            </a:r>
          </a:p>
          <a:p>
            <a:pPr indent="-342900" lvl="1" marL="800100">
              <a:lnSpc>
                <a:spcPct val="150000"/>
              </a:lnSpc>
              <a:buFont typeface="Wingdings" panose="05000000000000000000" pitchFamily="2" charset="2"/>
              <a:buChar char="Ø"/>
            </a:pPr>
            <a:r>
              <a:rPr dirty="0" sz="2800" lang="en-IN"/>
              <a:t>Informed Decision-Making</a:t>
            </a:r>
          </a:p>
          <a:p>
            <a:pPr indent="-342900" lvl="1" marL="800100">
              <a:lnSpc>
                <a:spcPct val="150000"/>
              </a:lnSpc>
              <a:buFont typeface="Wingdings" panose="05000000000000000000" pitchFamily="2" charset="2"/>
              <a:buChar char="Ø"/>
            </a:pPr>
            <a:r>
              <a:rPr dirty="0" sz="2800" lang="en-IN"/>
              <a:t>Identifying Trends and Patterns</a:t>
            </a:r>
          </a:p>
          <a:p>
            <a:pPr indent="-342900" lvl="1" marL="800100">
              <a:lnSpc>
                <a:spcPct val="150000"/>
              </a:lnSpc>
              <a:buFont typeface="Wingdings" panose="05000000000000000000" pitchFamily="2" charset="2"/>
              <a:buChar char="Ø"/>
            </a:pPr>
            <a:r>
              <a:rPr dirty="0" sz="2800" lang="en-IN"/>
              <a:t>Ensuring Fairness and Compliance</a:t>
            </a:r>
          </a:p>
          <a:p>
            <a:pPr indent="-342900" lvl="1" marL="800100">
              <a:lnSpc>
                <a:spcPct val="150000"/>
              </a:lnSpc>
              <a:buFont typeface="Wingdings" panose="05000000000000000000" pitchFamily="2" charset="2"/>
              <a:buChar char="Ø"/>
            </a:pPr>
            <a:r>
              <a:rPr dirty="0" sz="2800" lang="en-IN"/>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6" name="object 7"/>
          <p:cNvSpPr txBox="1">
            <a:spLocks noGrp="1"/>
          </p:cNvSpPr>
          <p:nvPr>
            <p:ph type="title"/>
          </p:nvPr>
        </p:nvSpPr>
        <p:spPr>
          <a:xfrm>
            <a:off x="755332" y="385444"/>
            <a:ext cx="1068133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a:t>
            </a:r>
            <a:r>
              <a:rPr dirty="0" sz="4250" lang="en-US" spc="5"/>
              <a:t> </a:t>
            </a:r>
            <a:r>
              <a:rPr dirty="0" sz="4250" spc="-20"/>
              <a:t>OVERVIEW</a:t>
            </a:r>
            <a:endParaRPr dirty="0" sz="4250"/>
          </a:p>
        </p:txBody>
      </p:sp>
      <p:sp>
        <p:nvSpPr>
          <p:cNvPr id="1048657" name="Text Placeholder 8"/>
          <p:cNvSpPr>
            <a:spLocks noGrp="1"/>
          </p:cNvSpPr>
          <p:nvPr>
            <p:ph type="body" idx="1"/>
          </p:nvPr>
        </p:nvSpPr>
        <p:spPr>
          <a:xfrm>
            <a:off x="609600" y="1371600"/>
            <a:ext cx="10972800" cy="5122941"/>
          </a:xfrm>
        </p:spPr>
        <p:txBody>
          <a:bodyPr/>
          <a:p>
            <a:pPr>
              <a:lnSpc>
                <a:spcPct val="150000"/>
              </a:lnSpc>
            </a:pPr>
            <a:r>
              <a:rPr b="1" dirty="0" sz="2400" lang="en-US"/>
              <a:t>Objective:</a:t>
            </a:r>
          </a:p>
          <a:p>
            <a:pPr>
              <a:lnSpc>
                <a:spcPct val="150000"/>
              </a:lnSpc>
            </a:pPr>
            <a:r>
              <a:rPr dirty="0" lang="en-US"/>
              <a:t> </a:t>
            </a:r>
            <a:r>
              <a:rPr dirty="0" sz="2000" lang="en-US"/>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dirty="0" sz="2000" lang="en-US"/>
              <a:t>Employee performance analysis is crucial for several reasons:</a:t>
            </a:r>
          </a:p>
          <a:p>
            <a:pPr indent="-342900" lvl="1" marL="800100">
              <a:lnSpc>
                <a:spcPct val="150000"/>
              </a:lnSpc>
              <a:buFont typeface="Wingdings" panose="05000000000000000000" pitchFamily="2" charset="2"/>
              <a:buChar char="Ø"/>
            </a:pPr>
            <a:r>
              <a:rPr dirty="0" sz="2000" lang="en-IN"/>
              <a:t>Feedback and improvement</a:t>
            </a:r>
          </a:p>
          <a:p>
            <a:pPr indent="-342900" lvl="1" marL="800100">
              <a:lnSpc>
                <a:spcPct val="150000"/>
              </a:lnSpc>
              <a:buFont typeface="Wingdings" panose="05000000000000000000" pitchFamily="2" charset="2"/>
              <a:buChar char="Ø"/>
            </a:pPr>
            <a:r>
              <a:rPr dirty="0" sz="2000" lang="en-IN"/>
              <a:t>Goal setting</a:t>
            </a:r>
          </a:p>
          <a:p>
            <a:pPr indent="-342900" lvl="1" marL="800100">
              <a:lnSpc>
                <a:spcPct val="150000"/>
              </a:lnSpc>
              <a:buFont typeface="Wingdings" panose="05000000000000000000" pitchFamily="2" charset="2"/>
              <a:buChar char="Ø"/>
            </a:pPr>
            <a:r>
              <a:rPr dirty="0" sz="2000" lang="en-IN"/>
              <a:t>Career development</a:t>
            </a:r>
          </a:p>
          <a:p>
            <a:pPr indent="-342900" lvl="1" marL="800100">
              <a:lnSpc>
                <a:spcPct val="150000"/>
              </a:lnSpc>
              <a:buFont typeface="Wingdings" panose="05000000000000000000" pitchFamily="2" charset="2"/>
              <a:buChar char="Ø"/>
            </a:pPr>
            <a:r>
              <a:rPr dirty="0" sz="2000" lang="en-IN"/>
              <a:t>Increased productivity</a:t>
            </a:r>
          </a:p>
          <a:p>
            <a:pPr indent="-342900" lvl="1" marL="800100">
              <a:lnSpc>
                <a:spcPct val="150000"/>
              </a:lnSpc>
              <a:buFont typeface="Wingdings" panose="05000000000000000000" pitchFamily="2" charset="2"/>
              <a:buChar char="Ø"/>
            </a:pPr>
            <a:r>
              <a:rPr dirty="0" sz="2000" lang="en-IN"/>
              <a:t>Alignment with organisational goals</a:t>
            </a:r>
          </a:p>
          <a:p>
            <a:pPr indent="-342900" lvl="1" marL="800100">
              <a:lnSpc>
                <a:spcPct val="150000"/>
              </a:lnSpc>
              <a:buFont typeface="Wingdings" panose="05000000000000000000" pitchFamily="2" charset="2"/>
              <a:buChar char="Ø"/>
            </a:pPr>
            <a:r>
              <a:rPr dirty="0" sz="2000" lang="en-IN"/>
              <a:t>Employee retention </a:t>
            </a:r>
          </a:p>
        </p:txBody>
      </p:sp>
      <p:sp>
        <p:nvSpPr>
          <p:cNvPr id="104865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9" name="object 5"/>
          <p:cNvSpPr txBox="1">
            <a:spLocks noGrp="1"/>
          </p:cNvSpPr>
          <p:nvPr>
            <p:ph type="title"/>
          </p:nvPr>
        </p:nvSpPr>
        <p:spPr>
          <a:xfrm>
            <a:off x="755332" y="385444"/>
            <a:ext cx="10681335" cy="509114"/>
          </a:xfrm>
          <a:prstGeom prst="rect"/>
        </p:spPr>
        <p:txBody>
          <a:bodyPr bIns="0" lIns="0" rIns="0" rtlCol="0" tIns="16510" vert="horz" wrap="square">
            <a:spAutoFit/>
          </a:bodyPr>
          <a:p>
            <a:pPr marL="12700">
              <a:lnSpc>
                <a:spcPct val="100000"/>
              </a:lnSpc>
              <a:spcBef>
                <a:spcPts val="130"/>
              </a:spcBef>
            </a:pPr>
            <a:r>
              <a:rPr dirty="0" sz="3200" spc="25">
                <a:latin typeface="+mj-lt"/>
              </a:rPr>
              <a:t>W</a:t>
            </a:r>
            <a:r>
              <a:rPr dirty="0" sz="3200" spc="-20">
                <a:latin typeface="+mj-lt"/>
              </a:rPr>
              <a:t>H</a:t>
            </a:r>
            <a:r>
              <a:rPr dirty="0" sz="3200" spc="20">
                <a:latin typeface="+mj-lt"/>
              </a:rPr>
              <a:t>O</a:t>
            </a:r>
            <a:r>
              <a:rPr dirty="0" sz="3200" spc="-235">
                <a:latin typeface="+mj-lt"/>
              </a:rPr>
              <a:t> </a:t>
            </a:r>
            <a:r>
              <a:rPr dirty="0" sz="3200" spc="-10">
                <a:latin typeface="+mj-lt"/>
              </a:rPr>
              <a:t>AR</a:t>
            </a:r>
            <a:r>
              <a:rPr dirty="0" sz="3200" spc="15">
                <a:latin typeface="+mj-lt"/>
              </a:rPr>
              <a:t>E</a:t>
            </a:r>
            <a:r>
              <a:rPr dirty="0" sz="3200" spc="-35">
                <a:latin typeface="+mj-lt"/>
              </a:rPr>
              <a:t> </a:t>
            </a:r>
            <a:r>
              <a:rPr dirty="0" sz="3200" spc="-10">
                <a:latin typeface="+mj-lt"/>
              </a:rPr>
              <a:t>T</a:t>
            </a:r>
            <a:r>
              <a:rPr dirty="0" sz="3200" spc="-15">
                <a:latin typeface="+mj-lt"/>
              </a:rPr>
              <a:t>H</a:t>
            </a:r>
            <a:r>
              <a:rPr dirty="0" sz="3200" spc="15">
                <a:latin typeface="+mj-lt"/>
              </a:rPr>
              <a:t>E</a:t>
            </a:r>
            <a:r>
              <a:rPr dirty="0" sz="3200" spc="-35">
                <a:latin typeface="+mj-lt"/>
              </a:rPr>
              <a:t> </a:t>
            </a:r>
            <a:r>
              <a:rPr dirty="0" sz="3200" spc="-20">
                <a:latin typeface="+mj-lt"/>
              </a:rPr>
              <a:t>E</a:t>
            </a:r>
            <a:r>
              <a:rPr dirty="0" sz="3200" spc="30">
                <a:latin typeface="+mj-lt"/>
              </a:rPr>
              <a:t>N</a:t>
            </a:r>
            <a:r>
              <a:rPr dirty="0" sz="3200" spc="15">
                <a:latin typeface="+mj-lt"/>
              </a:rPr>
              <a:t>D</a:t>
            </a:r>
            <a:r>
              <a:rPr dirty="0" sz="3200" spc="-45">
                <a:latin typeface="+mj-lt"/>
              </a:rPr>
              <a:t> </a:t>
            </a:r>
            <a:r>
              <a:rPr dirty="0" sz="3200">
                <a:latin typeface="+mj-lt"/>
              </a:rPr>
              <a:t>U</a:t>
            </a:r>
            <a:r>
              <a:rPr dirty="0" sz="3200" spc="10">
                <a:latin typeface="+mj-lt"/>
              </a:rPr>
              <a:t>S</a:t>
            </a:r>
            <a:r>
              <a:rPr dirty="0" sz="3200" spc="-25">
                <a:latin typeface="+mj-lt"/>
              </a:rPr>
              <a:t>E</a:t>
            </a:r>
            <a:r>
              <a:rPr dirty="0" sz="3200" spc="-10">
                <a:latin typeface="+mj-lt"/>
              </a:rPr>
              <a:t>R</a:t>
            </a:r>
            <a:r>
              <a:rPr dirty="0" sz="3200" spc="5">
                <a:latin typeface="+mj-lt"/>
              </a:rPr>
              <a:t>S?</a:t>
            </a:r>
            <a:endParaRPr dirty="0" sz="3200">
              <a:latin typeface="+mj-lt"/>
            </a:endParaRPr>
          </a:p>
        </p:txBody>
      </p:sp>
      <p:sp>
        <p:nvSpPr>
          <p:cNvPr id="1048660" name="Text Placeholder 6"/>
          <p:cNvSpPr>
            <a:spLocks noGrp="1"/>
          </p:cNvSpPr>
          <p:nvPr>
            <p:ph type="body" idx="1"/>
          </p:nvPr>
        </p:nvSpPr>
        <p:spPr>
          <a:xfrm>
            <a:off x="609600" y="1447800"/>
            <a:ext cx="9525000" cy="3962400"/>
          </a:xfrm>
        </p:spPr>
        <p:txBody>
          <a:bodyPr/>
          <a:p>
            <a:pPr>
              <a:lnSpc>
                <a:spcPct val="150000"/>
              </a:lnSpc>
            </a:pPr>
            <a:r>
              <a:rPr dirty="0" sz="2000" lang="en-US"/>
              <a:t>Employee performance analysis is valuable tool for various stakeholders within an organization. Here are some of the key end users:</a:t>
            </a:r>
          </a:p>
          <a:p>
            <a:pPr indent="-342900" lvl="1" marL="800100">
              <a:lnSpc>
                <a:spcPct val="150000"/>
              </a:lnSpc>
              <a:buFont typeface="Wingdings" panose="05000000000000000000" pitchFamily="2" charset="2"/>
              <a:buChar char="Ø"/>
            </a:pPr>
            <a:r>
              <a:rPr dirty="0" sz="2000" lang="en-IN"/>
              <a:t>Human resource department</a:t>
            </a:r>
          </a:p>
          <a:p>
            <a:pPr indent="-342900" lvl="1" marL="800100">
              <a:lnSpc>
                <a:spcPct val="150000"/>
              </a:lnSpc>
              <a:buFont typeface="Wingdings" panose="05000000000000000000" pitchFamily="2" charset="2"/>
              <a:buChar char="Ø"/>
            </a:pPr>
            <a:r>
              <a:rPr dirty="0" sz="2000" lang="en-IN"/>
              <a:t>Managers and team leaders</a:t>
            </a:r>
          </a:p>
          <a:p>
            <a:pPr indent="-342900" lvl="1" marL="800100">
              <a:lnSpc>
                <a:spcPct val="150000"/>
              </a:lnSpc>
              <a:buFont typeface="Wingdings" panose="05000000000000000000" pitchFamily="2" charset="2"/>
              <a:buChar char="Ø"/>
            </a:pPr>
            <a:r>
              <a:rPr dirty="0" sz="2000" lang="en-IN"/>
              <a:t>Executives and senior management</a:t>
            </a:r>
          </a:p>
          <a:p>
            <a:pPr indent="-342900" lvl="1" marL="800100">
              <a:lnSpc>
                <a:spcPct val="150000"/>
              </a:lnSpc>
              <a:buFont typeface="Wingdings" panose="05000000000000000000" pitchFamily="2" charset="2"/>
              <a:buChar char="Ø"/>
            </a:pPr>
            <a:r>
              <a:rPr dirty="0" sz="2000" lang="en-IN"/>
              <a:t>Employees</a:t>
            </a:r>
          </a:p>
          <a:p>
            <a:pPr indent="-342900" lvl="1" marL="800100">
              <a:lnSpc>
                <a:spcPct val="150000"/>
              </a:lnSpc>
              <a:buFont typeface="Wingdings" panose="05000000000000000000" pitchFamily="2" charset="2"/>
              <a:buChar char="Ø"/>
            </a:pPr>
            <a:r>
              <a:rPr dirty="0" sz="2000" lang="en-IN"/>
              <a:t>Training and development teams</a:t>
            </a:r>
          </a:p>
          <a:p>
            <a:pPr indent="-342900" lvl="1" marL="800100">
              <a:lnSpc>
                <a:spcPct val="150000"/>
              </a:lnSpc>
              <a:buFont typeface="Wingdings" panose="05000000000000000000" pitchFamily="2" charset="2"/>
              <a:buChar char="Ø"/>
            </a:pPr>
            <a:r>
              <a:rPr dirty="0" sz="2000" lang="en-IN"/>
              <a:t>Data analysts</a:t>
            </a:r>
          </a:p>
          <a:p>
            <a:pPr indent="-342900" lvl="1" marL="800100">
              <a:buFont typeface="Wingdings" panose="05000000000000000000" pitchFamily="2" charset="2"/>
              <a:buChar char="Ø"/>
            </a:pPr>
            <a:endParaRPr dirty="0" sz="2000" lang="en-IN"/>
          </a:p>
        </p:txBody>
      </p:sp>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6"/>
          <p:cNvSpPr txBox="1">
            <a:spLocks noGrp="1"/>
          </p:cNvSpPr>
          <p:nvPr>
            <p:ph type="title"/>
          </p:nvPr>
        </p:nvSpPr>
        <p:spPr>
          <a:xfrm>
            <a:off x="755332" y="385444"/>
            <a:ext cx="10681335" cy="567463"/>
          </a:xfrm>
          <a:prstGeom prst="rect"/>
        </p:spPr>
        <p:txBody>
          <a:bodyPr bIns="0" lIns="0" rIns="0" rtlCol="0" tIns="13335" vert="horz" wrap="square">
            <a:spAutoFit/>
          </a:bodyPr>
          <a:p>
            <a:pPr marL="12700">
              <a:lnSpc>
                <a:spcPct val="100000"/>
              </a:lnSpc>
              <a:spcBef>
                <a:spcPts val="105"/>
              </a:spcBef>
            </a:pPr>
            <a:r>
              <a:rPr dirty="0" sz="3600" spc="10">
                <a:latin typeface="+mj-lt"/>
              </a:rPr>
              <a:t>O</a:t>
            </a:r>
            <a:r>
              <a:rPr dirty="0" sz="3600" spc="25">
                <a:latin typeface="+mj-lt"/>
              </a:rPr>
              <a:t>U</a:t>
            </a:r>
            <a:r>
              <a:rPr dirty="0" sz="3600">
                <a:latin typeface="+mj-lt"/>
              </a:rPr>
              <a:t>R</a:t>
            </a:r>
            <a:r>
              <a:rPr dirty="0" sz="3600" spc="5">
                <a:latin typeface="+mj-lt"/>
              </a:rPr>
              <a:t> </a:t>
            </a:r>
            <a:r>
              <a:rPr dirty="0" sz="3600" spc="25">
                <a:latin typeface="+mj-lt"/>
              </a:rPr>
              <a:t>S</a:t>
            </a:r>
            <a:r>
              <a:rPr dirty="0" sz="3600" spc="10">
                <a:latin typeface="+mj-lt"/>
              </a:rPr>
              <a:t>O</a:t>
            </a:r>
            <a:r>
              <a:rPr dirty="0" sz="3600" spc="25">
                <a:latin typeface="+mj-lt"/>
              </a:rPr>
              <a:t>LU</a:t>
            </a:r>
            <a:r>
              <a:rPr dirty="0" sz="3600" spc="-35">
                <a:latin typeface="+mj-lt"/>
              </a:rPr>
              <a:t>T</a:t>
            </a:r>
            <a:r>
              <a:rPr dirty="0" sz="3600" spc="-30">
                <a:latin typeface="+mj-lt"/>
              </a:rPr>
              <a:t>I</a:t>
            </a:r>
            <a:r>
              <a:rPr dirty="0" sz="3600" spc="10">
                <a:latin typeface="+mj-lt"/>
              </a:rPr>
              <a:t>O</a:t>
            </a:r>
            <a:r>
              <a:rPr dirty="0" sz="3600">
                <a:latin typeface="+mj-lt"/>
              </a:rPr>
              <a:t>N</a:t>
            </a:r>
            <a:r>
              <a:rPr dirty="0" sz="3600" spc="-345">
                <a:latin typeface="+mj-lt"/>
              </a:rPr>
              <a:t> </a:t>
            </a:r>
            <a:r>
              <a:rPr dirty="0" sz="3600" spc="-35">
                <a:latin typeface="+mj-lt"/>
              </a:rPr>
              <a:t>A</a:t>
            </a:r>
            <a:r>
              <a:rPr dirty="0" sz="3600" spc="-5">
                <a:latin typeface="+mj-lt"/>
              </a:rPr>
              <a:t>N</a:t>
            </a:r>
            <a:r>
              <a:rPr dirty="0" sz="3600">
                <a:latin typeface="+mj-lt"/>
              </a:rPr>
              <a:t>D</a:t>
            </a:r>
            <a:r>
              <a:rPr dirty="0" sz="3600" spc="35">
                <a:latin typeface="+mj-lt"/>
              </a:rPr>
              <a:t> </a:t>
            </a:r>
            <a:r>
              <a:rPr dirty="0" sz="3600" spc="-30">
                <a:latin typeface="+mj-lt"/>
              </a:rPr>
              <a:t>I</a:t>
            </a:r>
            <a:r>
              <a:rPr dirty="0" sz="3600" spc="-35">
                <a:latin typeface="+mj-lt"/>
              </a:rPr>
              <a:t>T</a:t>
            </a:r>
            <a:r>
              <a:rPr dirty="0" sz="3600">
                <a:latin typeface="+mj-lt"/>
              </a:rPr>
              <a:t>S</a:t>
            </a:r>
            <a:r>
              <a:rPr dirty="0" sz="3600" spc="60">
                <a:latin typeface="+mj-lt"/>
              </a:rPr>
              <a:t> </a:t>
            </a:r>
            <a:r>
              <a:rPr dirty="0" sz="3600" spc="-295">
                <a:latin typeface="+mj-lt"/>
              </a:rPr>
              <a:t>V</a:t>
            </a:r>
            <a:r>
              <a:rPr dirty="0" sz="3600" spc="-35">
                <a:latin typeface="+mj-lt"/>
              </a:rPr>
              <a:t>A</a:t>
            </a:r>
            <a:r>
              <a:rPr dirty="0" sz="3600" spc="25">
                <a:latin typeface="+mj-lt"/>
              </a:rPr>
              <a:t>LU</a:t>
            </a:r>
            <a:r>
              <a:rPr dirty="0" sz="3600">
                <a:latin typeface="+mj-lt"/>
              </a:rPr>
              <a:t>E</a:t>
            </a:r>
            <a:r>
              <a:rPr dirty="0" sz="3600" spc="-65">
                <a:latin typeface="+mj-lt"/>
              </a:rPr>
              <a:t> </a:t>
            </a:r>
            <a:r>
              <a:rPr dirty="0" sz="3600" spc="-15">
                <a:latin typeface="+mj-lt"/>
              </a:rPr>
              <a:t>P</a:t>
            </a:r>
            <a:r>
              <a:rPr dirty="0" sz="3600" spc="-30">
                <a:latin typeface="+mj-lt"/>
              </a:rPr>
              <a:t>R</a:t>
            </a:r>
            <a:r>
              <a:rPr dirty="0" sz="3600" spc="10">
                <a:latin typeface="+mj-lt"/>
              </a:rPr>
              <a:t>O</a:t>
            </a:r>
            <a:r>
              <a:rPr dirty="0" sz="3600" spc="-15">
                <a:latin typeface="+mj-lt"/>
              </a:rPr>
              <a:t>P</a:t>
            </a:r>
            <a:r>
              <a:rPr dirty="0" sz="3600" spc="10">
                <a:latin typeface="+mj-lt"/>
              </a:rPr>
              <a:t>O</a:t>
            </a:r>
            <a:r>
              <a:rPr dirty="0" sz="3600" spc="25">
                <a:latin typeface="+mj-lt"/>
              </a:rPr>
              <a:t>S</a:t>
            </a:r>
            <a:r>
              <a:rPr dirty="0" sz="3600" spc="-30">
                <a:latin typeface="+mj-lt"/>
              </a:rPr>
              <a:t>I</a:t>
            </a:r>
            <a:r>
              <a:rPr dirty="0" sz="3600" spc="-35">
                <a:latin typeface="+mj-lt"/>
              </a:rPr>
              <a:t>T</a:t>
            </a:r>
            <a:r>
              <a:rPr dirty="0" sz="3600" spc="-30">
                <a:latin typeface="+mj-lt"/>
              </a:rPr>
              <a:t>I</a:t>
            </a:r>
            <a:r>
              <a:rPr dirty="0" sz="3600" spc="10">
                <a:latin typeface="+mj-lt"/>
              </a:rPr>
              <a:t>O</a:t>
            </a:r>
            <a:r>
              <a:rPr dirty="0" sz="3600">
                <a:latin typeface="+mj-lt"/>
              </a:rPr>
              <a:t>N</a:t>
            </a:r>
          </a:p>
        </p:txBody>
      </p:sp>
      <p:sp>
        <p:nvSpPr>
          <p:cNvPr id="1048669" name="Content Placeholder 7"/>
          <p:cNvSpPr>
            <a:spLocks noGrp="1"/>
          </p:cNvSpPr>
          <p:nvPr>
            <p:ph sz="half" idx="2"/>
          </p:nvPr>
        </p:nvSpPr>
        <p:spPr>
          <a:xfrm>
            <a:off x="609600" y="1577340"/>
            <a:ext cx="4800600" cy="3657600"/>
          </a:xfrm>
        </p:spPr>
        <p:txBody>
          <a:bodyPr/>
          <a:p>
            <a:pPr>
              <a:lnSpc>
                <a:spcPct val="150000"/>
              </a:lnSpc>
            </a:pPr>
            <a:r>
              <a:rPr dirty="0" sz="2000" lang="en-US"/>
              <a:t>SOLUTION FOR EMPLOYEE PERFORMANCE ANALYSIS</a:t>
            </a:r>
          </a:p>
          <a:p>
            <a:pPr indent="-285750" lvl="1" marL="742950">
              <a:lnSpc>
                <a:spcPct val="150000"/>
              </a:lnSpc>
              <a:buFont typeface="Wingdings" panose="05000000000000000000" pitchFamily="2" charset="2"/>
              <a:buChar char="Ø"/>
            </a:pPr>
            <a:r>
              <a:rPr dirty="0" sz="2000" lang="en-IN"/>
              <a:t>Data collection and integration </a:t>
            </a:r>
          </a:p>
          <a:p>
            <a:pPr indent="-285750" lvl="1" marL="742950">
              <a:lnSpc>
                <a:spcPct val="150000"/>
              </a:lnSpc>
              <a:buFont typeface="Wingdings" panose="05000000000000000000" pitchFamily="2" charset="2"/>
              <a:buChar char="Ø"/>
            </a:pPr>
            <a:r>
              <a:rPr dirty="0" sz="2000" lang="en-IN"/>
              <a:t>Performance metrics</a:t>
            </a:r>
          </a:p>
          <a:p>
            <a:pPr indent="-285750" lvl="1" marL="742950">
              <a:lnSpc>
                <a:spcPct val="150000"/>
              </a:lnSpc>
              <a:buFont typeface="Wingdings" panose="05000000000000000000" pitchFamily="2" charset="2"/>
              <a:buChar char="Ø"/>
            </a:pPr>
            <a:r>
              <a:rPr dirty="0" sz="2000" lang="en-IN"/>
              <a:t>Advanced analytics</a:t>
            </a:r>
          </a:p>
          <a:p>
            <a:pPr indent="-285750" lvl="1" marL="742950">
              <a:lnSpc>
                <a:spcPct val="150000"/>
              </a:lnSpc>
              <a:buFont typeface="Wingdings" panose="05000000000000000000" pitchFamily="2" charset="2"/>
              <a:buChar char="Ø"/>
            </a:pPr>
            <a:r>
              <a:rPr dirty="0" sz="2000" lang="en-IN"/>
              <a:t>Personalised insights</a:t>
            </a:r>
          </a:p>
          <a:p>
            <a:pPr indent="-285750" lvl="1" marL="742950">
              <a:lnSpc>
                <a:spcPct val="150000"/>
              </a:lnSpc>
              <a:buFont typeface="Wingdings" panose="05000000000000000000" pitchFamily="2" charset="2"/>
              <a:buChar char="Ø"/>
            </a:pPr>
            <a:r>
              <a:rPr dirty="0" sz="2000" lang="en-IN"/>
              <a:t>Continuous feedback and improvement</a:t>
            </a:r>
          </a:p>
        </p:txBody>
      </p:sp>
      <p:sp>
        <p:nvSpPr>
          <p:cNvPr id="1048670" name="Content Placeholder 9"/>
          <p:cNvSpPr>
            <a:spLocks noGrp="1"/>
          </p:cNvSpPr>
          <p:nvPr>
            <p:ph sz="half" idx="3"/>
          </p:nvPr>
        </p:nvSpPr>
        <p:spPr>
          <a:xfrm>
            <a:off x="6278880" y="1577340"/>
            <a:ext cx="4084320" cy="3924300"/>
          </a:xfrm>
        </p:spPr>
        <p:txBody>
          <a:bodyPr/>
          <a:p>
            <a:pPr>
              <a:lnSpc>
                <a:spcPct val="150000"/>
              </a:lnSpc>
            </a:pPr>
            <a:r>
              <a:rPr dirty="0" sz="2000" lang="en-US"/>
              <a:t>V</a:t>
            </a:r>
            <a:r>
              <a:rPr dirty="0" sz="2000" lang="en-IN"/>
              <a:t>ALUE PROPOSITION</a:t>
            </a:r>
          </a:p>
          <a:p>
            <a:pPr indent="-285750" lvl="1" marL="742950">
              <a:lnSpc>
                <a:spcPct val="150000"/>
              </a:lnSpc>
              <a:buFont typeface="Wingdings" panose="05000000000000000000" pitchFamily="2" charset="2"/>
              <a:buChar char="Ø"/>
            </a:pPr>
            <a:r>
              <a:rPr dirty="0" sz="2000" lang="en-US"/>
              <a:t>Enhanced productivity</a:t>
            </a:r>
          </a:p>
          <a:p>
            <a:pPr indent="-285750" lvl="1" marL="742950">
              <a:lnSpc>
                <a:spcPct val="150000"/>
              </a:lnSpc>
              <a:buFont typeface="Wingdings" panose="05000000000000000000" pitchFamily="2" charset="2"/>
              <a:buChar char="Ø"/>
            </a:pPr>
            <a:r>
              <a:rPr dirty="0" sz="2000" lang="en-US"/>
              <a:t>Employee engagement and retention</a:t>
            </a:r>
          </a:p>
          <a:p>
            <a:pPr indent="-285750" lvl="1" marL="742950">
              <a:lnSpc>
                <a:spcPct val="150000"/>
              </a:lnSpc>
              <a:buFont typeface="Wingdings" panose="05000000000000000000" pitchFamily="2" charset="2"/>
              <a:buChar char="Ø"/>
            </a:pPr>
            <a:r>
              <a:rPr dirty="0" sz="2000" lang="en-US"/>
              <a:t>Data-driven decisions</a:t>
            </a:r>
          </a:p>
          <a:p>
            <a:pPr indent="-285750" lvl="1" marL="742950">
              <a:lnSpc>
                <a:spcPct val="150000"/>
              </a:lnSpc>
              <a:buFont typeface="Wingdings" panose="05000000000000000000" pitchFamily="2" charset="2"/>
              <a:buChar char="Ø"/>
            </a:pPr>
            <a:r>
              <a:rPr dirty="0" sz="2000" lang="en-US"/>
              <a:t>Improved organizational performance</a:t>
            </a:r>
          </a:p>
          <a:p>
            <a:pPr indent="-285750" lvl="1" marL="742950">
              <a:lnSpc>
                <a:spcPct val="150000"/>
              </a:lnSpc>
              <a:buFont typeface="Wingdings" panose="05000000000000000000" pitchFamily="2" charset="2"/>
              <a:buChar char="Ø"/>
            </a:pPr>
            <a:r>
              <a:rPr dirty="0" sz="2000" lang="en-US"/>
              <a:t>Scalability and flexibility</a:t>
            </a:r>
          </a:p>
          <a:p>
            <a:pPr indent="-285750" lvl="1" marL="742950">
              <a:buFont typeface="Wingdings" panose="05000000000000000000" pitchFamily="2" charset="2"/>
              <a:buChar char="Ø"/>
            </a:pPr>
            <a:endParaRPr dirty="0" lang="en-US"/>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3"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latin typeface="+mj-lt"/>
              </a:rPr>
              <a:t>Dataset Description</a:t>
            </a:r>
          </a:p>
        </p:txBody>
      </p:sp>
      <p:sp>
        <p:nvSpPr>
          <p:cNvPr id="1048673" name="Text Placeholder 2"/>
          <p:cNvSpPr>
            <a:spLocks noGrp="1"/>
          </p:cNvSpPr>
          <p:nvPr>
            <p:ph type="body" idx="1"/>
          </p:nvPr>
        </p:nvSpPr>
        <p:spPr>
          <a:xfrm>
            <a:off x="609600" y="1295400"/>
            <a:ext cx="10439400" cy="4667250"/>
          </a:xfrm>
        </p:spPr>
        <p:txBody>
          <a:bodyPr/>
          <a:p>
            <a:pPr indent="-285750" marL="285750">
              <a:lnSpc>
                <a:spcPct val="150000"/>
              </a:lnSpc>
              <a:buFont typeface="Wingdings" panose="05000000000000000000" pitchFamily="2" charset="2"/>
              <a:buChar char="Ø"/>
            </a:pPr>
            <a:r>
              <a:rPr dirty="0" lang="en-US"/>
              <a:t>Employee ID: Unique identifier for each employee in the organization</a:t>
            </a:r>
            <a:r>
              <a:rPr dirty="0" lang="en-IN"/>
              <a:t>. Described in numbers</a:t>
            </a:r>
          </a:p>
          <a:p>
            <a:pPr indent="-285750" marL="285750">
              <a:lnSpc>
                <a:spcPct val="150000"/>
              </a:lnSpc>
              <a:buFont typeface="Wingdings" panose="05000000000000000000" pitchFamily="2" charset="2"/>
              <a:buChar char="Ø"/>
            </a:pPr>
            <a:r>
              <a:rPr dirty="0" lang="en-IN"/>
              <a:t>First name: First name of the employee in text</a:t>
            </a:r>
          </a:p>
          <a:p>
            <a:pPr indent="-285750" marL="285750">
              <a:lnSpc>
                <a:spcPct val="150000"/>
              </a:lnSpc>
              <a:buFont typeface="Wingdings" panose="05000000000000000000" pitchFamily="2" charset="2"/>
              <a:buChar char="Ø"/>
            </a:pPr>
            <a:r>
              <a:rPr dirty="0" lang="en-US"/>
              <a:t>Last name: Last name of the employee in text</a:t>
            </a:r>
          </a:p>
          <a:p>
            <a:pPr indent="-285750" marL="285750">
              <a:lnSpc>
                <a:spcPct val="150000"/>
              </a:lnSpc>
              <a:buFont typeface="Wingdings" panose="05000000000000000000" pitchFamily="2" charset="2"/>
              <a:buChar char="Ø"/>
            </a:pPr>
            <a:r>
              <a:rPr dirty="0" lang="en-US"/>
              <a:t>Business unit: The specific business unit or department to which the employee belongs, in text.</a:t>
            </a:r>
          </a:p>
          <a:p>
            <a:pPr indent="-285750" marL="285750">
              <a:lnSpc>
                <a:spcPct val="150000"/>
              </a:lnSpc>
              <a:buFont typeface="Wingdings" panose="05000000000000000000" pitchFamily="2" charset="2"/>
              <a:buChar char="Ø"/>
            </a:pPr>
            <a:r>
              <a:rPr dirty="0" lang="en-US"/>
              <a:t>Employee status: The current employment status of the employee i.e. active, on leave, terminated.</a:t>
            </a:r>
          </a:p>
          <a:p>
            <a:pPr indent="-285750" marL="285750">
              <a:lnSpc>
                <a:spcPct val="150000"/>
              </a:lnSpc>
              <a:buFont typeface="Wingdings" panose="05000000000000000000" pitchFamily="2" charset="2"/>
              <a:buChar char="Ø"/>
            </a:pPr>
            <a:r>
              <a:rPr dirty="0" lang="en-US"/>
              <a:t>Employee type: The type of employment the employee has full-time, part-time, contract.</a:t>
            </a:r>
          </a:p>
          <a:p>
            <a:pPr indent="-285750" marL="285750">
              <a:lnSpc>
                <a:spcPct val="150000"/>
              </a:lnSpc>
              <a:buFont typeface="Wingdings" panose="05000000000000000000" pitchFamily="2" charset="2"/>
              <a:buChar char="Ø"/>
            </a:pPr>
            <a:r>
              <a:rPr dirty="0" lang="en-US"/>
              <a:t>Gender code: A code representing the gender of the employee, M for male, F for female, N for non-binary.</a:t>
            </a:r>
          </a:p>
          <a:p>
            <a:pPr indent="-285750" marL="285750">
              <a:lnSpc>
                <a:spcPct val="150000"/>
              </a:lnSpc>
              <a:buFont typeface="Wingdings" panose="05000000000000000000" pitchFamily="2" charset="2"/>
              <a:buChar char="Ø"/>
            </a:pPr>
            <a:r>
              <a:rPr dirty="0" lang="en-US"/>
              <a:t>Performance score: A score indicating the employee’s performance level i.e. excellent, satisfactory, needs improvement.</a:t>
            </a:r>
          </a:p>
          <a:p>
            <a:pPr indent="-285750" marL="285750">
              <a:lnSpc>
                <a:spcPct val="150000"/>
              </a:lnSpc>
              <a:buFont typeface="Wingdings" panose="05000000000000000000" pitchFamily="2" charset="2"/>
              <a:buChar char="Ø"/>
            </a:pPr>
            <a:r>
              <a:rPr dirty="0" lang="en-US"/>
              <a:t>Current employee rating: The current rating or evaluation of the employee’s overall performance.</a:t>
            </a:r>
          </a:p>
          <a:p>
            <a:pPr indent="-285750" marL="285750">
              <a:buFont typeface="Wingdings" panose="05000000000000000000" pitchFamily="2" charset="2"/>
              <a:buChar char="Ø"/>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pic>
        <p:nvPicPr>
          <p:cNvPr id="209716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latin typeface="+mj-lt"/>
              </a:rPr>
              <a:t>THE</a:t>
            </a:r>
            <a:r>
              <a:rPr dirty="0" sz="4250" spc="20">
                <a:latin typeface="+mj-lt"/>
              </a:rPr>
              <a:t> </a:t>
            </a:r>
            <a:r>
              <a:rPr dirty="0" sz="4250" lang="en-US" spc="20">
                <a:latin typeface="+mj-lt"/>
              </a:rPr>
              <a:t>"</a:t>
            </a:r>
            <a:r>
              <a:rPr dirty="0" sz="4250" spc="10">
                <a:latin typeface="+mj-lt"/>
              </a:rPr>
              <a:t>WOW</a:t>
            </a:r>
            <a:r>
              <a:rPr dirty="0" sz="4250" lang="en-US" spc="10">
                <a:latin typeface="+mj-lt"/>
              </a:rPr>
              <a:t>"</a:t>
            </a:r>
            <a:r>
              <a:rPr dirty="0" sz="4250" spc="85">
                <a:latin typeface="+mj-lt"/>
              </a:rPr>
              <a:t> </a:t>
            </a:r>
            <a:r>
              <a:rPr dirty="0" sz="4250" spc="10">
                <a:latin typeface="+mj-lt"/>
              </a:rPr>
              <a:t>IN</a:t>
            </a:r>
            <a:r>
              <a:rPr dirty="0" sz="4250" spc="-5">
                <a:latin typeface="+mj-lt"/>
              </a:rPr>
              <a:t> </a:t>
            </a:r>
            <a:r>
              <a:rPr dirty="0" sz="4250" spc="15">
                <a:latin typeface="+mj-lt"/>
              </a:rPr>
              <a:t>OUR</a:t>
            </a:r>
            <a:r>
              <a:rPr dirty="0" sz="4250" spc="-10">
                <a:latin typeface="+mj-lt"/>
              </a:rPr>
              <a:t> </a:t>
            </a:r>
            <a:r>
              <a:rPr dirty="0" sz="4250" spc="20">
                <a:latin typeface="+mj-lt"/>
              </a:rPr>
              <a:t>SOLUTION</a:t>
            </a:r>
            <a:endParaRPr dirty="0" sz="4250">
              <a:latin typeface="+mj-lt"/>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914400" y="1676400"/>
            <a:ext cx="10744200" cy="1577340"/>
          </a:xfrm>
          <a:prstGeom prst="rect"/>
          <a:noFill/>
        </p:spPr>
        <p:txBody>
          <a:bodyPr rtlCol="0" wrap="square">
            <a:spAutoFit/>
          </a:bodyPr>
          <a:p>
            <a:pPr lvl="0"/>
            <a:r>
              <a:rPr b="0" dirty="0" sz="2400" i="0" lang="en-US"/>
              <a:t>Formul</a:t>
            </a:r>
            <a:r>
              <a:rPr dirty="0" sz="2400" lang="en-US"/>
              <a:t>a used for finding the performance level of employees </a:t>
            </a:r>
          </a:p>
          <a:p>
            <a:r>
              <a:rPr b="0" dirty="0" sz="2400" i="0" lang="en-US"/>
              <a:t>=IFS(Z8&gt;=5,"VERY HIGH",Z8&gt;=4,"HIGH",Z8&gt;=3,"MED",Z8&gt;=2,"LOW",Z8&gt;=1,"VERY LOW")</a:t>
            </a:r>
            <a:endParaRPr dirty="0" sz="2400" lang="en-US"/>
          </a:p>
          <a:p>
            <a:pPr lvl="0">
              <a:lnSpc>
                <a:spcPct val="100000"/>
              </a:lnSpc>
            </a:pPr>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Akshaya Sruthi Gopika</cp:lastModifiedBy>
  <dcterms:created xsi:type="dcterms:W3CDTF">2024-03-29T04:07:22Z</dcterms:created>
  <dcterms:modified xsi:type="dcterms:W3CDTF">2024-08-30T03:03:15Z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3db74a3418b54195b01d05c5ea8cc4dc</vt:lpwstr>
  </property>
</Properties>
</file>