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51BC6AD-4D6E-4FF9-8781-FA886FEBFCB2}">
  <a:tblStyle styleId="{151BC6AD-4D6E-4FF9-8781-FA886FEBFC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e9d7258e9_0_9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Google Shape;89;g3e9d7258e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e9d7258e9_0_7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Google Shape;94;g3e9d7258e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e9d7258e9_0_8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Google Shape;100;g3e9d7258e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e9d7258e9_0_12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Google Shape;106;g3e9d7258e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e9d7258e9_0_12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Google Shape;112;g3e9d7258e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e9d7258e9_0_9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Google Shape;119;g3e9d7258e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e9d7258e9_0_10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Google Shape;125;g3e9d7258e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e9d7258e9_0_1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Google Shape;130;g3e9d7258e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Internal Working of ConcurrentHashMap</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Saranya Kesavan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311700" y="172300"/>
            <a:ext cx="8520600" cy="4806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Package : </a:t>
            </a:r>
            <a:r>
              <a:rPr lang="en" sz="1400">
                <a:solidFill>
                  <a:srgbClr val="000000"/>
                </a:solidFill>
                <a:highlight>
                  <a:srgbClr val="FFFFFF"/>
                </a:highlight>
              </a:rPr>
              <a:t> </a:t>
            </a:r>
            <a:r>
              <a:rPr lang="en">
                <a:solidFill>
                  <a:srgbClr val="000000"/>
                </a:solidFill>
                <a:highlight>
                  <a:srgbClr val="FFFFFF"/>
                </a:highlight>
              </a:rPr>
              <a:t>java.util.concurrent.ConcurrentHashMap</a:t>
            </a:r>
            <a:endParaRPr>
              <a:solidFill>
                <a:srgbClr val="000000"/>
              </a:solidFill>
              <a:highlight>
                <a:srgbClr val="FFFFFF"/>
              </a:highlight>
            </a:endParaRPr>
          </a:p>
          <a:p>
            <a:pPr indent="0" lvl="0" marL="0" rtl="0">
              <a:spcBef>
                <a:spcPts val="1600"/>
              </a:spcBef>
              <a:spcAft>
                <a:spcPts val="0"/>
              </a:spcAft>
              <a:buNone/>
            </a:pPr>
            <a:r>
              <a:rPr lang="en"/>
              <a:t>Introduced in : jdk1.5</a:t>
            </a:r>
            <a:endParaRPr/>
          </a:p>
          <a:p>
            <a:pPr indent="0" lvl="0" marL="0" rtl="0">
              <a:spcBef>
                <a:spcPts val="1600"/>
              </a:spcBef>
              <a:spcAft>
                <a:spcPts val="0"/>
              </a:spcAft>
              <a:buNone/>
            </a:pPr>
            <a:r>
              <a:rPr lang="en"/>
              <a:t>Implements : Map interface</a:t>
            </a:r>
            <a:endParaRPr/>
          </a:p>
          <a:p>
            <a:pPr indent="0" lvl="0" marL="0" rtl="0">
              <a:spcBef>
                <a:spcPts val="1600"/>
              </a:spcBef>
              <a:spcAft>
                <a:spcPts val="0"/>
              </a:spcAft>
              <a:buNone/>
            </a:pPr>
            <a:r>
              <a:rPr lang="en"/>
              <a:t>Concurrency</a:t>
            </a:r>
            <a:r>
              <a:rPr lang="en"/>
              <a:t> Level : </a:t>
            </a:r>
            <a:r>
              <a:rPr lang="en">
                <a:solidFill>
                  <a:srgbClr val="000000"/>
                </a:solidFill>
              </a:rPr>
              <a:t>Tells how many threads can access ConcurrentHashMap concurrently, default </a:t>
            </a:r>
            <a:r>
              <a:rPr b="1" lang="en">
                <a:solidFill>
                  <a:srgbClr val="000000"/>
                </a:solidFill>
              </a:rPr>
              <a:t>concurrency level</a:t>
            </a:r>
            <a:r>
              <a:rPr lang="en">
                <a:solidFill>
                  <a:srgbClr val="000000"/>
                </a:solidFill>
              </a:rPr>
              <a:t> of ConcurrentHashMap is </a:t>
            </a:r>
            <a:r>
              <a:rPr b="1" lang="en">
                <a:solidFill>
                  <a:srgbClr val="000000"/>
                </a:solidFill>
              </a:rPr>
              <a:t>16</a:t>
            </a:r>
            <a:r>
              <a:rPr lang="en">
                <a:solidFill>
                  <a:srgbClr val="000000"/>
                </a:solidFill>
              </a:rPr>
              <a:t>.</a:t>
            </a:r>
            <a:endParaRPr>
              <a:solidFill>
                <a:srgbClr val="000000"/>
              </a:solidFill>
            </a:endParaRPr>
          </a:p>
          <a:p>
            <a:pPr indent="0" lvl="0" marL="0" rtl="0">
              <a:spcBef>
                <a:spcPts val="1600"/>
              </a:spcBef>
              <a:spcAft>
                <a:spcPts val="0"/>
              </a:spcAft>
              <a:buNone/>
            </a:pPr>
            <a:r>
              <a:rPr lang="en">
                <a:solidFill>
                  <a:srgbClr val="000000"/>
                </a:solidFill>
              </a:rPr>
              <a:t>Initial Capacity : Initial capacity is </a:t>
            </a:r>
            <a:r>
              <a:rPr b="1" lang="en">
                <a:solidFill>
                  <a:srgbClr val="000000"/>
                </a:solidFill>
              </a:rPr>
              <a:t>200</a:t>
            </a:r>
            <a:r>
              <a:rPr lang="en">
                <a:solidFill>
                  <a:srgbClr val="000000"/>
                </a:solidFill>
              </a:rPr>
              <a:t>, it means CHM make sure it has space for adding 200 key-value pairs after creation.</a:t>
            </a:r>
            <a:endParaRPr>
              <a:solidFill>
                <a:srgbClr val="000000"/>
              </a:solidFill>
            </a:endParaRPr>
          </a:p>
          <a:p>
            <a:pPr indent="0" lvl="0" marL="0" rtl="0">
              <a:spcBef>
                <a:spcPts val="1600"/>
              </a:spcBef>
              <a:spcAft>
                <a:spcPts val="0"/>
              </a:spcAft>
              <a:buNone/>
            </a:pPr>
            <a:r>
              <a:rPr lang="en">
                <a:solidFill>
                  <a:srgbClr val="000000"/>
                </a:solidFill>
              </a:rPr>
              <a:t>Load Factor :  </a:t>
            </a:r>
            <a:r>
              <a:rPr b="1" lang="en">
                <a:solidFill>
                  <a:srgbClr val="000000"/>
                </a:solidFill>
              </a:rPr>
              <a:t>0.75</a:t>
            </a:r>
            <a:r>
              <a:rPr lang="en">
                <a:solidFill>
                  <a:srgbClr val="000000"/>
                </a:solidFill>
              </a:rPr>
              <a:t> by default.</a:t>
            </a:r>
            <a:endParaRPr>
              <a:solidFill>
                <a:srgbClr val="000000"/>
              </a:solidFill>
            </a:endParaRPr>
          </a:p>
          <a:p>
            <a:pPr indent="0" lvl="0" marL="0" rtl="0">
              <a:spcBef>
                <a:spcPts val="1600"/>
              </a:spcBef>
              <a:spcAft>
                <a:spcPts val="0"/>
              </a:spcAft>
              <a:buNone/>
            </a:pPr>
            <a:r>
              <a:rPr lang="en">
                <a:solidFill>
                  <a:srgbClr val="000000"/>
                </a:solidFill>
              </a:rPr>
              <a:t>Threshold = </a:t>
            </a:r>
            <a:r>
              <a:rPr lang="en">
                <a:solidFill>
                  <a:srgbClr val="000000"/>
                </a:solidFill>
              </a:rPr>
              <a:t>initial</a:t>
            </a:r>
            <a:r>
              <a:rPr lang="en">
                <a:solidFill>
                  <a:srgbClr val="000000"/>
                </a:solidFill>
              </a:rPr>
              <a:t> capacity * load factor </a:t>
            </a:r>
            <a:endParaRPr>
              <a:solidFill>
                <a:srgbClr val="000000"/>
              </a:solidFill>
            </a:endParaRPr>
          </a:p>
          <a:p>
            <a:pPr indent="457200" lvl="0" marL="2286000" rtl="0">
              <a:spcBef>
                <a:spcPts val="1600"/>
              </a:spcBef>
              <a:spcAft>
                <a:spcPts val="0"/>
              </a:spcAft>
              <a:buNone/>
            </a:pPr>
            <a:r>
              <a:rPr lang="en">
                <a:solidFill>
                  <a:srgbClr val="000000"/>
                </a:solidFill>
              </a:rPr>
              <a:t>= 200 * 0.75 = 150</a:t>
            </a:r>
            <a:endParaRPr>
              <a:solidFill>
                <a:srgbClr val="000000"/>
              </a:solidFill>
            </a:endParaRPr>
          </a:p>
          <a:p>
            <a:pPr indent="0" lvl="0" marL="0" rtl="0">
              <a:spcBef>
                <a:spcPts val="1600"/>
              </a:spcBef>
              <a:spcAft>
                <a:spcPts val="0"/>
              </a:spcAft>
              <a:buNone/>
            </a:pPr>
            <a:r>
              <a:t/>
            </a:r>
            <a:endParaRPr>
              <a:solidFill>
                <a:srgbClr val="000000"/>
              </a:solidFill>
            </a:endParaRPr>
          </a:p>
          <a:p>
            <a:pPr indent="0" lvl="0" marL="0" rtl="0">
              <a:spcBef>
                <a:spcPts val="1600"/>
              </a:spcBef>
              <a:spcAft>
                <a:spcPts val="0"/>
              </a:spcAft>
              <a:buNone/>
            </a:pPr>
            <a:r>
              <a:t/>
            </a:r>
            <a:endParaRPr>
              <a:solidFill>
                <a:srgbClr val="000000"/>
              </a:solidFill>
            </a:endParaRPr>
          </a:p>
          <a:p>
            <a:pPr indent="0" lvl="0" marL="0" rtl="0">
              <a:spcBef>
                <a:spcPts val="1600"/>
              </a:spcBef>
              <a:spcAft>
                <a:spcPts val="0"/>
              </a:spcAft>
              <a:buNone/>
            </a:pPr>
            <a:r>
              <a:t/>
            </a:r>
            <a:endParaRPr>
              <a:solidFill>
                <a:srgbClr val="000000"/>
              </a:solidFill>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Architecture of ConcurrentHashMap</a:t>
            </a:r>
            <a:endParaRPr/>
          </a:p>
        </p:txBody>
      </p:sp>
      <p:pic>
        <p:nvPicPr>
          <p:cNvPr id="97" name="Google Shape;97;p15"/>
          <p:cNvPicPr preferRelativeResize="0"/>
          <p:nvPr/>
        </p:nvPicPr>
        <p:blipFill>
          <a:blip r:embed="rId3">
            <a:alphaModFix/>
          </a:blip>
          <a:stretch>
            <a:fillRect/>
          </a:stretch>
        </p:blipFill>
        <p:spPr>
          <a:xfrm>
            <a:off x="152400" y="1312075"/>
            <a:ext cx="8839199" cy="30093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ConcurrentHashMap?</a:t>
            </a:r>
            <a:endParaRPr/>
          </a:p>
        </p:txBody>
      </p:sp>
      <p:pic>
        <p:nvPicPr>
          <p:cNvPr id="103" name="Google Shape;103;p16"/>
          <p:cNvPicPr preferRelativeResize="0"/>
          <p:nvPr/>
        </p:nvPicPr>
        <p:blipFill>
          <a:blip r:embed="rId3">
            <a:alphaModFix/>
          </a:blip>
          <a:stretch>
            <a:fillRect/>
          </a:stretch>
        </p:blipFill>
        <p:spPr>
          <a:xfrm>
            <a:off x="311700" y="1157300"/>
            <a:ext cx="8638851" cy="3563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Rehashing</a:t>
            </a:r>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Every segment is separately rehashed </a:t>
            </a:r>
            <a:endParaRPr/>
          </a:p>
          <a:p>
            <a:pPr indent="-342900" lvl="0" marL="457200" rtl="0">
              <a:spcBef>
                <a:spcPts val="0"/>
              </a:spcBef>
              <a:spcAft>
                <a:spcPts val="0"/>
              </a:spcAft>
              <a:buSzPts val="1800"/>
              <a:buChar char="●"/>
            </a:pPr>
            <a:r>
              <a:rPr lang="en"/>
              <a:t>No collision between Threads.</a:t>
            </a:r>
            <a:endParaRPr/>
          </a:p>
          <a:p>
            <a:pPr indent="-342900" lvl="0" marL="457200">
              <a:spcBef>
                <a:spcPts val="0"/>
              </a:spcBef>
              <a:spcAft>
                <a:spcPts val="0"/>
              </a:spcAft>
              <a:buSzPts val="1800"/>
              <a:buChar char="●"/>
            </a:pPr>
            <a:r>
              <a:rPr lang="en"/>
              <a:t>Eg: Thread 1 writing to Segment index 1 and Thread 2 writing to Segment index 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234325" y="17785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Points to Remember</a:t>
            </a:r>
            <a:endParaRPr/>
          </a:p>
        </p:txBody>
      </p:sp>
      <p:sp>
        <p:nvSpPr>
          <p:cNvPr id="115" name="Google Shape;115;p18"/>
          <p:cNvSpPr txBox="1"/>
          <p:nvPr>
            <p:ph idx="1" type="body"/>
          </p:nvPr>
        </p:nvSpPr>
        <p:spPr>
          <a:xfrm>
            <a:off x="311700" y="785650"/>
            <a:ext cx="8520600" cy="38445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Clr>
                <a:srgbClr val="000000"/>
              </a:buClr>
              <a:buSzPts val="1400"/>
              <a:buAutoNum type="arabicPeriod"/>
            </a:pPr>
            <a:r>
              <a:rPr lang="en" sz="1400">
                <a:solidFill>
                  <a:srgbClr val="000000"/>
                </a:solidFill>
              </a:rPr>
              <a:t>Segment array size</a:t>
            </a:r>
            <a:endParaRPr sz="1400">
              <a:solidFill>
                <a:srgbClr val="000000"/>
              </a:solidFill>
            </a:endParaRPr>
          </a:p>
          <a:p>
            <a:pPr indent="0" lvl="0" marL="0" rtl="0">
              <a:lnSpc>
                <a:spcPct val="100000"/>
              </a:lnSpc>
              <a:spcBef>
                <a:spcPts val="1600"/>
              </a:spcBef>
              <a:spcAft>
                <a:spcPts val="0"/>
              </a:spcAft>
              <a:buNone/>
            </a:pPr>
            <a:r>
              <a:rPr lang="en" sz="1400">
                <a:solidFill>
                  <a:srgbClr val="000000"/>
                </a:solidFill>
              </a:rPr>
              <a:t>	-higher 	→ waste of space and time</a:t>
            </a:r>
            <a:endParaRPr sz="1400">
              <a:solidFill>
                <a:srgbClr val="000000"/>
              </a:solidFill>
            </a:endParaRPr>
          </a:p>
          <a:p>
            <a:pPr indent="0" lvl="0" marL="0" rtl="0">
              <a:lnSpc>
                <a:spcPct val="100000"/>
              </a:lnSpc>
              <a:spcBef>
                <a:spcPts val="1600"/>
              </a:spcBef>
              <a:spcAft>
                <a:spcPts val="0"/>
              </a:spcAft>
              <a:buNone/>
            </a:pPr>
            <a:r>
              <a:rPr lang="en" sz="1400">
                <a:solidFill>
                  <a:srgbClr val="000000"/>
                </a:solidFill>
              </a:rPr>
              <a:t>	-smaller	</a:t>
            </a:r>
            <a:r>
              <a:rPr lang="en" sz="1400">
                <a:solidFill>
                  <a:srgbClr val="000000"/>
                </a:solidFill>
              </a:rPr>
              <a:t>→ leads to thread competition</a:t>
            </a:r>
            <a:endParaRPr sz="1400">
              <a:solidFill>
                <a:srgbClr val="000000"/>
              </a:solidFill>
            </a:endParaRPr>
          </a:p>
          <a:p>
            <a:pPr indent="0" lvl="0" marL="0">
              <a:lnSpc>
                <a:spcPct val="100000"/>
              </a:lnSpc>
              <a:spcBef>
                <a:spcPts val="1600"/>
              </a:spcBef>
              <a:spcAft>
                <a:spcPts val="1600"/>
              </a:spcAft>
              <a:buNone/>
            </a:pPr>
            <a:r>
              <a:rPr lang="en" sz="1400">
                <a:solidFill>
                  <a:srgbClr val="000000"/>
                </a:solidFill>
              </a:rPr>
              <a:t>2. 	Consider two threads T1 and T2.</a:t>
            </a:r>
            <a:endParaRPr sz="1400">
              <a:solidFill>
                <a:srgbClr val="000000"/>
              </a:solidFill>
            </a:endParaRPr>
          </a:p>
        </p:txBody>
      </p:sp>
      <p:graphicFrame>
        <p:nvGraphicFramePr>
          <p:cNvPr id="116" name="Google Shape;116;p18"/>
          <p:cNvGraphicFramePr/>
          <p:nvPr/>
        </p:nvGraphicFramePr>
        <p:xfrm>
          <a:off x="771950" y="2748275"/>
          <a:ext cx="3000000" cy="3000000"/>
        </p:xfrm>
        <a:graphic>
          <a:graphicData uri="http://schemas.openxmlformats.org/drawingml/2006/table">
            <a:tbl>
              <a:tblPr>
                <a:noFill/>
                <a:tableStyleId>{151BC6AD-4D6E-4FF9-8781-FA886FEBFCB2}</a:tableStyleId>
              </a:tblPr>
              <a:tblGrid>
                <a:gridCol w="1447800"/>
                <a:gridCol w="1447800"/>
                <a:gridCol w="1447800"/>
                <a:gridCol w="1447800"/>
              </a:tblGrid>
              <a:tr h="381000">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rPr lang="en"/>
                        <a:t>Read</a:t>
                      </a:r>
                      <a:endParaRPr/>
                    </a:p>
                  </a:txBody>
                  <a:tcPr marT="91425" marB="91425" marR="91425" marL="91425"/>
                </a:tc>
                <a:tc>
                  <a:txBody>
                    <a:bodyPr>
                      <a:noAutofit/>
                    </a:bodyPr>
                    <a:lstStyle/>
                    <a:p>
                      <a:pPr indent="0" lvl="0" marL="0" rtl="0">
                        <a:spcBef>
                          <a:spcPts val="0"/>
                        </a:spcBef>
                        <a:spcAft>
                          <a:spcPts val="0"/>
                        </a:spcAft>
                        <a:buNone/>
                      </a:pPr>
                      <a:r>
                        <a:rPr lang="en"/>
                        <a:t>Write</a:t>
                      </a:r>
                      <a:endParaRPr/>
                    </a:p>
                  </a:txBody>
                  <a:tcPr marT="91425" marB="91425" marR="91425" marL="91425"/>
                </a:tc>
                <a:tc>
                  <a:txBody>
                    <a:bodyPr>
                      <a:noAutofit/>
                    </a:bodyPr>
                    <a:lstStyle/>
                    <a:p>
                      <a:pPr indent="0" lvl="0" marL="0" rtl="0">
                        <a:spcBef>
                          <a:spcPts val="0"/>
                        </a:spcBef>
                        <a:spcAft>
                          <a:spcPts val="0"/>
                        </a:spcAft>
                        <a:buNone/>
                      </a:pPr>
                      <a:r>
                        <a:rPr lang="en"/>
                        <a:t>Read-Write</a:t>
                      </a:r>
                      <a:endParaRPr/>
                    </a:p>
                  </a:txBody>
                  <a:tcPr marT="91425" marB="91425" marR="91425" marL="91425"/>
                </a:tc>
              </a:tr>
              <a:tr h="381000">
                <a:tc>
                  <a:txBody>
                    <a:bodyPr>
                      <a:noAutofit/>
                    </a:bodyPr>
                    <a:lstStyle/>
                    <a:p>
                      <a:pPr indent="0" lvl="0" marL="0" rtl="0">
                        <a:spcBef>
                          <a:spcPts val="0"/>
                        </a:spcBef>
                        <a:spcAft>
                          <a:spcPts val="0"/>
                        </a:spcAft>
                        <a:buNone/>
                      </a:pPr>
                      <a:r>
                        <a:rPr lang="en"/>
                        <a:t>Same Segment</a:t>
                      </a:r>
                      <a:endParaRPr/>
                    </a:p>
                  </a:txBody>
                  <a:tcPr marT="91425" marB="91425" marR="91425" marL="91425"/>
                </a:tc>
                <a:tc>
                  <a:txBody>
                    <a:bodyPr>
                      <a:noAutofit/>
                    </a:bodyPr>
                    <a:lstStyle/>
                    <a:p>
                      <a:pPr indent="0" lvl="0" marL="0" rtl="0">
                        <a:spcBef>
                          <a:spcPts val="0"/>
                        </a:spcBef>
                        <a:spcAft>
                          <a:spcPts val="0"/>
                        </a:spcAft>
                        <a:buNone/>
                      </a:pPr>
                      <a:r>
                        <a:rPr lang="en"/>
                        <a:t>yes</a:t>
                      </a:r>
                      <a:endParaRPr/>
                    </a:p>
                  </a:txBody>
                  <a:tcPr marT="91425" marB="91425" marR="91425" marL="91425"/>
                </a:tc>
                <a:tc>
                  <a:txBody>
                    <a:bodyPr>
                      <a:noAutofit/>
                    </a:bodyPr>
                    <a:lstStyle/>
                    <a:p>
                      <a:pPr indent="0" lvl="0" marL="0" rtl="0">
                        <a:spcBef>
                          <a:spcPts val="0"/>
                        </a:spcBef>
                        <a:spcAft>
                          <a:spcPts val="0"/>
                        </a:spcAft>
                        <a:buNone/>
                      </a:pPr>
                      <a:r>
                        <a:rPr lang="en"/>
                        <a:t>No</a:t>
                      </a:r>
                      <a:endParaRPr/>
                    </a:p>
                  </a:txBody>
                  <a:tcPr marT="91425" marB="91425" marR="91425" marL="91425"/>
                </a:tc>
                <a:tc>
                  <a:txBody>
                    <a:bodyPr>
                      <a:noAutofit/>
                    </a:bodyPr>
                    <a:lstStyle/>
                    <a:p>
                      <a:pPr indent="0" lvl="0" marL="0" rtl="0">
                        <a:spcBef>
                          <a:spcPts val="0"/>
                        </a:spcBef>
                        <a:spcAft>
                          <a:spcPts val="0"/>
                        </a:spcAft>
                        <a:buNone/>
                      </a:pPr>
                      <a:r>
                        <a:rPr lang="en"/>
                        <a:t>yes</a:t>
                      </a:r>
                      <a:endParaRPr/>
                    </a:p>
                  </a:txBody>
                  <a:tcPr marT="91425" marB="91425" marR="91425" marL="91425"/>
                </a:tc>
              </a:tr>
              <a:tr h="381000">
                <a:tc>
                  <a:txBody>
                    <a:bodyPr>
                      <a:noAutofit/>
                    </a:bodyPr>
                    <a:lstStyle/>
                    <a:p>
                      <a:pPr indent="0" lvl="0" marL="0" rtl="0">
                        <a:spcBef>
                          <a:spcPts val="0"/>
                        </a:spcBef>
                        <a:spcAft>
                          <a:spcPts val="0"/>
                        </a:spcAft>
                        <a:buNone/>
                      </a:pPr>
                      <a:r>
                        <a:rPr lang="en"/>
                        <a:t>Different Segment</a:t>
                      </a:r>
                      <a:endParaRPr/>
                    </a:p>
                  </a:txBody>
                  <a:tcPr marT="91425" marB="91425" marR="91425" marL="91425"/>
                </a:tc>
                <a:tc>
                  <a:txBody>
                    <a:bodyPr>
                      <a:noAutofit/>
                    </a:bodyPr>
                    <a:lstStyle/>
                    <a:p>
                      <a:pPr indent="0" lvl="0" marL="0" rtl="0">
                        <a:spcBef>
                          <a:spcPts val="0"/>
                        </a:spcBef>
                        <a:spcAft>
                          <a:spcPts val="0"/>
                        </a:spcAft>
                        <a:buNone/>
                      </a:pPr>
                      <a:r>
                        <a:rPr lang="en"/>
                        <a:t>yes</a:t>
                      </a:r>
                      <a:endParaRPr/>
                    </a:p>
                  </a:txBody>
                  <a:tcPr marT="91425" marB="91425" marR="91425" marL="91425"/>
                </a:tc>
                <a:tc>
                  <a:txBody>
                    <a:bodyPr>
                      <a:noAutofit/>
                    </a:bodyPr>
                    <a:lstStyle/>
                    <a:p>
                      <a:pPr indent="0" lvl="0" marL="0" rtl="0">
                        <a:spcBef>
                          <a:spcPts val="0"/>
                        </a:spcBef>
                        <a:spcAft>
                          <a:spcPts val="0"/>
                        </a:spcAft>
                        <a:buNone/>
                      </a:pPr>
                      <a:r>
                        <a:rPr lang="en"/>
                        <a:t>yes</a:t>
                      </a:r>
                      <a:endParaRPr/>
                    </a:p>
                  </a:txBody>
                  <a:tcPr marT="91425" marB="91425" marR="91425" marL="91425"/>
                </a:tc>
                <a:tc>
                  <a:txBody>
                    <a:bodyPr>
                      <a:noAutofit/>
                    </a:bodyPr>
                    <a:lstStyle/>
                    <a:p>
                      <a:pPr indent="0" lvl="0" marL="0" rtl="0">
                        <a:spcBef>
                          <a:spcPts val="0"/>
                        </a:spcBef>
                        <a:spcAft>
                          <a:spcPts val="0"/>
                        </a:spcAft>
                        <a:buNone/>
                      </a:pPr>
                      <a:r>
                        <a:rPr lang="en"/>
                        <a:t>yes</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311700" y="232150"/>
            <a:ext cx="8520600" cy="447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a:t>
            </a:r>
            <a:endParaRPr/>
          </a:p>
          <a:p>
            <a:pPr indent="0" lvl="0" marL="0">
              <a:spcBef>
                <a:spcPts val="1600"/>
              </a:spcBef>
              <a:spcAft>
                <a:spcPts val="1600"/>
              </a:spcAft>
              <a:buNone/>
            </a:pPr>
            <a:r>
              <a:t/>
            </a:r>
            <a:endParaRPr/>
          </a:p>
        </p:txBody>
      </p:sp>
      <p:pic>
        <p:nvPicPr>
          <p:cNvPr id="122" name="Google Shape;122;p19"/>
          <p:cNvPicPr preferRelativeResize="0"/>
          <p:nvPr/>
        </p:nvPicPr>
        <p:blipFill>
          <a:blip r:embed="rId3">
            <a:alphaModFix/>
          </a:blip>
          <a:stretch>
            <a:fillRect/>
          </a:stretch>
        </p:blipFill>
        <p:spPr>
          <a:xfrm>
            <a:off x="773825" y="819150"/>
            <a:ext cx="7493175" cy="3505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idx="1" type="body"/>
          </p:nvPr>
        </p:nvSpPr>
        <p:spPr>
          <a:xfrm>
            <a:off x="311700" y="296625"/>
            <a:ext cx="8520600" cy="446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000000"/>
                </a:solidFill>
                <a:latin typeface="Arial"/>
                <a:ea typeface="Arial"/>
                <a:cs typeface="Arial"/>
                <a:sym typeface="Arial"/>
              </a:rPr>
              <a:t>1. </a:t>
            </a:r>
            <a:r>
              <a:rPr lang="en" sz="1200">
                <a:solidFill>
                  <a:srgbClr val="000000"/>
                </a:solidFill>
                <a:latin typeface="Arial"/>
                <a:ea typeface="Arial"/>
                <a:cs typeface="Arial"/>
                <a:sym typeface="Arial"/>
              </a:rPr>
              <a:t>What will happen </a:t>
            </a:r>
            <a:r>
              <a:rPr b="1" lang="en" sz="1200">
                <a:solidFill>
                  <a:srgbClr val="000000"/>
                </a:solidFill>
                <a:latin typeface="Arial"/>
                <a:ea typeface="Arial"/>
                <a:cs typeface="Arial"/>
                <a:sym typeface="Arial"/>
              </a:rPr>
              <a:t>map.put(25,12)</a:t>
            </a:r>
            <a:r>
              <a:rPr lang="en" sz="1200">
                <a:solidFill>
                  <a:srgbClr val="000000"/>
                </a:solidFill>
                <a:latin typeface="Arial"/>
                <a:ea typeface="Arial"/>
                <a:cs typeface="Arial"/>
                <a:sym typeface="Arial"/>
              </a:rPr>
              <a:t> is called and some other thread concurrently calls </a:t>
            </a:r>
            <a:r>
              <a:rPr b="1" lang="en" sz="1200">
                <a:solidFill>
                  <a:srgbClr val="000000"/>
                </a:solidFill>
                <a:latin typeface="Arial"/>
                <a:ea typeface="Arial"/>
                <a:cs typeface="Arial"/>
                <a:sym typeface="Arial"/>
              </a:rPr>
              <a:t>map.get(25)</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lnSpc>
                <a:spcPct val="138000"/>
              </a:lnSpc>
              <a:spcBef>
                <a:spcPts val="1600"/>
              </a:spcBef>
              <a:spcAft>
                <a:spcPts val="0"/>
              </a:spcAft>
              <a:buNone/>
            </a:pPr>
            <a:r>
              <a:rPr b="1" i="1" lang="en" sz="1500">
                <a:solidFill>
                  <a:srgbClr val="000000"/>
                </a:solidFill>
                <a:latin typeface="Trebuchet MS"/>
                <a:ea typeface="Trebuchet MS"/>
                <a:cs typeface="Trebuchet MS"/>
                <a:sym typeface="Trebuchet MS"/>
              </a:rPr>
              <a:t>Answer </a:t>
            </a:r>
            <a:r>
              <a:rPr b="1" i="1" lang="en" sz="1500">
                <a:solidFill>
                  <a:srgbClr val="000000"/>
                </a:solidFill>
                <a:latin typeface="Arial"/>
                <a:ea typeface="Arial"/>
                <a:cs typeface="Arial"/>
                <a:sym typeface="Arial"/>
              </a:rPr>
              <a:t>:</a:t>
            </a:r>
            <a:r>
              <a:rPr lang="en" sz="11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When </a:t>
            </a:r>
            <a:r>
              <a:rPr b="1" lang="en" sz="1200">
                <a:solidFill>
                  <a:srgbClr val="000000"/>
                </a:solidFill>
                <a:latin typeface="Arial"/>
                <a:ea typeface="Arial"/>
                <a:cs typeface="Arial"/>
                <a:sym typeface="Arial"/>
              </a:rPr>
              <a:t>map.put(25,12)</a:t>
            </a:r>
            <a:r>
              <a:rPr lang="en" sz="1200">
                <a:solidFill>
                  <a:srgbClr val="000000"/>
                </a:solidFill>
                <a:latin typeface="Arial"/>
                <a:ea typeface="Arial"/>
                <a:cs typeface="Arial"/>
                <a:sym typeface="Arial"/>
              </a:rPr>
              <a:t> is called </a:t>
            </a:r>
            <a:r>
              <a:rPr b="1" lang="en" sz="1200">
                <a:solidFill>
                  <a:srgbClr val="FF0000"/>
                </a:solidFill>
                <a:latin typeface="Arial"/>
                <a:ea typeface="Arial"/>
                <a:cs typeface="Arial"/>
                <a:sym typeface="Arial"/>
              </a:rPr>
              <a:t>segment 2</a:t>
            </a:r>
            <a:r>
              <a:rPr lang="en" sz="1200">
                <a:solidFill>
                  <a:srgbClr val="000000"/>
                </a:solidFill>
                <a:latin typeface="Arial"/>
                <a:ea typeface="Arial"/>
                <a:cs typeface="Arial"/>
                <a:sym typeface="Arial"/>
              </a:rPr>
              <a:t> will be locked,</a:t>
            </a:r>
            <a:endParaRPr sz="1200">
              <a:solidFill>
                <a:srgbClr val="000000"/>
              </a:solidFill>
              <a:latin typeface="Arial"/>
              <a:ea typeface="Arial"/>
              <a:cs typeface="Arial"/>
              <a:sym typeface="Arial"/>
            </a:endParaRPr>
          </a:p>
          <a:p>
            <a:pPr indent="0" lvl="0" marL="0" rtl="0">
              <a:lnSpc>
                <a:spcPct val="138000"/>
              </a:lnSpc>
              <a:spcBef>
                <a:spcPts val="0"/>
              </a:spcBef>
              <a:spcAft>
                <a:spcPts val="0"/>
              </a:spcAft>
              <a:buNone/>
            </a:pPr>
            <a:r>
              <a:rPr b="1" lang="en" sz="1200">
                <a:solidFill>
                  <a:srgbClr val="000000"/>
                </a:solidFill>
                <a:latin typeface="Arial"/>
                <a:ea typeface="Arial"/>
                <a:cs typeface="Arial"/>
                <a:sym typeface="Arial"/>
              </a:rPr>
              <a:t>key=25</a:t>
            </a:r>
            <a:r>
              <a:rPr lang="en" sz="1200">
                <a:solidFill>
                  <a:srgbClr val="000000"/>
                </a:solidFill>
                <a:latin typeface="Arial"/>
                <a:ea typeface="Arial"/>
                <a:cs typeface="Arial"/>
                <a:sym typeface="Arial"/>
              </a:rPr>
              <a:t> also lies in </a:t>
            </a:r>
            <a:r>
              <a:rPr b="1" lang="en" sz="1200">
                <a:solidFill>
                  <a:srgbClr val="FF0000"/>
                </a:solidFill>
                <a:latin typeface="Arial"/>
                <a:ea typeface="Arial"/>
                <a:cs typeface="Arial"/>
                <a:sym typeface="Arial"/>
              </a:rPr>
              <a:t>segment 2</a:t>
            </a:r>
            <a:r>
              <a:rPr lang="en" sz="1200">
                <a:solidFill>
                  <a:srgbClr val="000000"/>
                </a:solidFill>
                <a:latin typeface="Arial"/>
                <a:ea typeface="Arial"/>
                <a:cs typeface="Arial"/>
                <a:sym typeface="Arial"/>
              </a:rPr>
              <a:t>, </a:t>
            </a:r>
            <a:r>
              <a:rPr i="1" lang="en" sz="1200">
                <a:solidFill>
                  <a:srgbClr val="0000FF"/>
                </a:solidFill>
                <a:latin typeface="Arial"/>
                <a:ea typeface="Arial"/>
                <a:cs typeface="Arial"/>
                <a:sym typeface="Arial"/>
              </a:rPr>
              <a:t>When thread locks one segment for updation it does not block it for retrieval hence some other thread can read the same segment, but it will be able to read the data before locking </a:t>
            </a:r>
            <a:r>
              <a:rPr lang="en" sz="1200">
                <a:solidFill>
                  <a:srgbClr val="000000"/>
                </a:solidFill>
                <a:latin typeface="Arial"/>
                <a:ea typeface="Arial"/>
                <a:cs typeface="Arial"/>
                <a:sym typeface="Arial"/>
              </a:rPr>
              <a:t>(hence </a:t>
            </a:r>
            <a:r>
              <a:rPr b="1" lang="en" sz="1200">
                <a:solidFill>
                  <a:srgbClr val="000000"/>
                </a:solidFill>
                <a:latin typeface="Arial"/>
                <a:ea typeface="Arial"/>
                <a:cs typeface="Arial"/>
                <a:sym typeface="Arial"/>
              </a:rPr>
              <a:t>map.get(25)</a:t>
            </a:r>
            <a:r>
              <a:rPr lang="en" sz="1200">
                <a:solidFill>
                  <a:srgbClr val="000000"/>
                </a:solidFill>
                <a:latin typeface="Arial"/>
                <a:ea typeface="Arial"/>
                <a:cs typeface="Arial"/>
                <a:sym typeface="Arial"/>
              </a:rPr>
              <a:t> will return </a:t>
            </a:r>
            <a:r>
              <a:rPr b="1" lang="en" sz="1200">
                <a:solidFill>
                  <a:srgbClr val="000000"/>
                </a:solidFill>
                <a:latin typeface="Arial"/>
                <a:ea typeface="Arial"/>
                <a:cs typeface="Arial"/>
                <a:sym typeface="Arial"/>
              </a:rPr>
              <a:t>121</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2. What will happen </a:t>
            </a:r>
            <a:r>
              <a:rPr b="1" lang="en" sz="1200">
                <a:solidFill>
                  <a:srgbClr val="000000"/>
                </a:solidFill>
                <a:latin typeface="Arial"/>
                <a:ea typeface="Arial"/>
                <a:cs typeface="Arial"/>
                <a:sym typeface="Arial"/>
              </a:rPr>
              <a:t>map.put(25,12)</a:t>
            </a:r>
            <a:r>
              <a:rPr lang="en" sz="1200">
                <a:solidFill>
                  <a:srgbClr val="000000"/>
                </a:solidFill>
                <a:latin typeface="Arial"/>
                <a:ea typeface="Arial"/>
                <a:cs typeface="Arial"/>
                <a:sym typeface="Arial"/>
              </a:rPr>
              <a:t> is called and some other thread concurrently calls </a:t>
            </a:r>
            <a:r>
              <a:rPr b="1" lang="en" sz="1200">
                <a:solidFill>
                  <a:srgbClr val="000000"/>
                </a:solidFill>
                <a:latin typeface="Arial"/>
                <a:ea typeface="Arial"/>
                <a:cs typeface="Arial"/>
                <a:sym typeface="Arial"/>
              </a:rPr>
              <a:t>map.get(33)</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spcBef>
                <a:spcPts val="0"/>
              </a:spcBef>
              <a:spcAft>
                <a:spcPts val="0"/>
              </a:spcAft>
              <a:buNone/>
            </a:pPr>
            <a:r>
              <a:rPr b="1" i="1" lang="en" sz="1300">
                <a:solidFill>
                  <a:srgbClr val="666666"/>
                </a:solidFill>
                <a:latin typeface="Trebuchet MS"/>
                <a:ea typeface="Trebuchet MS"/>
                <a:cs typeface="Trebuchet MS"/>
                <a:sym typeface="Trebuchet MS"/>
              </a:rPr>
              <a:t>Answer </a:t>
            </a:r>
            <a:r>
              <a:rPr lang="en" sz="11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When </a:t>
            </a:r>
            <a:r>
              <a:rPr b="1" lang="en" sz="1200">
                <a:solidFill>
                  <a:srgbClr val="000000"/>
                </a:solidFill>
                <a:latin typeface="Arial"/>
                <a:ea typeface="Arial"/>
                <a:cs typeface="Arial"/>
                <a:sym typeface="Arial"/>
              </a:rPr>
              <a:t>map.put(25,12)</a:t>
            </a:r>
            <a:r>
              <a:rPr lang="en" sz="1200">
                <a:solidFill>
                  <a:srgbClr val="000000"/>
                </a:solidFill>
                <a:latin typeface="Arial"/>
                <a:ea typeface="Arial"/>
                <a:cs typeface="Arial"/>
                <a:sym typeface="Arial"/>
              </a:rPr>
              <a:t> is called </a:t>
            </a:r>
            <a:r>
              <a:rPr b="1" lang="en" sz="1200">
                <a:solidFill>
                  <a:srgbClr val="FF0000"/>
                </a:solidFill>
                <a:latin typeface="Arial"/>
                <a:ea typeface="Arial"/>
                <a:cs typeface="Arial"/>
                <a:sym typeface="Arial"/>
              </a:rPr>
              <a:t>segment 2 </a:t>
            </a:r>
            <a:r>
              <a:rPr lang="en" sz="1200">
                <a:solidFill>
                  <a:srgbClr val="000000"/>
                </a:solidFill>
                <a:latin typeface="Arial"/>
                <a:ea typeface="Arial"/>
                <a:cs typeface="Arial"/>
                <a:sym typeface="Arial"/>
              </a:rPr>
              <a:t>will be locked,</a:t>
            </a:r>
            <a:endParaRPr sz="1200">
              <a:solidFill>
                <a:srgbClr val="000000"/>
              </a:solidFill>
              <a:latin typeface="Arial"/>
              <a:ea typeface="Arial"/>
              <a:cs typeface="Arial"/>
              <a:sym typeface="Arial"/>
            </a:endParaRPr>
          </a:p>
          <a:p>
            <a:pPr indent="0" lvl="0" marL="0" rtl="0">
              <a:lnSpc>
                <a:spcPct val="138000"/>
              </a:lnSpc>
              <a:spcBef>
                <a:spcPts val="0"/>
              </a:spcBef>
              <a:spcAft>
                <a:spcPts val="0"/>
              </a:spcAft>
              <a:buNone/>
            </a:pPr>
            <a:r>
              <a:rPr b="1" lang="en" sz="1200">
                <a:solidFill>
                  <a:srgbClr val="000000"/>
                </a:solidFill>
                <a:latin typeface="Arial"/>
                <a:ea typeface="Arial"/>
                <a:cs typeface="Arial"/>
                <a:sym typeface="Arial"/>
              </a:rPr>
              <a:t>key=33</a:t>
            </a:r>
            <a:r>
              <a:rPr lang="en" sz="1200">
                <a:solidFill>
                  <a:srgbClr val="000000"/>
                </a:solidFill>
                <a:latin typeface="Arial"/>
                <a:ea typeface="Arial"/>
                <a:cs typeface="Arial"/>
                <a:sym typeface="Arial"/>
              </a:rPr>
              <a:t> also lies in </a:t>
            </a:r>
            <a:r>
              <a:rPr b="1" lang="en" sz="1200">
                <a:solidFill>
                  <a:srgbClr val="FF0000"/>
                </a:solidFill>
                <a:latin typeface="Arial"/>
                <a:ea typeface="Arial"/>
                <a:cs typeface="Arial"/>
                <a:sym typeface="Arial"/>
              </a:rPr>
              <a:t>segment 2</a:t>
            </a:r>
            <a:r>
              <a:rPr lang="en" sz="1200">
                <a:solidFill>
                  <a:srgbClr val="000000"/>
                </a:solidFill>
                <a:latin typeface="Arial"/>
                <a:ea typeface="Arial"/>
                <a:cs typeface="Arial"/>
                <a:sym typeface="Arial"/>
              </a:rPr>
              <a:t>, </a:t>
            </a:r>
            <a:r>
              <a:rPr i="1" lang="en" sz="1200">
                <a:solidFill>
                  <a:srgbClr val="0000FF"/>
                </a:solidFill>
                <a:latin typeface="Arial"/>
                <a:ea typeface="Arial"/>
                <a:cs typeface="Arial"/>
                <a:sym typeface="Arial"/>
              </a:rPr>
              <a:t>When thread locks one segment for updation it does not block it for retrieval hence some other thread can read the same segment, but it will be able to read the data before locking </a:t>
            </a:r>
            <a:r>
              <a:rPr lang="en" sz="1200">
                <a:solidFill>
                  <a:srgbClr val="000000"/>
                </a:solidFill>
                <a:latin typeface="Arial"/>
                <a:ea typeface="Arial"/>
                <a:cs typeface="Arial"/>
                <a:sym typeface="Arial"/>
              </a:rPr>
              <a:t>(hence </a:t>
            </a:r>
            <a:r>
              <a:rPr b="1" lang="en" sz="1200">
                <a:solidFill>
                  <a:srgbClr val="000000"/>
                </a:solidFill>
                <a:latin typeface="Arial"/>
                <a:ea typeface="Arial"/>
                <a:cs typeface="Arial"/>
                <a:sym typeface="Arial"/>
              </a:rPr>
              <a:t>map.get(33) </a:t>
            </a:r>
            <a:r>
              <a:rPr lang="en" sz="1200">
                <a:solidFill>
                  <a:srgbClr val="000000"/>
                </a:solidFill>
                <a:latin typeface="Arial"/>
                <a:ea typeface="Arial"/>
                <a:cs typeface="Arial"/>
                <a:sym typeface="Arial"/>
              </a:rPr>
              <a:t>will return </a:t>
            </a:r>
            <a:r>
              <a:rPr b="1" lang="en" sz="1200">
                <a:solidFill>
                  <a:srgbClr val="000000"/>
                </a:solidFill>
                <a:latin typeface="Arial"/>
                <a:ea typeface="Arial"/>
                <a:cs typeface="Arial"/>
                <a:sym typeface="Arial"/>
              </a:rPr>
              <a:t>15</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3. What will happen </a:t>
            </a:r>
            <a:r>
              <a:rPr b="1" lang="en" sz="1200">
                <a:solidFill>
                  <a:srgbClr val="000000"/>
                </a:solidFill>
                <a:latin typeface="Arial"/>
                <a:ea typeface="Arial"/>
                <a:cs typeface="Arial"/>
                <a:sym typeface="Arial"/>
              </a:rPr>
              <a:t>map.put(25,12)</a:t>
            </a:r>
            <a:r>
              <a:rPr lang="en" sz="1200">
                <a:solidFill>
                  <a:srgbClr val="000000"/>
                </a:solidFill>
                <a:latin typeface="Arial"/>
                <a:ea typeface="Arial"/>
                <a:cs typeface="Arial"/>
                <a:sym typeface="Arial"/>
              </a:rPr>
              <a:t> is called and some other thread concurrently calls </a:t>
            </a:r>
            <a:r>
              <a:rPr b="1" lang="en" sz="1200">
                <a:solidFill>
                  <a:srgbClr val="000000"/>
                </a:solidFill>
                <a:latin typeface="Arial"/>
                <a:ea typeface="Arial"/>
                <a:cs typeface="Arial"/>
                <a:sym typeface="Arial"/>
              </a:rPr>
              <a:t>map.put(33,24)</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spcBef>
                <a:spcPts val="0"/>
              </a:spcBef>
              <a:spcAft>
                <a:spcPts val="0"/>
              </a:spcAft>
              <a:buNone/>
            </a:pPr>
            <a:r>
              <a:rPr b="1" i="1" lang="en" sz="1500">
                <a:solidFill>
                  <a:srgbClr val="000000"/>
                </a:solidFill>
                <a:latin typeface="Trebuchet MS"/>
                <a:ea typeface="Trebuchet MS"/>
                <a:cs typeface="Trebuchet MS"/>
                <a:sym typeface="Trebuchet MS"/>
              </a:rPr>
              <a:t>Answer </a:t>
            </a:r>
            <a:r>
              <a:rPr b="1" i="1" lang="en" sz="1500">
                <a:solidFill>
                  <a:srgbClr val="000000"/>
                </a:solidFill>
                <a:latin typeface="Arial"/>
                <a:ea typeface="Arial"/>
                <a:cs typeface="Arial"/>
                <a:sym typeface="Arial"/>
              </a:rPr>
              <a:t>:</a:t>
            </a:r>
            <a:r>
              <a:rPr lang="en" sz="1200">
                <a:solidFill>
                  <a:srgbClr val="000000"/>
                </a:solidFill>
                <a:latin typeface="Arial"/>
                <a:ea typeface="Arial"/>
                <a:cs typeface="Arial"/>
                <a:sym typeface="Arial"/>
              </a:rPr>
              <a:t> When </a:t>
            </a:r>
            <a:r>
              <a:rPr b="1" lang="en" sz="1200">
                <a:solidFill>
                  <a:srgbClr val="000000"/>
                </a:solidFill>
                <a:latin typeface="Arial"/>
                <a:ea typeface="Arial"/>
                <a:cs typeface="Arial"/>
                <a:sym typeface="Arial"/>
              </a:rPr>
              <a:t>map.put(25,12)</a:t>
            </a:r>
            <a:r>
              <a:rPr lang="en" sz="1200">
                <a:solidFill>
                  <a:srgbClr val="000000"/>
                </a:solidFill>
                <a:latin typeface="Arial"/>
                <a:ea typeface="Arial"/>
                <a:cs typeface="Arial"/>
                <a:sym typeface="Arial"/>
              </a:rPr>
              <a:t> is called </a:t>
            </a:r>
            <a:r>
              <a:rPr b="1" lang="en" sz="1200">
                <a:solidFill>
                  <a:srgbClr val="FF0000"/>
                </a:solidFill>
                <a:latin typeface="Arial"/>
                <a:ea typeface="Arial"/>
                <a:cs typeface="Arial"/>
                <a:sym typeface="Arial"/>
              </a:rPr>
              <a:t>segment 2 </a:t>
            </a:r>
            <a:r>
              <a:rPr lang="en" sz="1200">
                <a:solidFill>
                  <a:srgbClr val="000000"/>
                </a:solidFill>
                <a:latin typeface="Arial"/>
                <a:ea typeface="Arial"/>
                <a:cs typeface="Arial"/>
                <a:sym typeface="Arial"/>
              </a:rPr>
              <a:t>will be locked,</a:t>
            </a:r>
            <a:endParaRPr sz="1200">
              <a:solidFill>
                <a:srgbClr val="000000"/>
              </a:solidFill>
              <a:latin typeface="Arial"/>
              <a:ea typeface="Arial"/>
              <a:cs typeface="Arial"/>
              <a:sym typeface="Arial"/>
            </a:endParaRPr>
          </a:p>
          <a:p>
            <a:pPr indent="0" lvl="0" marL="0" rtl="0">
              <a:lnSpc>
                <a:spcPct val="138000"/>
              </a:lnSpc>
              <a:spcBef>
                <a:spcPts val="0"/>
              </a:spcBef>
              <a:spcAft>
                <a:spcPts val="0"/>
              </a:spcAft>
              <a:buNone/>
            </a:pPr>
            <a:r>
              <a:rPr b="1" lang="en" sz="1200">
                <a:solidFill>
                  <a:srgbClr val="000000"/>
                </a:solidFill>
                <a:latin typeface="Arial"/>
                <a:ea typeface="Arial"/>
                <a:cs typeface="Arial"/>
                <a:sym typeface="Arial"/>
              </a:rPr>
              <a:t>key=33</a:t>
            </a:r>
            <a:r>
              <a:rPr lang="en" sz="1200">
                <a:solidFill>
                  <a:srgbClr val="000000"/>
                </a:solidFill>
                <a:latin typeface="Arial"/>
                <a:ea typeface="Arial"/>
                <a:cs typeface="Arial"/>
                <a:sym typeface="Arial"/>
              </a:rPr>
              <a:t> also lies in </a:t>
            </a:r>
            <a:r>
              <a:rPr b="1" lang="en" sz="1200">
                <a:solidFill>
                  <a:srgbClr val="FF0000"/>
                </a:solidFill>
                <a:latin typeface="Arial"/>
                <a:ea typeface="Arial"/>
                <a:cs typeface="Arial"/>
                <a:sym typeface="Arial"/>
              </a:rPr>
              <a:t>segment 2</a:t>
            </a:r>
            <a:r>
              <a:rPr lang="en" sz="1200">
                <a:solidFill>
                  <a:srgbClr val="000000"/>
                </a:solidFill>
                <a:latin typeface="Arial"/>
                <a:ea typeface="Arial"/>
                <a:cs typeface="Arial"/>
                <a:sym typeface="Arial"/>
              </a:rPr>
              <a:t>, </a:t>
            </a:r>
            <a:r>
              <a:rPr i="1" lang="en" sz="1200">
                <a:solidFill>
                  <a:srgbClr val="0000FF"/>
                </a:solidFill>
                <a:latin typeface="Arial"/>
                <a:ea typeface="Arial"/>
                <a:cs typeface="Arial"/>
                <a:sym typeface="Arial"/>
              </a:rPr>
              <a:t>When thread locks one segment for updation it does not allow any other thread to perform updations in same segment until lock is not released on segment</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lnSpc>
                <a:spcPct val="138000"/>
              </a:lnSpc>
              <a:spcBef>
                <a:spcPts val="0"/>
              </a:spcBef>
              <a:spcAft>
                <a:spcPts val="0"/>
              </a:spcAft>
              <a:buNone/>
            </a:pPr>
            <a:r>
              <a:rPr lang="en" sz="1200">
                <a:solidFill>
                  <a:srgbClr val="000000"/>
                </a:solidFill>
                <a:latin typeface="Arial"/>
                <a:ea typeface="Arial"/>
                <a:cs typeface="Arial"/>
                <a:sym typeface="Arial"/>
              </a:rPr>
              <a:t>hence </a:t>
            </a:r>
            <a:r>
              <a:rPr b="1" lang="en" sz="1200">
                <a:solidFill>
                  <a:srgbClr val="000000"/>
                </a:solidFill>
                <a:latin typeface="Arial"/>
                <a:ea typeface="Arial"/>
                <a:cs typeface="Arial"/>
                <a:sym typeface="Arial"/>
              </a:rPr>
              <a:t>map.put(33,24)</a:t>
            </a:r>
            <a:r>
              <a:rPr lang="en" sz="1200">
                <a:solidFill>
                  <a:srgbClr val="000000"/>
                </a:solidFill>
                <a:latin typeface="Arial"/>
                <a:ea typeface="Arial"/>
                <a:cs typeface="Arial"/>
                <a:sym typeface="Arial"/>
              </a:rPr>
              <a:t> will have to wait for </a:t>
            </a:r>
            <a:r>
              <a:rPr b="1" lang="en" sz="1200">
                <a:solidFill>
                  <a:srgbClr val="000000"/>
                </a:solidFill>
                <a:latin typeface="Arial"/>
                <a:ea typeface="Arial"/>
                <a:cs typeface="Arial"/>
                <a:sym typeface="Arial"/>
              </a:rPr>
              <a:t>map.put(25,12)</a:t>
            </a:r>
            <a:r>
              <a:rPr lang="en" sz="1200">
                <a:solidFill>
                  <a:srgbClr val="000000"/>
                </a:solidFill>
                <a:latin typeface="Arial"/>
                <a:ea typeface="Arial"/>
                <a:cs typeface="Arial"/>
                <a:sym typeface="Arial"/>
              </a:rPr>
              <a:t> operation to release lock on segment.</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idx="1" type="body"/>
          </p:nvPr>
        </p:nvSpPr>
        <p:spPr>
          <a:xfrm>
            <a:off x="221425" y="236800"/>
            <a:ext cx="8520600" cy="439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000000"/>
                </a:solidFill>
                <a:latin typeface="Arial"/>
                <a:ea typeface="Arial"/>
                <a:cs typeface="Arial"/>
                <a:sym typeface="Arial"/>
              </a:rPr>
              <a:t>4. What will happen </a:t>
            </a:r>
            <a:r>
              <a:rPr b="1" lang="en" sz="1200">
                <a:solidFill>
                  <a:srgbClr val="000000"/>
                </a:solidFill>
                <a:latin typeface="Arial"/>
                <a:ea typeface="Arial"/>
                <a:cs typeface="Arial"/>
                <a:sym typeface="Arial"/>
              </a:rPr>
              <a:t>map.put(25,12)</a:t>
            </a:r>
            <a:r>
              <a:rPr lang="en" sz="1200">
                <a:solidFill>
                  <a:srgbClr val="000000"/>
                </a:solidFill>
                <a:latin typeface="Arial"/>
                <a:ea typeface="Arial"/>
                <a:cs typeface="Arial"/>
                <a:sym typeface="Arial"/>
              </a:rPr>
              <a:t> is called and some other thread concurrently calls </a:t>
            </a:r>
            <a:r>
              <a:rPr b="1" lang="en" sz="1200">
                <a:solidFill>
                  <a:srgbClr val="000000"/>
                </a:solidFill>
                <a:latin typeface="Arial"/>
                <a:ea typeface="Arial"/>
                <a:cs typeface="Arial"/>
                <a:sym typeface="Arial"/>
              </a:rPr>
              <a:t>map.put(30,29)</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lnSpc>
                <a:spcPct val="138000"/>
              </a:lnSpc>
              <a:spcBef>
                <a:spcPts val="1600"/>
              </a:spcBef>
              <a:spcAft>
                <a:spcPts val="0"/>
              </a:spcAft>
              <a:buNone/>
            </a:pPr>
            <a:r>
              <a:rPr b="1" i="1" lang="en" sz="1500">
                <a:solidFill>
                  <a:srgbClr val="000000"/>
                </a:solidFill>
                <a:latin typeface="Trebuchet MS"/>
                <a:ea typeface="Trebuchet MS"/>
                <a:cs typeface="Trebuchet MS"/>
                <a:sym typeface="Trebuchet MS"/>
              </a:rPr>
              <a:t>Answer </a:t>
            </a:r>
            <a:r>
              <a:rPr b="1" i="1" lang="en" sz="1500">
                <a:solidFill>
                  <a:srgbClr val="000000"/>
                </a:solidFill>
                <a:latin typeface="Arial"/>
                <a:ea typeface="Arial"/>
                <a:cs typeface="Arial"/>
                <a:sym typeface="Arial"/>
              </a:rPr>
              <a:t>:</a:t>
            </a:r>
            <a:r>
              <a:rPr lang="en" sz="1200">
                <a:solidFill>
                  <a:srgbClr val="000000"/>
                </a:solidFill>
                <a:latin typeface="Arial"/>
                <a:ea typeface="Arial"/>
                <a:cs typeface="Arial"/>
                <a:sym typeface="Arial"/>
              </a:rPr>
              <a:t> When </a:t>
            </a:r>
            <a:r>
              <a:rPr b="1" lang="en" sz="1200">
                <a:solidFill>
                  <a:srgbClr val="000000"/>
                </a:solidFill>
                <a:latin typeface="Arial"/>
                <a:ea typeface="Arial"/>
                <a:cs typeface="Arial"/>
                <a:sym typeface="Arial"/>
              </a:rPr>
              <a:t>map.put(25,12)</a:t>
            </a:r>
            <a:r>
              <a:rPr lang="en" sz="1200">
                <a:solidFill>
                  <a:srgbClr val="000000"/>
                </a:solidFill>
                <a:latin typeface="Arial"/>
                <a:ea typeface="Arial"/>
                <a:cs typeface="Arial"/>
                <a:sym typeface="Arial"/>
              </a:rPr>
              <a:t> is called </a:t>
            </a:r>
            <a:r>
              <a:rPr b="1" lang="en" sz="1200">
                <a:solidFill>
                  <a:srgbClr val="FF0000"/>
                </a:solidFill>
                <a:latin typeface="Arial"/>
                <a:ea typeface="Arial"/>
                <a:cs typeface="Arial"/>
                <a:sym typeface="Arial"/>
              </a:rPr>
              <a:t>segment 2</a:t>
            </a:r>
            <a:r>
              <a:rPr lang="en" sz="1200">
                <a:solidFill>
                  <a:srgbClr val="000000"/>
                </a:solidFill>
                <a:latin typeface="Arial"/>
                <a:ea typeface="Arial"/>
                <a:cs typeface="Arial"/>
                <a:sym typeface="Arial"/>
              </a:rPr>
              <a:t> will be locked,</a:t>
            </a:r>
            <a:endParaRPr sz="1200">
              <a:solidFill>
                <a:srgbClr val="000000"/>
              </a:solidFill>
              <a:latin typeface="Arial"/>
              <a:ea typeface="Arial"/>
              <a:cs typeface="Arial"/>
              <a:sym typeface="Arial"/>
            </a:endParaRPr>
          </a:p>
          <a:p>
            <a:pPr indent="0" lvl="0" marL="0" rtl="0">
              <a:lnSpc>
                <a:spcPct val="138000"/>
              </a:lnSpc>
              <a:spcBef>
                <a:spcPts val="0"/>
              </a:spcBef>
              <a:spcAft>
                <a:spcPts val="0"/>
              </a:spcAft>
              <a:buNone/>
            </a:pPr>
            <a:r>
              <a:rPr lang="en" sz="1200">
                <a:solidFill>
                  <a:srgbClr val="000000"/>
                </a:solidFill>
                <a:latin typeface="Arial"/>
                <a:ea typeface="Arial"/>
                <a:cs typeface="Arial"/>
                <a:sym typeface="Arial"/>
              </a:rPr>
              <a:t>but </a:t>
            </a:r>
            <a:r>
              <a:rPr b="1" lang="en" sz="1200">
                <a:solidFill>
                  <a:srgbClr val="000000"/>
                </a:solidFill>
                <a:latin typeface="Arial"/>
                <a:ea typeface="Arial"/>
                <a:cs typeface="Arial"/>
                <a:sym typeface="Arial"/>
              </a:rPr>
              <a:t>key=30</a:t>
            </a:r>
            <a:r>
              <a:rPr lang="en" sz="1200">
                <a:solidFill>
                  <a:srgbClr val="000000"/>
                </a:solidFill>
                <a:latin typeface="Arial"/>
                <a:ea typeface="Arial"/>
                <a:cs typeface="Arial"/>
                <a:sym typeface="Arial"/>
              </a:rPr>
              <a:t> lies in </a:t>
            </a:r>
            <a:r>
              <a:rPr b="1" lang="en" sz="1200">
                <a:solidFill>
                  <a:srgbClr val="FF0000"/>
                </a:solidFill>
                <a:latin typeface="Arial"/>
                <a:ea typeface="Arial"/>
                <a:cs typeface="Arial"/>
                <a:sym typeface="Arial"/>
              </a:rPr>
              <a:t>segment 3</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lnSpc>
                <a:spcPct val="138000"/>
              </a:lnSpc>
              <a:spcBef>
                <a:spcPts val="0"/>
              </a:spcBef>
              <a:spcAft>
                <a:spcPts val="0"/>
              </a:spcAft>
              <a:buNone/>
            </a:pPr>
            <a:r>
              <a:rPr i="1" lang="en" sz="1200">
                <a:solidFill>
                  <a:srgbClr val="0000FF"/>
                </a:solidFill>
                <a:latin typeface="Arial"/>
                <a:ea typeface="Arial"/>
                <a:cs typeface="Arial"/>
                <a:sym typeface="Arial"/>
              </a:rPr>
              <a:t>Both the keys lies in different segments, </a:t>
            </a:r>
            <a:r>
              <a:rPr b="1" i="1" lang="en" sz="1200">
                <a:solidFill>
                  <a:srgbClr val="0000FF"/>
                </a:solidFill>
                <a:latin typeface="Arial"/>
                <a:ea typeface="Arial"/>
                <a:cs typeface="Arial"/>
                <a:sym typeface="Arial"/>
              </a:rPr>
              <a:t>hence both operations can be performed concurrently.</a:t>
            </a:r>
            <a:endParaRPr b="1" i="1" sz="1200">
              <a:solidFill>
                <a:srgbClr val="0000FF"/>
              </a:solidFill>
              <a:latin typeface="Arial"/>
              <a:ea typeface="Arial"/>
              <a:cs typeface="Arial"/>
              <a:sym typeface="Arial"/>
            </a:endParaRPr>
          </a:p>
          <a:p>
            <a:pPr indent="0" lvl="0" marL="0" rtl="0">
              <a:spcBef>
                <a:spcPts val="0"/>
              </a:spcBef>
              <a:spcAft>
                <a:spcPts val="0"/>
              </a:spcAft>
              <a:buNone/>
            </a:pPr>
            <a:r>
              <a:t/>
            </a:r>
            <a:endParaRPr b="1" i="1" sz="1200">
              <a:solidFill>
                <a:srgbClr val="0000FF"/>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5. What will happen updations (put/remove) are in process in certain segments and new key-pair have to be put/remove in same segment ?</a:t>
            </a:r>
            <a:endParaRPr sz="1200">
              <a:solidFill>
                <a:srgbClr val="000000"/>
              </a:solidFill>
              <a:latin typeface="Arial"/>
              <a:ea typeface="Arial"/>
              <a:cs typeface="Arial"/>
              <a:sym typeface="Arial"/>
            </a:endParaRPr>
          </a:p>
          <a:p>
            <a:pPr indent="0" lvl="0" marL="0" rtl="0">
              <a:lnSpc>
                <a:spcPct val="138000"/>
              </a:lnSpc>
              <a:spcBef>
                <a:spcPts val="0"/>
              </a:spcBef>
              <a:spcAft>
                <a:spcPts val="0"/>
              </a:spcAft>
              <a:buNone/>
            </a:pPr>
            <a:r>
              <a:rPr b="1" i="1" lang="en" sz="1500">
                <a:solidFill>
                  <a:srgbClr val="000000"/>
                </a:solidFill>
                <a:latin typeface="Trebuchet MS"/>
                <a:ea typeface="Trebuchet MS"/>
                <a:cs typeface="Trebuchet MS"/>
                <a:sym typeface="Trebuchet MS"/>
              </a:rPr>
              <a:t>Answer </a:t>
            </a:r>
            <a:r>
              <a:rPr b="1" i="1" lang="en" sz="1500">
                <a:solidFill>
                  <a:srgbClr val="000000"/>
                </a:solidFill>
                <a:latin typeface="Arial"/>
                <a:ea typeface="Arial"/>
                <a:cs typeface="Arial"/>
                <a:sym typeface="Arial"/>
              </a:rPr>
              <a:t>:</a:t>
            </a:r>
            <a:r>
              <a:rPr lang="en" sz="1200">
                <a:solidFill>
                  <a:srgbClr val="000000"/>
                </a:solidFill>
                <a:latin typeface="Arial"/>
                <a:ea typeface="Arial"/>
                <a:cs typeface="Arial"/>
                <a:sym typeface="Arial"/>
              </a:rPr>
              <a:t> When updations are in process </a:t>
            </a:r>
            <a:r>
              <a:rPr i="1" lang="en" sz="1200">
                <a:solidFill>
                  <a:srgbClr val="0000FF"/>
                </a:solidFill>
                <a:latin typeface="Arial"/>
                <a:ea typeface="Arial"/>
                <a:cs typeface="Arial"/>
                <a:sym typeface="Arial"/>
              </a:rPr>
              <a:t>thread locks the segment and it does not allow any other thread to perform updations (put/remove) in same segment until lock is not released on segment</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b="1" i="1" sz="1200">
              <a:solidFill>
                <a:srgbClr val="0000FF"/>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