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53"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nani\Desktop\JANANI%20D%20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nani\Desktop\JANANI%20D%20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[JANANI D NM EXCEL.xlsx]Sheet1!PivotTable1</c:name>
    <c:fmtId val="9"/>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6</c:v>
                </c:pt>
                <c:pt idx="1">
                  <c:v>7</c:v>
                </c:pt>
                <c:pt idx="2">
                  <c:v>4</c:v>
                </c:pt>
                <c:pt idx="3">
                  <c:v>4</c:v>
                </c:pt>
                <c:pt idx="4">
                  <c:v>6</c:v>
                </c:pt>
                <c:pt idx="5">
                  <c:v>4</c:v>
                </c:pt>
                <c:pt idx="6">
                  <c:v>8</c:v>
                </c:pt>
                <c:pt idx="7">
                  <c:v>3</c:v>
                </c:pt>
                <c:pt idx="8">
                  <c:v>6</c:v>
                </c:pt>
                <c:pt idx="9">
                  <c:v>10</c:v>
                </c:pt>
              </c:numCache>
            </c:numRef>
          </c:val>
          <c:extLst>
            <c:ext xmlns:c16="http://schemas.microsoft.com/office/drawing/2014/chart" uri="{C3380CC4-5D6E-409C-BE32-E72D297353CC}">
              <c16:uniqueId val="{00000000-13B9-44FF-A02B-FF290BEBA34E}"/>
            </c:ext>
          </c:extLst>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11</c:v>
                </c:pt>
                <c:pt idx="2">
                  <c:v>12</c:v>
                </c:pt>
                <c:pt idx="3">
                  <c:v>12</c:v>
                </c:pt>
                <c:pt idx="4">
                  <c:v>8</c:v>
                </c:pt>
                <c:pt idx="5">
                  <c:v>8</c:v>
                </c:pt>
                <c:pt idx="6">
                  <c:v>11</c:v>
                </c:pt>
                <c:pt idx="7">
                  <c:v>8</c:v>
                </c:pt>
                <c:pt idx="8">
                  <c:v>10</c:v>
                </c:pt>
                <c:pt idx="9">
                  <c:v>12</c:v>
                </c:pt>
              </c:numCache>
            </c:numRef>
          </c:val>
          <c:extLst>
            <c:ext xmlns:c16="http://schemas.microsoft.com/office/drawing/2014/chart" uri="{C3380CC4-5D6E-409C-BE32-E72D297353CC}">
              <c16:uniqueId val="{00000001-13B9-44FF-A02B-FF290BEBA34E}"/>
            </c:ext>
          </c:extLst>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c:v>
                </c:pt>
                <c:pt idx="1">
                  <c:v>7</c:v>
                </c:pt>
                <c:pt idx="2">
                  <c:v>9</c:v>
                </c:pt>
                <c:pt idx="3">
                  <c:v>8</c:v>
                </c:pt>
                <c:pt idx="4">
                  <c:v>7</c:v>
                </c:pt>
                <c:pt idx="5">
                  <c:v>6</c:v>
                </c:pt>
                <c:pt idx="6">
                  <c:v>4</c:v>
                </c:pt>
                <c:pt idx="7">
                  <c:v>10</c:v>
                </c:pt>
                <c:pt idx="8">
                  <c:v>9</c:v>
                </c:pt>
                <c:pt idx="9">
                  <c:v>7</c:v>
                </c:pt>
              </c:numCache>
            </c:numRef>
          </c:val>
          <c:extLst>
            <c:ext xmlns:c16="http://schemas.microsoft.com/office/drawing/2014/chart" uri="{C3380CC4-5D6E-409C-BE32-E72D297353CC}">
              <c16:uniqueId val="{00000002-13B9-44FF-A02B-FF290BEBA34E}"/>
            </c:ext>
          </c:extLst>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2</c:v>
                </c:pt>
                <c:pt idx="3">
                  <c:v>3</c:v>
                </c:pt>
                <c:pt idx="4">
                  <c:v>2</c:v>
                </c:pt>
                <c:pt idx="5">
                  <c:v>1</c:v>
                </c:pt>
                <c:pt idx="6">
                  <c:v>3</c:v>
                </c:pt>
                <c:pt idx="7">
                  <c:v>3</c:v>
                </c:pt>
                <c:pt idx="8">
                  <c:v>2</c:v>
                </c:pt>
                <c:pt idx="9">
                  <c:v>3</c:v>
                </c:pt>
              </c:numCache>
            </c:numRef>
          </c:val>
          <c:extLst>
            <c:ext xmlns:c16="http://schemas.microsoft.com/office/drawing/2014/chart" uri="{C3380CC4-5D6E-409C-BE32-E72D297353CC}">
              <c16:uniqueId val="{00000003-13B9-44FF-A02B-FF290BEBA34E}"/>
            </c:ext>
          </c:extLst>
        </c:ser>
        <c:ser>
          <c:idx val="4"/>
          <c:order val="4"/>
          <c:tx>
            <c:strRef>
              <c:f>Sheet1!$F$3:$F$4</c:f>
              <c:strCache>
                <c:ptCount val="1"/>
                <c:pt idx="0">
                  <c:v>(blank)</c:v>
                </c:pt>
              </c:strCache>
            </c:strRef>
          </c:tx>
          <c:spPr>
            <a:solidFill>
              <a:schemeClr val="accent5"/>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275</c:v>
                </c:pt>
                <c:pt idx="1">
                  <c:v>273</c:v>
                </c:pt>
                <c:pt idx="2">
                  <c:v>275</c:v>
                </c:pt>
                <c:pt idx="3">
                  <c:v>269</c:v>
                </c:pt>
                <c:pt idx="4">
                  <c:v>281</c:v>
                </c:pt>
                <c:pt idx="5">
                  <c:v>282</c:v>
                </c:pt>
                <c:pt idx="6">
                  <c:v>273</c:v>
                </c:pt>
                <c:pt idx="7">
                  <c:v>280</c:v>
                </c:pt>
                <c:pt idx="8">
                  <c:v>270</c:v>
                </c:pt>
                <c:pt idx="9">
                  <c:v>262</c:v>
                </c:pt>
              </c:numCache>
            </c:numRef>
          </c:val>
          <c:extLst>
            <c:ext xmlns:c16="http://schemas.microsoft.com/office/drawing/2014/chart" uri="{C3380CC4-5D6E-409C-BE32-E72D297353CC}">
              <c16:uniqueId val="{00000004-13B9-44FF-A02B-FF290BEBA34E}"/>
            </c:ext>
          </c:extLst>
        </c:ser>
        <c:dLbls>
          <c:showLegendKey val="0"/>
          <c:showVal val="0"/>
          <c:showCatName val="0"/>
          <c:showSerName val="0"/>
          <c:showPercent val="0"/>
          <c:showBubbleSize val="0"/>
        </c:dLbls>
        <c:gapWidth val="150"/>
        <c:shape val="box"/>
        <c:axId val="1945438304"/>
        <c:axId val="1945438784"/>
        <c:axId val="0"/>
      </c:bar3DChart>
      <c:catAx>
        <c:axId val="19454383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5438784"/>
        <c:crosses val="autoZero"/>
        <c:auto val="1"/>
        <c:lblAlgn val="ctr"/>
        <c:lblOffset val="100"/>
        <c:noMultiLvlLbl val="0"/>
      </c:catAx>
      <c:valAx>
        <c:axId val="1945438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5438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[JANANI D NM EXCEL.xlsx]Sheet1!PivotTable1</c:name>
    <c:fmtId val="1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1E0-4F64-A45E-F28744E2779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1E0-4F64-A45E-F28744E2779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1E0-4F64-A45E-F28744E2779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1E0-4F64-A45E-F28744E2779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31E0-4F64-A45E-F28744E2779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31E0-4F64-A45E-F28744E2779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31E0-4F64-A45E-F28744E2779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31E0-4F64-A45E-F28744E2779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31E0-4F64-A45E-F28744E2779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31E0-4F64-A45E-F28744E2779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6</c:v>
                </c:pt>
                <c:pt idx="1">
                  <c:v>7</c:v>
                </c:pt>
                <c:pt idx="2">
                  <c:v>4</c:v>
                </c:pt>
                <c:pt idx="3">
                  <c:v>4</c:v>
                </c:pt>
                <c:pt idx="4">
                  <c:v>6</c:v>
                </c:pt>
                <c:pt idx="5">
                  <c:v>4</c:v>
                </c:pt>
                <c:pt idx="6">
                  <c:v>8</c:v>
                </c:pt>
                <c:pt idx="7">
                  <c:v>3</c:v>
                </c:pt>
                <c:pt idx="8">
                  <c:v>6</c:v>
                </c:pt>
                <c:pt idx="9">
                  <c:v>10</c:v>
                </c:pt>
              </c:numCache>
            </c:numRef>
          </c:val>
          <c:extLst>
            <c:ext xmlns:c16="http://schemas.microsoft.com/office/drawing/2014/chart" uri="{C3380CC4-5D6E-409C-BE32-E72D297353CC}">
              <c16:uniqueId val="{00000014-31E0-4F64-A45E-F28744E27793}"/>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31E0-4F64-A45E-F28744E2779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31E0-4F64-A45E-F28744E2779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31E0-4F64-A45E-F28744E2779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31E0-4F64-A45E-F28744E2779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31E0-4F64-A45E-F28744E2779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31E0-4F64-A45E-F28744E2779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31E0-4F64-A45E-F28744E2779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31E0-4F64-A45E-F28744E2779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31E0-4F64-A45E-F28744E2779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31E0-4F64-A45E-F28744E2779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11</c:v>
                </c:pt>
                <c:pt idx="2">
                  <c:v>12</c:v>
                </c:pt>
                <c:pt idx="3">
                  <c:v>12</c:v>
                </c:pt>
                <c:pt idx="4">
                  <c:v>8</c:v>
                </c:pt>
                <c:pt idx="5">
                  <c:v>8</c:v>
                </c:pt>
                <c:pt idx="6">
                  <c:v>11</c:v>
                </c:pt>
                <c:pt idx="7">
                  <c:v>8</c:v>
                </c:pt>
                <c:pt idx="8">
                  <c:v>10</c:v>
                </c:pt>
                <c:pt idx="9">
                  <c:v>12</c:v>
                </c:pt>
              </c:numCache>
            </c:numRef>
          </c:val>
          <c:extLst>
            <c:ext xmlns:c16="http://schemas.microsoft.com/office/drawing/2014/chart" uri="{C3380CC4-5D6E-409C-BE32-E72D297353CC}">
              <c16:uniqueId val="{00000029-31E0-4F64-A45E-F28744E27793}"/>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31E0-4F64-A45E-F28744E2779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31E0-4F64-A45E-F28744E2779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31E0-4F64-A45E-F28744E2779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31E0-4F64-A45E-F28744E2779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31E0-4F64-A45E-F28744E2779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31E0-4F64-A45E-F28744E2779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31E0-4F64-A45E-F28744E2779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31E0-4F64-A45E-F28744E2779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31E0-4F64-A45E-F28744E2779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31E0-4F64-A45E-F28744E2779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c:v>
                </c:pt>
                <c:pt idx="1">
                  <c:v>7</c:v>
                </c:pt>
                <c:pt idx="2">
                  <c:v>9</c:v>
                </c:pt>
                <c:pt idx="3">
                  <c:v>8</c:v>
                </c:pt>
                <c:pt idx="4">
                  <c:v>7</c:v>
                </c:pt>
                <c:pt idx="5">
                  <c:v>6</c:v>
                </c:pt>
                <c:pt idx="6">
                  <c:v>4</c:v>
                </c:pt>
                <c:pt idx="7">
                  <c:v>10</c:v>
                </c:pt>
                <c:pt idx="8">
                  <c:v>9</c:v>
                </c:pt>
                <c:pt idx="9">
                  <c:v>7</c:v>
                </c:pt>
              </c:numCache>
            </c:numRef>
          </c:val>
          <c:extLst>
            <c:ext xmlns:c16="http://schemas.microsoft.com/office/drawing/2014/chart" uri="{C3380CC4-5D6E-409C-BE32-E72D297353CC}">
              <c16:uniqueId val="{0000003E-31E0-4F64-A45E-F28744E27793}"/>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31E0-4F64-A45E-F28744E2779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31E0-4F64-A45E-F28744E2779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31E0-4F64-A45E-F28744E2779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31E0-4F64-A45E-F28744E2779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31E0-4F64-A45E-F28744E2779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31E0-4F64-A45E-F28744E2779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31E0-4F64-A45E-F28744E2779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31E0-4F64-A45E-F28744E2779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31E0-4F64-A45E-F28744E2779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31E0-4F64-A45E-F28744E2779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2</c:v>
                </c:pt>
                <c:pt idx="3">
                  <c:v>3</c:v>
                </c:pt>
                <c:pt idx="4">
                  <c:v>2</c:v>
                </c:pt>
                <c:pt idx="5">
                  <c:v>1</c:v>
                </c:pt>
                <c:pt idx="6">
                  <c:v>3</c:v>
                </c:pt>
                <c:pt idx="7">
                  <c:v>3</c:v>
                </c:pt>
                <c:pt idx="8">
                  <c:v>2</c:v>
                </c:pt>
                <c:pt idx="9">
                  <c:v>3</c:v>
                </c:pt>
              </c:numCache>
            </c:numRef>
          </c:val>
          <c:extLst>
            <c:ext xmlns:c16="http://schemas.microsoft.com/office/drawing/2014/chart" uri="{C3380CC4-5D6E-409C-BE32-E72D297353CC}">
              <c16:uniqueId val="{00000053-31E0-4F64-A45E-F28744E27793}"/>
            </c:ext>
          </c:extLst>
        </c:ser>
        <c:ser>
          <c:idx val="4"/>
          <c:order val="4"/>
          <c:tx>
            <c:strRef>
              <c:f>Sheet1!$F$3:$F$4</c:f>
              <c:strCache>
                <c:ptCount val="1"/>
                <c:pt idx="0">
                  <c:v>(blank)</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55-31E0-4F64-A45E-F28744E2779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7-31E0-4F64-A45E-F28744E2779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9-31E0-4F64-A45E-F28744E2779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5B-31E0-4F64-A45E-F28744E2779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5D-31E0-4F64-A45E-F28744E2779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5F-31E0-4F64-A45E-F28744E2779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31E0-4F64-A45E-F28744E27793}"/>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31E0-4F64-A45E-F28744E27793}"/>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5-31E0-4F64-A45E-F28744E27793}"/>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7-31E0-4F64-A45E-F28744E2779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275</c:v>
                </c:pt>
                <c:pt idx="1">
                  <c:v>273</c:v>
                </c:pt>
                <c:pt idx="2">
                  <c:v>275</c:v>
                </c:pt>
                <c:pt idx="3">
                  <c:v>269</c:v>
                </c:pt>
                <c:pt idx="4">
                  <c:v>281</c:v>
                </c:pt>
                <c:pt idx="5">
                  <c:v>282</c:v>
                </c:pt>
                <c:pt idx="6">
                  <c:v>273</c:v>
                </c:pt>
                <c:pt idx="7">
                  <c:v>280</c:v>
                </c:pt>
                <c:pt idx="8">
                  <c:v>270</c:v>
                </c:pt>
                <c:pt idx="9">
                  <c:v>262</c:v>
                </c:pt>
              </c:numCache>
            </c:numRef>
          </c:val>
          <c:extLst>
            <c:ext xmlns:c16="http://schemas.microsoft.com/office/drawing/2014/chart" uri="{C3380CC4-5D6E-409C-BE32-E72D297353CC}">
              <c16:uniqueId val="{00000068-31E0-4F64-A45E-F28744E27793}"/>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9782052559885706"/>
          <c:y val="8.1697734211794951E-2"/>
          <c:w val="0.10217952755905511"/>
          <c:h val="0.8978941025228989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494741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63900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6663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622847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8016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2925503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191812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67766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10120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382147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04529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30771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09822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259352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97969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158594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8/30/2024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extLst>
      <p:ext uri="{BB962C8B-B14F-4D97-AF65-F5344CB8AC3E}">
        <p14:creationId xmlns:p14="http://schemas.microsoft.com/office/powerpoint/2010/main" val="536283810"/>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990600" y="-1809455"/>
            <a:ext cx="13335000" cy="4171655"/>
          </a:xfrm>
          <a:prstGeom prst="rect">
            <a:avLst/>
          </a:prstGeom>
        </p:spPr>
        <p:txBody>
          <a:bodyPr vert="horz" wrap="square" lIns="0" tIns="16510" rIns="0" bIns="0" rtlCol="0">
            <a:spAutoFit/>
          </a:bodyPr>
          <a:lstStyle/>
          <a:p>
            <a:pPr marL="3213735" algn="l">
              <a:spcBef>
                <a:spcPts val="130"/>
              </a:spcBef>
            </a:pPr>
            <a:br>
              <a:rPr lang="en-US" b="1" dirty="0">
                <a:solidFill>
                  <a:srgbClr val="0F0F0F"/>
                </a:solidFill>
                <a:latin typeface="Times New Roman" panose="02020603050405020304" pitchFamily="18" charset="0"/>
                <a:cs typeface="Times New Roman" panose="02020603050405020304" pitchFamily="18" charset="0"/>
              </a:rPr>
            </a:b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81"/>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47803" y="3314150"/>
            <a:ext cx="9982197" cy="2308324"/>
          </a:xfrm>
          <a:prstGeom prst="rect">
            <a:avLst/>
          </a:prstGeom>
          <a:noFill/>
        </p:spPr>
        <p:txBody>
          <a:bodyPr wrap="square" rtlCol="0">
            <a:spAutoFit/>
          </a:bodyPr>
          <a:lstStyle/>
          <a:p>
            <a:r>
              <a:rPr lang="en-US" sz="2400" dirty="0"/>
              <a:t>   STUDENT NAME: JANANI. D</a:t>
            </a:r>
          </a:p>
          <a:p>
            <a:r>
              <a:rPr lang="en-US" sz="2400" dirty="0"/>
              <a:t>   REGISTER NO: 312218034</a:t>
            </a:r>
          </a:p>
          <a:p>
            <a:r>
              <a:rPr lang="en-US" sz="2400" dirty="0"/>
              <a:t>   NAAN MUDHALVAN ID: B75DDDE9A4B850583E84500D8F13ECC5</a:t>
            </a:r>
          </a:p>
          <a:p>
            <a:r>
              <a:rPr lang="en-US" sz="2400" dirty="0"/>
              <a:t>   DEPARTMENT: B. COM(GENERAL)</a:t>
            </a:r>
          </a:p>
          <a:p>
            <a:r>
              <a:rPr lang="en-US" sz="2400" dirty="0"/>
              <a:t>   COLLEGE: ST. ANNE’S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62000" y="76200"/>
            <a:ext cx="10080625" cy="752129"/>
          </a:xfrm>
          <a:prstGeom prst="rect">
            <a:avLst/>
          </a:prstGeom>
        </p:spPr>
        <p:txBody>
          <a:bodyPr vert="horz" wrap="square" lIns="0" tIns="13335" rIns="0" bIns="0" rtlCol="0">
            <a:spAutoFit/>
          </a:bodyPr>
          <a:lstStyle/>
          <a:p>
            <a:pPr marL="12700" algn="ctr">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DE721C6B-6AE6-61C8-3941-BE85BDD3A396}"/>
              </a:ext>
            </a:extLst>
          </p:cNvPr>
          <p:cNvSpPr txBox="1"/>
          <p:nvPr/>
        </p:nvSpPr>
        <p:spPr>
          <a:xfrm>
            <a:off x="990600" y="990600"/>
            <a:ext cx="10820018" cy="4585871"/>
          </a:xfrm>
          <a:prstGeom prst="rect">
            <a:avLst/>
          </a:prstGeom>
          <a:noFill/>
        </p:spPr>
        <p:txBody>
          <a:bodyPr wrap="square" rtlCol="0">
            <a:spAutoFit/>
          </a:bodyPr>
          <a:lstStyle/>
          <a:p>
            <a:r>
              <a:rPr lang="en-US" sz="2400" dirty="0"/>
              <a:t>DATA COLLECTION:</a:t>
            </a:r>
          </a:p>
          <a:p>
            <a:r>
              <a:rPr lang="en-IN" sz="2000" dirty="0"/>
              <a:t>         Gather all relevant data related to employees.  Common fields include employee ID, name, business unit, employee status, employee type, employee classification type, current employee rating and more.</a:t>
            </a:r>
          </a:p>
          <a:p>
            <a:endParaRPr lang="en-IN" sz="2000" dirty="0"/>
          </a:p>
          <a:p>
            <a:r>
              <a:rPr lang="en-IN" sz="2400" dirty="0"/>
              <a:t>DATA CLEANING</a:t>
            </a:r>
            <a:r>
              <a:rPr lang="en-IN" sz="2000" dirty="0"/>
              <a:t>:</a:t>
            </a:r>
          </a:p>
          <a:p>
            <a:pPr marL="800100" lvl="1" indent="-342900">
              <a:buFont typeface="Arial" panose="020B0604020202020204" pitchFamily="34" charset="0"/>
              <a:buChar char="•"/>
            </a:pPr>
            <a:r>
              <a:rPr lang="en-IN" sz="2000" dirty="0"/>
              <a:t>Handle Missing Values.</a:t>
            </a:r>
          </a:p>
          <a:p>
            <a:pPr marL="800100" lvl="1" indent="-342900">
              <a:buFont typeface="Arial" panose="020B0604020202020204" pitchFamily="34" charset="0"/>
              <a:buChar char="•"/>
            </a:pPr>
            <a:r>
              <a:rPr lang="en-IN" sz="2000" dirty="0"/>
              <a:t>Identify missing values in each column using conditional formatting.</a:t>
            </a:r>
          </a:p>
          <a:p>
            <a:pPr lvl="1"/>
            <a:endParaRPr lang="en-IN" sz="2000" dirty="0"/>
          </a:p>
          <a:p>
            <a:r>
              <a:rPr lang="en-IN" sz="2400" dirty="0"/>
              <a:t> PERFORMANCE LEVEL</a:t>
            </a:r>
            <a:r>
              <a:rPr lang="en-IN" sz="2000" dirty="0"/>
              <a:t>:</a:t>
            </a:r>
          </a:p>
          <a:p>
            <a:pPr marL="800100" lvl="1" indent="-342900">
              <a:buFont typeface="Arial" panose="020B0604020202020204" pitchFamily="34" charset="0"/>
              <a:buChar char="•"/>
            </a:pPr>
            <a:r>
              <a:rPr lang="en-IN" sz="2000" dirty="0"/>
              <a:t>     Creating the new column called performance level by using the formula </a:t>
            </a:r>
          </a:p>
          <a:p>
            <a:pPr lvl="1"/>
            <a:r>
              <a:rPr lang="en-IN" sz="2000" dirty="0"/>
              <a:t>      IFS(Z2&gt;=5,”VERY HIGH”,Z2&gt;=4,”HIGH”,Z2&gt;=3,”MED”,TRUE,”LOW”)</a:t>
            </a:r>
          </a:p>
          <a:p>
            <a:pPr marL="800100" lvl="1" indent="-342900">
              <a:buFont typeface="Arial" panose="020B0604020202020204" pitchFamily="34" charset="0"/>
              <a:buChar char="•"/>
            </a:pPr>
            <a:r>
              <a:rPr lang="en-IN" sz="2000" dirty="0"/>
              <a:t>     It shows that how this formula is used to categorised the employees based on their ratings like very high, high, medium and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A340CD-812F-082D-A64B-477731068E1E}"/>
              </a:ext>
            </a:extLst>
          </p:cNvPr>
          <p:cNvSpPr>
            <a:spLocks noGrp="1"/>
          </p:cNvSpPr>
          <p:nvPr>
            <p:ph idx="1"/>
          </p:nvPr>
        </p:nvSpPr>
        <p:spPr>
          <a:xfrm>
            <a:off x="1524000" y="1143000"/>
            <a:ext cx="10058400" cy="4983169"/>
          </a:xfrm>
        </p:spPr>
        <p:txBody>
          <a:bodyPr>
            <a:normAutofit fontScale="85000" lnSpcReduction="20000"/>
          </a:bodyPr>
          <a:lstStyle/>
          <a:p>
            <a:pPr marL="0" indent="0">
              <a:buNone/>
            </a:pPr>
            <a:r>
              <a:rPr lang="en-US" sz="2400" dirty="0"/>
              <a:t>SUMMARY:</a:t>
            </a:r>
          </a:p>
          <a:p>
            <a:pPr marL="914400" lvl="1" indent="-457200">
              <a:buFont typeface="+mj-lt"/>
              <a:buAutoNum type="arabicPeriod"/>
            </a:pPr>
            <a:r>
              <a:rPr lang="en-US" sz="2000" dirty="0"/>
              <a:t>   Pivot Table:</a:t>
            </a:r>
          </a:p>
          <a:p>
            <a:pPr lvl="3">
              <a:buFont typeface="Arial" panose="020B0604020202020204" pitchFamily="34" charset="0"/>
              <a:buChar char="•"/>
            </a:pPr>
            <a:r>
              <a:rPr lang="en-US" sz="1800" dirty="0"/>
              <a:t>In the pivot table it should work in the new worksheet.</a:t>
            </a:r>
          </a:p>
          <a:p>
            <a:pPr lvl="3">
              <a:buFont typeface="Arial" panose="020B0604020202020204" pitchFamily="34" charset="0"/>
              <a:buChar char="•"/>
            </a:pPr>
            <a:r>
              <a:rPr lang="en-US" sz="1800" dirty="0"/>
              <a:t>Remove the blank values.</a:t>
            </a:r>
          </a:p>
          <a:p>
            <a:pPr lvl="3">
              <a:buFont typeface="Arial" panose="020B0604020202020204" pitchFamily="34" charset="0"/>
              <a:buChar char="•"/>
            </a:pPr>
            <a:endParaRPr lang="en-US" sz="1800" dirty="0"/>
          </a:p>
          <a:p>
            <a:pPr marL="0" indent="0">
              <a:buNone/>
            </a:pPr>
            <a:r>
              <a:rPr lang="en-US" sz="2400" dirty="0"/>
              <a:t>VISUALISATION:</a:t>
            </a:r>
          </a:p>
          <a:p>
            <a:pPr marL="857250" lvl="1" indent="-457200">
              <a:buFont typeface="+mj-lt"/>
              <a:buAutoNum type="arabicPeriod"/>
            </a:pPr>
            <a:r>
              <a:rPr lang="en-US" sz="2000" dirty="0"/>
              <a:t>  Graphical Representation:</a:t>
            </a:r>
          </a:p>
          <a:p>
            <a:pPr marL="1543050" lvl="3" indent="-285750">
              <a:buFont typeface="Arial" panose="020B0604020202020204" pitchFamily="34" charset="0"/>
              <a:buChar char="•"/>
            </a:pPr>
            <a:r>
              <a:rPr lang="en-US" sz="1800" dirty="0"/>
              <a:t>Make a graph based on the table which we have created.</a:t>
            </a:r>
          </a:p>
          <a:p>
            <a:pPr marL="914400" lvl="1" indent="-514350">
              <a:buFont typeface="+mj-lt"/>
              <a:buAutoNum type="arabicPeriod"/>
            </a:pPr>
            <a:r>
              <a:rPr lang="en-US" sz="2000" dirty="0"/>
              <a:t>Pie chart</a:t>
            </a:r>
            <a:r>
              <a:rPr lang="en-US" sz="2600" dirty="0"/>
              <a:t>:</a:t>
            </a:r>
          </a:p>
          <a:p>
            <a:pPr marL="1771650" lvl="3" indent="-514350">
              <a:buFont typeface="Arial" panose="020B0604020202020204" pitchFamily="34" charset="0"/>
              <a:buChar char="•"/>
            </a:pPr>
            <a:r>
              <a:rPr lang="en-US" sz="1800" dirty="0"/>
              <a:t>Make a pie chart based on the table which we have created.</a:t>
            </a:r>
          </a:p>
          <a:p>
            <a:pPr marL="1771650" lvl="3" indent="-514350">
              <a:buFont typeface="Arial" panose="020B0604020202020204" pitchFamily="34" charset="0"/>
              <a:buChar char="•"/>
            </a:pPr>
            <a:endParaRPr lang="en-US" sz="1800" dirty="0"/>
          </a:p>
          <a:p>
            <a:pPr marL="0" indent="0">
              <a:buNone/>
            </a:pPr>
            <a:r>
              <a:rPr lang="en-US" sz="2400" dirty="0"/>
              <a:t>FILTER:</a:t>
            </a:r>
          </a:p>
          <a:p>
            <a:pPr lvl="1">
              <a:buFont typeface="Arial" panose="020B0604020202020204" pitchFamily="34" charset="0"/>
              <a:buChar char="•"/>
            </a:pPr>
            <a:r>
              <a:rPr lang="en-US" sz="2000" dirty="0"/>
              <a:t>We can also filter the graph using the filter option </a:t>
            </a:r>
            <a:r>
              <a:rPr lang="en-US" sz="2000" dirty="0" err="1"/>
              <a:t>ie</a:t>
            </a:r>
            <a:r>
              <a:rPr lang="en-US" sz="2000" dirty="0"/>
              <a:t>. male, female, etc.</a:t>
            </a:r>
          </a:p>
          <a:p>
            <a:pPr lvl="1">
              <a:buFont typeface="Arial" panose="020B0604020202020204" pitchFamily="34" charset="0"/>
              <a:buChar char="•"/>
            </a:pPr>
            <a:r>
              <a:rPr lang="en-US" sz="2000" dirty="0"/>
              <a:t>We can also filter the analysis by our choice.</a:t>
            </a:r>
          </a:p>
          <a:p>
            <a:pPr lvl="2"/>
            <a:endParaRPr lang="en-IN" sz="1600" dirty="0"/>
          </a:p>
        </p:txBody>
      </p:sp>
    </p:spTree>
    <p:extLst>
      <p:ext uri="{BB962C8B-B14F-4D97-AF65-F5344CB8AC3E}">
        <p14:creationId xmlns:p14="http://schemas.microsoft.com/office/powerpoint/2010/main" val="245886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00600" y="582830"/>
            <a:ext cx="3733799" cy="56746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65F8DF9-55AD-BB54-0DC6-F4C952BDA4AD}"/>
              </a:ext>
            </a:extLst>
          </p:cNvPr>
          <p:cNvGraphicFramePr>
            <a:graphicFrameLocks/>
          </p:cNvGraphicFramePr>
          <p:nvPr>
            <p:extLst>
              <p:ext uri="{D42A27DB-BD31-4B8C-83A1-F6EECF244321}">
                <p14:modId xmlns:p14="http://schemas.microsoft.com/office/powerpoint/2010/main" val="3979679814"/>
              </p:ext>
            </p:extLst>
          </p:nvPr>
        </p:nvGraphicFramePr>
        <p:xfrm>
          <a:off x="2590800" y="1828800"/>
          <a:ext cx="70866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EFD9-6FF5-E0BD-0D12-D9327409BE29}"/>
              </a:ext>
            </a:extLst>
          </p:cNvPr>
          <p:cNvSpPr>
            <a:spLocks noGrp="1"/>
          </p:cNvSpPr>
          <p:nvPr>
            <p:ph type="title"/>
          </p:nvPr>
        </p:nvSpPr>
        <p:spPr/>
        <p:txBody>
          <a:bodyPr/>
          <a:lstStyle/>
          <a:p>
            <a:r>
              <a:rPr lang="en-US" dirty="0"/>
              <a:t>                  RESULTS</a:t>
            </a:r>
            <a:endParaRPr lang="en-IN" dirty="0"/>
          </a:p>
        </p:txBody>
      </p:sp>
      <p:graphicFrame>
        <p:nvGraphicFramePr>
          <p:cNvPr id="4" name="Chart 3">
            <a:extLst>
              <a:ext uri="{FF2B5EF4-FFF2-40B4-BE49-F238E27FC236}">
                <a16:creationId xmlns:a16="http://schemas.microsoft.com/office/drawing/2014/main" id="{6D1F3CBB-103A-BA02-E4DB-6CAF5138C0A1}"/>
              </a:ext>
            </a:extLst>
          </p:cNvPr>
          <p:cNvGraphicFramePr>
            <a:graphicFrameLocks/>
          </p:cNvGraphicFramePr>
          <p:nvPr>
            <p:extLst>
              <p:ext uri="{D42A27DB-BD31-4B8C-83A1-F6EECF244321}">
                <p14:modId xmlns:p14="http://schemas.microsoft.com/office/powerpoint/2010/main" val="1267116310"/>
              </p:ext>
            </p:extLst>
          </p:nvPr>
        </p:nvGraphicFramePr>
        <p:xfrm>
          <a:off x="3086100" y="1524000"/>
          <a:ext cx="6512976" cy="3771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814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03E7770-5F8D-B5B9-698F-0414B713E6B9}"/>
              </a:ext>
            </a:extLst>
          </p:cNvPr>
          <p:cNvSpPr txBox="1"/>
          <p:nvPr/>
        </p:nvSpPr>
        <p:spPr>
          <a:xfrm>
            <a:off x="657601" y="2040895"/>
            <a:ext cx="10571998" cy="2862322"/>
          </a:xfrm>
          <a:prstGeom prst="rect">
            <a:avLst/>
          </a:prstGeom>
          <a:noFill/>
        </p:spPr>
        <p:txBody>
          <a:bodyPr wrap="square" rtlCol="0">
            <a:spAutoFit/>
          </a:bodyPr>
          <a:lstStyle/>
          <a:p>
            <a:pPr marL="285750" indent="-285750">
              <a:buFont typeface="Wingdings" panose="05000000000000000000" pitchFamily="2" charset="2"/>
              <a:buChar char="v"/>
            </a:pPr>
            <a:r>
              <a:rPr lang="en-US" sz="1800" dirty="0"/>
              <a:t>The employees should summarize the performance during the re-view period, highlight their strengths, and identify areas for improvement.</a:t>
            </a:r>
          </a:p>
          <a:p>
            <a:pPr marL="285750" indent="-285750">
              <a:buFont typeface="Wingdings" panose="05000000000000000000" pitchFamily="2" charset="2"/>
              <a:buChar char="v"/>
            </a:pPr>
            <a:endParaRPr lang="en-US" sz="1800" dirty="0"/>
          </a:p>
          <a:p>
            <a:pPr marL="285750" indent="-285750">
              <a:buFont typeface="Wingdings" panose="05000000000000000000" pitchFamily="2" charset="2"/>
              <a:buChar char="v"/>
            </a:pPr>
            <a:r>
              <a:rPr lang="en-US" sz="1800" dirty="0"/>
              <a:t>The conclusion can also include plans for the employee’s future development.</a:t>
            </a:r>
          </a:p>
          <a:p>
            <a:pPr marL="285750" indent="-285750">
              <a:buFont typeface="Wingdings" panose="05000000000000000000" pitchFamily="2" charset="2"/>
              <a:buChar char="v"/>
            </a:pPr>
            <a:endParaRPr lang="en-US" sz="1800" dirty="0"/>
          </a:p>
          <a:p>
            <a:pPr marL="285750" indent="-285750">
              <a:buFont typeface="Wingdings" panose="05000000000000000000" pitchFamily="2" charset="2"/>
              <a:buChar char="v"/>
            </a:pPr>
            <a:r>
              <a:rPr lang="en-US" sz="1800" dirty="0">
                <a:latin typeface="Google Sans"/>
              </a:rPr>
              <a:t>E</a:t>
            </a:r>
            <a:r>
              <a:rPr lang="en-US" sz="1800" b="0" i="0" dirty="0">
                <a:effectLst/>
                <a:latin typeface="Google Sans"/>
              </a:rPr>
              <a:t>mployee performance management is an essential part of any successful organization.  It provides the necessary feedback to develop employees, encourage growth, and align goals </a:t>
            </a:r>
            <a:r>
              <a:rPr lang="en-US" sz="1800" b="0" i="0" dirty="0" err="1">
                <a:effectLst/>
                <a:latin typeface="Google Sans"/>
              </a:rPr>
              <a:t>goals</a:t>
            </a:r>
            <a:r>
              <a:rPr lang="en-US" sz="1800" b="0" i="0" dirty="0">
                <a:effectLst/>
                <a:latin typeface="Google Sans"/>
              </a:rPr>
              <a:t> with company objectives.</a:t>
            </a:r>
          </a:p>
          <a:p>
            <a:pPr marL="285750" indent="-285750">
              <a:buFont typeface="Wingdings" panose="05000000000000000000" pitchFamily="2" charset="2"/>
              <a:buChar char="v"/>
            </a:pPr>
            <a:endParaRPr lang="en-US" sz="1800" b="0" i="0" dirty="0">
              <a:effectLst/>
              <a:latin typeface="Google Sans"/>
            </a:endParaRPr>
          </a:p>
          <a:p>
            <a:pPr marL="285750" indent="-285750">
              <a:buFont typeface="Wingdings" panose="05000000000000000000" pitchFamily="2" charset="2"/>
              <a:buChar char="v"/>
            </a:pPr>
            <a:r>
              <a:rPr lang="en-US" sz="1800" b="0" i="0" dirty="0">
                <a:effectLst/>
                <a:latin typeface="Google Sans"/>
              </a:rPr>
              <a:t> It is used as the basis for a salary increase, promotion or termination of an employee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81600" y="1600200"/>
            <a:ext cx="2590800" cy="1447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1" y="4010031"/>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9" y="833369"/>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9" y="6410331"/>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31"/>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40"/>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8"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79196"/>
            <a:ext cx="2357120" cy="69057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6"/>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7" y="578797"/>
            <a:ext cx="7157399"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      </a:t>
            </a: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81"/>
            <a:ext cx="2143125" cy="200025"/>
          </a:xfrm>
          <a:prstGeom prst="rect">
            <a:avLst/>
          </a:prstGeom>
        </p:spPr>
      </p:pic>
      <p:sp>
        <p:nvSpPr>
          <p:cNvPr id="12" name="TextBox 11">
            <a:extLst>
              <a:ext uri="{FF2B5EF4-FFF2-40B4-BE49-F238E27FC236}">
                <a16:creationId xmlns:a16="http://schemas.microsoft.com/office/drawing/2014/main" id="{AFFD212E-3B33-F243-7B5D-CC6FD542AFA2}"/>
              </a:ext>
            </a:extLst>
          </p:cNvPr>
          <p:cNvSpPr txBox="1"/>
          <p:nvPr/>
        </p:nvSpPr>
        <p:spPr>
          <a:xfrm>
            <a:off x="1438272" y="1981200"/>
            <a:ext cx="6105527" cy="3046988"/>
          </a:xfrm>
          <a:prstGeom prst="rect">
            <a:avLst/>
          </a:prstGeom>
          <a:noFill/>
        </p:spPr>
        <p:txBody>
          <a:bodyPr wrap="square" rtlCol="0">
            <a:spAutoFit/>
          </a:bodyPr>
          <a:lstStyle/>
          <a:p>
            <a:r>
              <a:rPr lang="en-US" sz="2400" dirty="0"/>
              <a:t>     This project aims to analyze employee Performance based on satisfaction levels using Excel.  The goal is to identify patterns and correlations within the data to help improve employee satisfaction and performance across different demographics and business units.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9"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295400" y="492440"/>
            <a:ext cx="8991601" cy="632224"/>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lang="en-US" sz="4000" spc="5" dirty="0"/>
              <a:t>   </a:t>
            </a:r>
            <a:r>
              <a:rPr sz="4000" spc="5" dirty="0"/>
              <a:t>PROJEC</a:t>
            </a:r>
            <a:r>
              <a:rPr lang="en-US" sz="4000" spc="5" dirty="0"/>
              <a:t>T </a:t>
            </a:r>
            <a:r>
              <a:rPr sz="4000" spc="-20" dirty="0"/>
              <a:t>OVERVIEW</a:t>
            </a:r>
            <a:endParaRPr sz="4000" dirty="0"/>
          </a:p>
        </p:txBody>
      </p:sp>
      <p:sp>
        <p:nvSpPr>
          <p:cNvPr id="10" name="object 10"/>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81"/>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228600" y="19812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A72BA73-1A88-3EC2-769F-096FAFD90E0A}"/>
              </a:ext>
            </a:extLst>
          </p:cNvPr>
          <p:cNvSpPr txBox="1"/>
          <p:nvPr/>
        </p:nvSpPr>
        <p:spPr>
          <a:xfrm>
            <a:off x="1905000" y="1500518"/>
            <a:ext cx="6094428" cy="3139321"/>
          </a:xfrm>
          <a:prstGeom prst="rect">
            <a:avLst/>
          </a:prstGeom>
          <a:noFill/>
        </p:spPr>
        <p:txBody>
          <a:bodyPr wrap="square">
            <a:spAutoFit/>
          </a:bodyPr>
          <a:lstStyle/>
          <a:p>
            <a:r>
              <a:rPr lang="en-US" dirty="0"/>
              <a:t>     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3" y="896317"/>
            <a:ext cx="10120947" cy="509114"/>
          </a:xfrm>
          <a:prstGeom prst="rect">
            <a:avLst/>
          </a:prstGeom>
        </p:spPr>
        <p:txBody>
          <a:bodyPr vert="horz" wrap="square" lIns="0" tIns="16510" rIns="0" bIns="0" rtlCol="0">
            <a:spAutoFit/>
          </a:bodyPr>
          <a:lstStyle/>
          <a:p>
            <a:pPr marL="12700">
              <a:lnSpc>
                <a:spcPct val="100000"/>
              </a:lnSpc>
              <a:spcBef>
                <a:spcPts val="130"/>
              </a:spcBef>
            </a:pPr>
            <a:r>
              <a:rPr lang="en-US" sz="3200" spc="25" dirty="0"/>
              <a:t>            </a:t>
            </a: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4" y="6172206"/>
            <a:ext cx="2181225" cy="485775"/>
          </a:xfrm>
          <a:prstGeom prst="rect">
            <a:avLst/>
          </a:prstGeom>
        </p:spPr>
      </p:pic>
      <p:sp>
        <p:nvSpPr>
          <p:cNvPr id="3" name="TextBox 2">
            <a:extLst>
              <a:ext uri="{FF2B5EF4-FFF2-40B4-BE49-F238E27FC236}">
                <a16:creationId xmlns:a16="http://schemas.microsoft.com/office/drawing/2014/main" id="{D14D4F58-217B-1B60-94FA-7F60B3BCCE2A}"/>
              </a:ext>
            </a:extLst>
          </p:cNvPr>
          <p:cNvSpPr txBox="1"/>
          <p:nvPr/>
        </p:nvSpPr>
        <p:spPr>
          <a:xfrm>
            <a:off x="381000" y="1688475"/>
            <a:ext cx="4800600" cy="646331"/>
          </a:xfrm>
          <a:prstGeom prst="rect">
            <a:avLst/>
          </a:prstGeom>
          <a:noFill/>
        </p:spPr>
        <p:txBody>
          <a:bodyPr wrap="square" rtlCol="0">
            <a:spAutoFit/>
          </a:bodyPr>
          <a:lstStyle/>
          <a:p>
            <a:r>
              <a:rPr lang="en-US" dirty="0"/>
              <a:t>       </a:t>
            </a:r>
          </a:p>
          <a:p>
            <a:r>
              <a:rPr lang="en-US" dirty="0"/>
              <a:t>      HR Manager</a:t>
            </a:r>
            <a:endParaRPr lang="en-IN" dirty="0"/>
          </a:p>
        </p:txBody>
      </p:sp>
      <p:pic>
        <p:nvPicPr>
          <p:cNvPr id="7" name="Picture 6">
            <a:extLst>
              <a:ext uri="{FF2B5EF4-FFF2-40B4-BE49-F238E27FC236}">
                <a16:creationId xmlns:a16="http://schemas.microsoft.com/office/drawing/2014/main" id="{AB085E31-6711-B866-2B18-E83759232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524000"/>
            <a:ext cx="2143125" cy="2143125"/>
          </a:xfrm>
          <a:prstGeom prst="rect">
            <a:avLst/>
          </a:prstGeom>
        </p:spPr>
      </p:pic>
      <p:sp>
        <p:nvSpPr>
          <p:cNvPr id="9" name="TextBox 8">
            <a:extLst>
              <a:ext uri="{FF2B5EF4-FFF2-40B4-BE49-F238E27FC236}">
                <a16:creationId xmlns:a16="http://schemas.microsoft.com/office/drawing/2014/main" id="{9534D6BA-F216-D99C-236B-743B35CB491C}"/>
              </a:ext>
            </a:extLst>
          </p:cNvPr>
          <p:cNvSpPr txBox="1"/>
          <p:nvPr/>
        </p:nvSpPr>
        <p:spPr>
          <a:xfrm>
            <a:off x="5257800" y="1965474"/>
            <a:ext cx="6096000" cy="369332"/>
          </a:xfrm>
          <a:prstGeom prst="rect">
            <a:avLst/>
          </a:prstGeom>
          <a:noFill/>
        </p:spPr>
        <p:txBody>
          <a:bodyPr wrap="square" rtlCol="0">
            <a:spAutoFit/>
          </a:bodyPr>
          <a:lstStyle/>
          <a:p>
            <a:r>
              <a:rPr lang="en-US" dirty="0"/>
              <a:t>Department Manager</a:t>
            </a:r>
            <a:endParaRPr lang="en-IN" dirty="0"/>
          </a:p>
        </p:txBody>
      </p:sp>
      <p:pic>
        <p:nvPicPr>
          <p:cNvPr id="11" name="Picture 10">
            <a:extLst>
              <a:ext uri="{FF2B5EF4-FFF2-40B4-BE49-F238E27FC236}">
                <a16:creationId xmlns:a16="http://schemas.microsoft.com/office/drawing/2014/main" id="{0599D42D-6C3F-891F-13EA-531520AF328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7620000" y="1407788"/>
            <a:ext cx="2743200" cy="2514600"/>
          </a:xfrm>
          <a:prstGeom prst="rect">
            <a:avLst/>
          </a:prstGeom>
        </p:spPr>
      </p:pic>
      <p:sp>
        <p:nvSpPr>
          <p:cNvPr id="13" name="TextBox 12">
            <a:extLst>
              <a:ext uri="{FF2B5EF4-FFF2-40B4-BE49-F238E27FC236}">
                <a16:creationId xmlns:a16="http://schemas.microsoft.com/office/drawing/2014/main" id="{C1483492-2494-3DC6-1D9A-D486ECBE1FF7}"/>
              </a:ext>
            </a:extLst>
          </p:cNvPr>
          <p:cNvSpPr txBox="1"/>
          <p:nvPr/>
        </p:nvSpPr>
        <p:spPr>
          <a:xfrm>
            <a:off x="684280" y="4723316"/>
            <a:ext cx="2097020" cy="369332"/>
          </a:xfrm>
          <a:prstGeom prst="rect">
            <a:avLst/>
          </a:prstGeom>
          <a:noFill/>
        </p:spPr>
        <p:txBody>
          <a:bodyPr wrap="square" rtlCol="0">
            <a:spAutoFit/>
          </a:bodyPr>
          <a:lstStyle/>
          <a:p>
            <a:r>
              <a:rPr lang="en-US" dirty="0"/>
              <a:t>Executives</a:t>
            </a:r>
            <a:endParaRPr lang="en-IN" dirty="0"/>
          </a:p>
        </p:txBody>
      </p:sp>
      <p:pic>
        <p:nvPicPr>
          <p:cNvPr id="16" name="Picture 15">
            <a:extLst>
              <a:ext uri="{FF2B5EF4-FFF2-40B4-BE49-F238E27FC236}">
                <a16:creationId xmlns:a16="http://schemas.microsoft.com/office/drawing/2014/main" id="{78F6888C-60E9-730B-FCB1-85E068F3B2FE}"/>
              </a:ext>
            </a:extLst>
          </p:cNvPr>
          <p:cNvPicPr>
            <a:picLocks noChangeAspect="1"/>
          </p:cNvPicPr>
          <p:nvPr/>
        </p:nvPicPr>
        <p:blipFill rotWithShape="1">
          <a:blip r:embed="rId5">
            <a:extLst>
              <a:ext uri="{28A0092B-C50C-407E-A947-70E740481C1C}">
                <a14:useLocalDpi xmlns:a14="http://schemas.microsoft.com/office/drawing/2010/main" val="0"/>
              </a:ext>
            </a:extLst>
          </a:blip>
          <a:srcRect b="7684"/>
          <a:stretch/>
        </p:blipFill>
        <p:spPr>
          <a:xfrm>
            <a:off x="2057400" y="4493923"/>
            <a:ext cx="2733675" cy="1770683"/>
          </a:xfrm>
          <a:prstGeom prst="rect">
            <a:avLst/>
          </a:prstGeom>
        </p:spPr>
      </p:pic>
      <p:sp>
        <p:nvSpPr>
          <p:cNvPr id="17" name="TextBox 16">
            <a:extLst>
              <a:ext uri="{FF2B5EF4-FFF2-40B4-BE49-F238E27FC236}">
                <a16:creationId xmlns:a16="http://schemas.microsoft.com/office/drawing/2014/main" id="{3E2FE5C7-5786-C097-1137-F6A22E8F376B}"/>
              </a:ext>
            </a:extLst>
          </p:cNvPr>
          <p:cNvSpPr txBox="1"/>
          <p:nvPr/>
        </p:nvSpPr>
        <p:spPr>
          <a:xfrm>
            <a:off x="5264086" y="4723316"/>
            <a:ext cx="2143126" cy="369332"/>
          </a:xfrm>
          <a:prstGeom prst="rect">
            <a:avLst/>
          </a:prstGeom>
          <a:noFill/>
        </p:spPr>
        <p:txBody>
          <a:bodyPr wrap="square" rtlCol="0">
            <a:spAutoFit/>
          </a:bodyPr>
          <a:lstStyle/>
          <a:p>
            <a:r>
              <a:rPr lang="en-US" dirty="0"/>
              <a:t>      Data Analyst</a:t>
            </a:r>
            <a:endParaRPr lang="en-IN" dirty="0"/>
          </a:p>
        </p:txBody>
      </p:sp>
      <p:pic>
        <p:nvPicPr>
          <p:cNvPr id="19" name="Picture 18">
            <a:extLst>
              <a:ext uri="{FF2B5EF4-FFF2-40B4-BE49-F238E27FC236}">
                <a16:creationId xmlns:a16="http://schemas.microsoft.com/office/drawing/2014/main" id="{1C3EAF2D-075E-541B-78BF-9E22DED392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6600" y="4120183"/>
            <a:ext cx="2844800" cy="27378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14600"/>
            <a:ext cx="2695575" cy="3248025"/>
          </a:xfrm>
          <a:prstGeom prst="rect">
            <a:avLst/>
          </a:prstGeom>
        </p:spPr>
      </p:pic>
      <p:sp>
        <p:nvSpPr>
          <p:cNvPr id="6" name="object 6"/>
          <p:cNvSpPr txBox="1">
            <a:spLocks noGrp="1"/>
          </p:cNvSpPr>
          <p:nvPr>
            <p:ph type="title"/>
          </p:nvPr>
        </p:nvSpPr>
        <p:spPr>
          <a:xfrm>
            <a:off x="533400" y="1340021"/>
            <a:ext cx="9763125" cy="567463"/>
          </a:xfrm>
          <a:prstGeom prst="rect">
            <a:avLst/>
          </a:prstGeom>
        </p:spPr>
        <p:txBody>
          <a:bodyPr vert="horz" wrap="square" lIns="0" tIns="13335" rIns="0" bIns="0" rtlCol="0">
            <a:spAutoFit/>
          </a:bodyPr>
          <a:lstStyle/>
          <a:p>
            <a:pPr marL="12700">
              <a:lnSpc>
                <a:spcPct val="100000"/>
              </a:lnSpc>
              <a:spcBef>
                <a:spcPts val="105"/>
              </a:spcBef>
            </a:pPr>
            <a:r>
              <a:rPr lang="en-US" sz="3600" spc="10" dirty="0"/>
              <a:t> </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81"/>
            <a:ext cx="2143125" cy="200025"/>
          </a:xfrm>
          <a:prstGeom prst="rect">
            <a:avLst/>
          </a:prstGeom>
        </p:spPr>
      </p:pic>
      <p:sp>
        <p:nvSpPr>
          <p:cNvPr id="3" name="TextBox 2">
            <a:extLst>
              <a:ext uri="{FF2B5EF4-FFF2-40B4-BE49-F238E27FC236}">
                <a16:creationId xmlns:a16="http://schemas.microsoft.com/office/drawing/2014/main" id="{CD187A7A-1125-D8CA-34EE-3BE9574E6C55}"/>
              </a:ext>
            </a:extLst>
          </p:cNvPr>
          <p:cNvSpPr txBox="1"/>
          <p:nvPr/>
        </p:nvSpPr>
        <p:spPr>
          <a:xfrm>
            <a:off x="3352800" y="2643509"/>
            <a:ext cx="8229600" cy="2585323"/>
          </a:xfrm>
          <a:prstGeom prst="rect">
            <a:avLst/>
          </a:prstGeom>
          <a:noFill/>
        </p:spPr>
        <p:txBody>
          <a:bodyPr wrap="square" rtlCol="0">
            <a:spAutoFit/>
          </a:bodyPr>
          <a:lstStyle/>
          <a:p>
            <a:pPr marL="342900" indent="-342900">
              <a:buAutoNum type="arabicPeriod"/>
            </a:pPr>
            <a:r>
              <a:rPr lang="en-US" dirty="0"/>
              <a:t>CONDITIONAL FORMATTING:  </a:t>
            </a:r>
            <a:r>
              <a:rPr lang="en-IN" dirty="0"/>
              <a:t> To Highlight the missing values in datasheet.</a:t>
            </a:r>
          </a:p>
          <a:p>
            <a:pPr marL="342900" indent="-342900">
              <a:buAutoNum type="arabicPeriod"/>
            </a:pPr>
            <a:endParaRPr lang="en-IN" dirty="0"/>
          </a:p>
          <a:p>
            <a:pPr marL="342900" indent="-342900">
              <a:buAutoNum type="arabicPeriod"/>
            </a:pPr>
            <a:r>
              <a:rPr lang="en-IN" dirty="0"/>
              <a:t>FILTER:  To remove unused information.</a:t>
            </a:r>
          </a:p>
          <a:p>
            <a:pPr marL="342900" indent="-342900">
              <a:buAutoNum type="arabicPeriod"/>
            </a:pPr>
            <a:endParaRPr lang="en-IN" dirty="0"/>
          </a:p>
          <a:p>
            <a:pPr marL="342900" indent="-342900">
              <a:buAutoNum type="arabicPeriod"/>
            </a:pPr>
            <a:r>
              <a:rPr lang="en-IN" dirty="0"/>
              <a:t>FORMULA:  To calculate the performance of employees.</a:t>
            </a:r>
          </a:p>
          <a:p>
            <a:pPr marL="342900" indent="-342900">
              <a:buAutoNum type="arabicPeriod"/>
            </a:pPr>
            <a:endParaRPr lang="en-IN" dirty="0"/>
          </a:p>
          <a:p>
            <a:pPr marL="342900" indent="-342900">
              <a:buAutoNum type="arabicPeriod"/>
            </a:pPr>
            <a:r>
              <a:rPr lang="en-IN" dirty="0"/>
              <a:t>PIVOT TABLE:   To summarize the Dataset.</a:t>
            </a:r>
          </a:p>
          <a:p>
            <a:pPr marL="342900" indent="-342900">
              <a:buAutoNum type="arabicPeriod"/>
            </a:pPr>
            <a:endParaRPr lang="en-IN" dirty="0"/>
          </a:p>
          <a:p>
            <a:pPr marL="342900" indent="-342900">
              <a:buAutoNum type="arabicPeriod"/>
            </a:pPr>
            <a:r>
              <a:rPr lang="en-IN" dirty="0"/>
              <a:t>GRAPH:   For 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228600"/>
            <a:ext cx="10972800" cy="990600"/>
          </a:xfrm>
        </p:spPr>
        <p:txBody>
          <a:bodyPr/>
          <a:lstStyle/>
          <a:p>
            <a:r>
              <a:rPr lang="en-IN" dirty="0"/>
              <a:t>           Dataset Description</a:t>
            </a:r>
          </a:p>
        </p:txBody>
      </p:sp>
      <p:sp>
        <p:nvSpPr>
          <p:cNvPr id="4" name="TextBox 3">
            <a:extLst>
              <a:ext uri="{FF2B5EF4-FFF2-40B4-BE49-F238E27FC236}">
                <a16:creationId xmlns:a16="http://schemas.microsoft.com/office/drawing/2014/main" id="{DA533C21-9264-3B20-760F-7310C9909868}"/>
              </a:ext>
            </a:extLst>
          </p:cNvPr>
          <p:cNvSpPr txBox="1"/>
          <p:nvPr/>
        </p:nvSpPr>
        <p:spPr>
          <a:xfrm>
            <a:off x="609600" y="1417638"/>
            <a:ext cx="11049000" cy="5509200"/>
          </a:xfrm>
          <a:prstGeom prst="rect">
            <a:avLst/>
          </a:prstGeom>
          <a:noFill/>
        </p:spPr>
        <p:txBody>
          <a:bodyPr wrap="square">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 and Pie chart</a:t>
            </a:r>
            <a:endParaRPr lang="en-US" sz="2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40"/>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9" y="3381379"/>
            <a:ext cx="2466975" cy="3419475"/>
          </a:xfrm>
          <a:prstGeom prst="rect">
            <a:avLst/>
          </a:prstGeom>
        </p:spPr>
      </p:pic>
      <p:sp>
        <p:nvSpPr>
          <p:cNvPr id="7" name="object 7"/>
          <p:cNvSpPr txBox="1">
            <a:spLocks noGrp="1"/>
          </p:cNvSpPr>
          <p:nvPr>
            <p:ph type="title"/>
          </p:nvPr>
        </p:nvSpPr>
        <p:spPr>
          <a:xfrm>
            <a:off x="739780"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1" y="2354709"/>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7B71000-9CF4-2AD7-813F-C5315C9839C3}"/>
              </a:ext>
            </a:extLst>
          </p:cNvPr>
          <p:cNvSpPr txBox="1"/>
          <p:nvPr/>
        </p:nvSpPr>
        <p:spPr>
          <a:xfrm>
            <a:off x="3361742" y="2133600"/>
            <a:ext cx="7534857" cy="3570208"/>
          </a:xfrm>
          <a:prstGeom prst="rect">
            <a:avLst/>
          </a:prstGeom>
          <a:noFill/>
        </p:spPr>
        <p:txBody>
          <a:bodyPr wrap="square">
            <a:spAutoFit/>
          </a:bodyPr>
          <a:lstStyle/>
          <a:p>
            <a:pPr marL="0" lvl="1" indent="0" fontAlgn="auto">
              <a:spcAft>
                <a:spcPts val="0"/>
              </a:spcAft>
              <a:buFont typeface="Arial" panose="020B0604020202020204" pitchFamily="34" charset="0"/>
              <a:buNone/>
            </a:pPr>
            <a:r>
              <a:rPr lang="en-US" sz="2400" b="1" dirty="0"/>
              <a:t>FORMULA:</a:t>
            </a:r>
          </a:p>
          <a:p>
            <a:pPr marL="0" lvl="1" indent="0" fontAlgn="auto">
              <a:spcAft>
                <a:spcPts val="0"/>
              </a:spcAft>
              <a:buFont typeface="Arial" panose="020B0604020202020204" pitchFamily="34" charset="0"/>
              <a:buNone/>
            </a:pPr>
            <a:endParaRPr lang="en-US" sz="2400" dirty="0"/>
          </a:p>
          <a:p>
            <a:pPr lvl="1" fontAlgn="auto">
              <a:spcAft>
                <a:spcPts val="0"/>
              </a:spcAft>
              <a:buFont typeface="Wingdings" panose="05000000000000000000" pitchFamily="2" charset="2"/>
              <a:buChar char="q"/>
            </a:pPr>
            <a:r>
              <a:rPr lang="en-US" sz="2400" dirty="0"/>
              <a:t>Performance level =IFS(Z8&gt;=5,"VERY HIGH",Z8&gt;=4,“HIGH",Z8&gt;=3,"MED",TRUE,"LOW")</a:t>
            </a:r>
          </a:p>
          <a:p>
            <a:pPr marL="0" lvl="1" indent="0" fontAlgn="auto">
              <a:spcAft>
                <a:spcPts val="0"/>
              </a:spcAft>
              <a:buFont typeface="Arial" panose="020B0604020202020204" pitchFamily="34" charset="0"/>
              <a:buNone/>
            </a:pPr>
            <a:endParaRPr lang="en-US" sz="2400" dirty="0"/>
          </a:p>
          <a:p>
            <a:pPr marL="0" lvl="1" indent="0" fontAlgn="auto">
              <a:spcAft>
                <a:spcPts val="0"/>
              </a:spcAft>
              <a:buFont typeface="Arial" panose="020B0604020202020204" pitchFamily="34" charset="0"/>
              <a:buNone/>
            </a:pPr>
            <a:endParaRPr lang="en-US" sz="2400" dirty="0"/>
          </a:p>
          <a:p>
            <a:pPr marL="0" lvl="1" indent="0" fontAlgn="auto">
              <a:spcAft>
                <a:spcPts val="0"/>
              </a:spcAft>
              <a:buFont typeface="Arial" panose="020B0604020202020204" pitchFamily="34" charset="0"/>
              <a:buNone/>
            </a:pPr>
            <a:endParaRPr lang="en-US" sz="2400"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r>
              <a:rPr lang="en-US" sz="2000" dirty="0"/>
              <a:t>INSIGHTS: Used to evaluate the scores as levels from low to very high</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390</TotalTime>
  <Words>775</Words>
  <Application>Microsoft Office PowerPoint</Application>
  <PresentationFormat>Widescreen</PresentationFormat>
  <Paragraphs>115</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Century Gothic</vt:lpstr>
      <vt:lpstr>Google Sans</vt:lpstr>
      <vt:lpstr>Roboto</vt:lpstr>
      <vt:lpstr>Times New Roman</vt:lpstr>
      <vt:lpstr>Trebuchet MS</vt:lpstr>
      <vt:lpstr>Wingdings</vt:lpstr>
      <vt:lpstr>Wingdings 3</vt:lpstr>
      <vt:lpstr>Wisp</vt:lpstr>
      <vt:lpstr>  Employee Data Analysis using Excel  </vt:lpstr>
      <vt:lpstr>PROJECT TITLE</vt:lpstr>
      <vt:lpstr>AGENDA</vt:lpstr>
      <vt:lpstr>      PROBLEM STATEMENT</vt:lpstr>
      <vt:lpstr>   PROJECT OVERVIEW</vt:lpstr>
      <vt:lpstr>            WHO ARE THE END USERS?</vt:lpstr>
      <vt:lpstr> OUR SOLUTION AND ITS VALUE PROPOSITION</vt:lpstr>
      <vt:lpstr>           Dataset Description</vt:lpstr>
      <vt:lpstr>THE "WOW" IN OUR SOLUTION</vt:lpstr>
      <vt:lpstr>PowerPoint Presentation</vt:lpstr>
      <vt:lpstr>PowerPoint Presentation</vt:lpstr>
      <vt:lpstr>RESULTS</vt:lpstr>
      <vt:lpstr>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Janani Dhamotharan</cp:lastModifiedBy>
  <cp:revision>22</cp:revision>
  <dcterms:created xsi:type="dcterms:W3CDTF">2024-03-29T15:07:22Z</dcterms:created>
  <dcterms:modified xsi:type="dcterms:W3CDTF">2024-08-30T14:24:39Z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