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CTTE25\Downloads\Janani%20PEmployee_Datas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7"/>
    </mc:Choice>
    <mc:Fallback>
      <c:style val="47"/>
    </mc:Fallback>
  </mc:AlternateContent>
  <c:pivotSource>
    <c:name>[Janani PEmployee_Dataset.xlsx]Sheet3!PivotTable1</c:name>
    <c:fmtId val="2"/>
  </c:pivotSource>
  <c:chart>
    <c:title>
      <c:tx>
        <c:rich>
          <a:bodyPr/>
          <a:lstStyle/>
          <a:p>
            <a:pPr>
              <a:defRPr/>
            </a:pPr>
            <a:r>
              <a:rPr lang="en-US"/>
              <a:t>salary</a:t>
            </a:r>
          </a:p>
        </c:rich>
      </c:tx>
      <c:layout>
        <c:manualLayout>
          <c:xMode val="edge"/>
          <c:yMode val="edge"/>
          <c:x val="0.88634232991525497"/>
          <c:y val="6.7608228256243061E-2"/>
        </c:manualLayout>
      </c:layout>
      <c:overlay val="0"/>
    </c:title>
    <c:autoTitleDeleted val="0"/>
    <c:pivotFmts>
      <c:pivotFmt>
        <c:idx val="0"/>
      </c:pivotFmt>
      <c:pivotFmt>
        <c:idx val="1"/>
      </c:pivotFmt>
      <c:pivotFmt>
        <c:idx val="2"/>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manualLayout>
          <c:layoutTarget val="inner"/>
          <c:xMode val="edge"/>
          <c:yMode val="edge"/>
          <c:x val="8.4488407699037621E-2"/>
          <c:y val="4.6770924467774859E-2"/>
          <c:w val="0.78078849518810178"/>
          <c:h val="0.80285469524642761"/>
        </c:manualLayout>
      </c:layout>
      <c:bar3DChart>
        <c:barDir val="col"/>
        <c:grouping val="standard"/>
        <c:varyColors val="0"/>
        <c:ser>
          <c:idx val="0"/>
          <c:order val="0"/>
          <c:tx>
            <c:strRef>
              <c:f>Sheet3!$B$3:$B$4</c:f>
              <c:strCache>
                <c:ptCount val="1"/>
                <c:pt idx="0">
                  <c:v>Female</c:v>
                </c:pt>
              </c:strCache>
            </c:strRef>
          </c:tx>
          <c:invertIfNegative val="0"/>
          <c:cat>
            <c:strRef>
              <c:f>Sheet3!$A$5:$A$8</c:f>
              <c:strCache>
                <c:ptCount val="3"/>
                <c:pt idx="0">
                  <c:v>Fixed Term</c:v>
                </c:pt>
                <c:pt idx="1">
                  <c:v>Permanent</c:v>
                </c:pt>
                <c:pt idx="2">
                  <c:v>Temporary</c:v>
                </c:pt>
              </c:strCache>
            </c:strRef>
          </c:cat>
          <c:val>
            <c:numRef>
              <c:f>Sheet3!$B$5:$B$8</c:f>
              <c:numCache>
                <c:formatCode>General</c:formatCode>
                <c:ptCount val="3"/>
                <c:pt idx="0">
                  <c:v>17</c:v>
                </c:pt>
                <c:pt idx="1">
                  <c:v>62</c:v>
                </c:pt>
                <c:pt idx="2">
                  <c:v>12</c:v>
                </c:pt>
              </c:numCache>
            </c:numRef>
          </c:val>
          <c:extLst>
            <c:ext xmlns:c16="http://schemas.microsoft.com/office/drawing/2014/chart" uri="{C3380CC4-5D6E-409C-BE32-E72D297353CC}">
              <c16:uniqueId val="{00000000-50DB-1A40-BE0A-B5B795F68288}"/>
            </c:ext>
          </c:extLst>
        </c:ser>
        <c:ser>
          <c:idx val="1"/>
          <c:order val="1"/>
          <c:tx>
            <c:strRef>
              <c:f>Sheet3!$C$3:$C$4</c:f>
              <c:strCache>
                <c:ptCount val="1"/>
                <c:pt idx="0">
                  <c:v>Male</c:v>
                </c:pt>
              </c:strCache>
            </c:strRef>
          </c:tx>
          <c:invertIfNegative val="0"/>
          <c:cat>
            <c:strRef>
              <c:f>Sheet3!$A$5:$A$8</c:f>
              <c:strCache>
                <c:ptCount val="3"/>
                <c:pt idx="0">
                  <c:v>Fixed Term</c:v>
                </c:pt>
                <c:pt idx="1">
                  <c:v>Permanent</c:v>
                </c:pt>
                <c:pt idx="2">
                  <c:v>Temporary</c:v>
                </c:pt>
              </c:strCache>
            </c:strRef>
          </c:cat>
          <c:val>
            <c:numRef>
              <c:f>Sheet3!$C$5:$C$8</c:f>
              <c:numCache>
                <c:formatCode>General</c:formatCode>
                <c:ptCount val="3"/>
                <c:pt idx="0">
                  <c:v>16</c:v>
                </c:pt>
                <c:pt idx="1">
                  <c:v>56</c:v>
                </c:pt>
                <c:pt idx="2">
                  <c:v>20</c:v>
                </c:pt>
              </c:numCache>
            </c:numRef>
          </c:val>
          <c:extLst>
            <c:ext xmlns:c16="http://schemas.microsoft.com/office/drawing/2014/chart" uri="{C3380CC4-5D6E-409C-BE32-E72D297353CC}">
              <c16:uniqueId val="{00000001-50DB-1A40-BE0A-B5B795F68288}"/>
            </c:ext>
          </c:extLst>
        </c:ser>
        <c:ser>
          <c:idx val="2"/>
          <c:order val="2"/>
          <c:tx>
            <c:strRef>
              <c:f>Sheet3!$D$3:$D$4</c:f>
              <c:strCache>
                <c:ptCount val="1"/>
                <c:pt idx="0">
                  <c:v>(blank)</c:v>
                </c:pt>
              </c:strCache>
            </c:strRef>
          </c:tx>
          <c:invertIfNegative val="0"/>
          <c:cat>
            <c:strRef>
              <c:f>Sheet3!$A$5:$A$8</c:f>
              <c:strCache>
                <c:ptCount val="3"/>
                <c:pt idx="0">
                  <c:v>Fixed Term</c:v>
                </c:pt>
                <c:pt idx="1">
                  <c:v>Permanent</c:v>
                </c:pt>
                <c:pt idx="2">
                  <c:v>Temporary</c:v>
                </c:pt>
              </c:strCache>
            </c:strRef>
          </c:cat>
          <c:val>
            <c:numRef>
              <c:f>Sheet3!$D$5:$D$8</c:f>
              <c:numCache>
                <c:formatCode>General</c:formatCode>
                <c:ptCount val="3"/>
                <c:pt idx="0">
                  <c:v>1</c:v>
                </c:pt>
                <c:pt idx="1">
                  <c:v>3</c:v>
                </c:pt>
                <c:pt idx="2">
                  <c:v>2</c:v>
                </c:pt>
              </c:numCache>
            </c:numRef>
          </c:val>
          <c:extLst>
            <c:ext xmlns:c16="http://schemas.microsoft.com/office/drawing/2014/chart" uri="{C3380CC4-5D6E-409C-BE32-E72D297353CC}">
              <c16:uniqueId val="{00000002-50DB-1A40-BE0A-B5B795F68288}"/>
            </c:ext>
          </c:extLst>
        </c:ser>
        <c:dLbls>
          <c:showLegendKey val="0"/>
          <c:showVal val="0"/>
          <c:showCatName val="0"/>
          <c:showSerName val="0"/>
          <c:showPercent val="0"/>
          <c:showBubbleSize val="0"/>
        </c:dLbls>
        <c:gapWidth val="150"/>
        <c:shape val="cylinder"/>
        <c:axId val="137978624"/>
        <c:axId val="138009984"/>
        <c:axId val="110877312"/>
      </c:bar3DChart>
      <c:catAx>
        <c:axId val="137978624"/>
        <c:scaling>
          <c:orientation val="minMax"/>
        </c:scaling>
        <c:delete val="0"/>
        <c:axPos val="b"/>
        <c:numFmt formatCode="General" sourceLinked="0"/>
        <c:majorTickMark val="out"/>
        <c:minorTickMark val="none"/>
        <c:tickLblPos val="nextTo"/>
        <c:crossAx val="138009984"/>
        <c:crosses val="autoZero"/>
        <c:auto val="1"/>
        <c:lblAlgn val="ctr"/>
        <c:lblOffset val="100"/>
        <c:noMultiLvlLbl val="0"/>
      </c:catAx>
      <c:valAx>
        <c:axId val="138009984"/>
        <c:scaling>
          <c:orientation val="minMax"/>
        </c:scaling>
        <c:delete val="0"/>
        <c:axPos val="l"/>
        <c:majorGridlines/>
        <c:numFmt formatCode="General" sourceLinked="1"/>
        <c:majorTickMark val="out"/>
        <c:minorTickMark val="none"/>
        <c:tickLblPos val="nextTo"/>
        <c:crossAx val="137978624"/>
        <c:crosses val="autoZero"/>
        <c:crossBetween val="between"/>
      </c:valAx>
      <c:serAx>
        <c:axId val="110877312"/>
        <c:scaling>
          <c:orientation val="minMax"/>
        </c:scaling>
        <c:delete val="0"/>
        <c:axPos val="b"/>
        <c:majorTickMark val="out"/>
        <c:minorTickMark val="none"/>
        <c:tickLblPos val="nextTo"/>
        <c:crossAx val="138009984"/>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9588" y="114298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239008" y="178592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952992" y="52149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57165"/>
            <a:ext cx="10710889"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ANALYSIS USING EXCEL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66778" y="3000372"/>
            <a:ext cx="8610600" cy="2308324"/>
          </a:xfrm>
          <a:prstGeom prst="rect">
            <a:avLst/>
          </a:prstGeom>
          <a:noFill/>
        </p:spPr>
        <p:txBody>
          <a:bodyPr wrap="square" rtlCol="0">
            <a:spAutoFit/>
          </a:bodyPr>
          <a:lstStyle/>
          <a:p>
            <a:r>
              <a:rPr lang="en-US" sz="2400" dirty="0">
                <a:latin typeface="Adobe Caslon Pro Bold" pitchFamily="18" charset="0"/>
              </a:rPr>
              <a:t>STUDENT NAME:   P.JANANI</a:t>
            </a:r>
          </a:p>
          <a:p>
            <a:r>
              <a:rPr lang="en-US" sz="2400" dirty="0">
                <a:latin typeface="Adobe Caslon Pro Bold" pitchFamily="18" charset="0"/>
              </a:rPr>
              <a:t>REGISTER NO:  312208946</a:t>
            </a:r>
          </a:p>
          <a:p>
            <a:r>
              <a:rPr lang="en-US" sz="2400" dirty="0">
                <a:latin typeface="Adobe Caslon Pro Bold" pitchFamily="18" charset="0"/>
              </a:rPr>
              <a:t>DEPARTMENY:   BACHELOR OF COMMERCE</a:t>
            </a:r>
          </a:p>
          <a:p>
            <a:r>
              <a:rPr lang="en-US" sz="2400" dirty="0">
                <a:latin typeface="Adobe Caslon Pro Bold" pitchFamily="18" charset="0"/>
              </a:rPr>
              <a:t>COLLEGE:   CHEVALIER T.THOMAS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166778" y="1428736"/>
            <a:ext cx="8501122" cy="3539430"/>
          </a:xfrm>
          <a:prstGeom prst="rect">
            <a:avLst/>
          </a:prstGeom>
        </p:spPr>
        <p:txBody>
          <a:bodyPr wrap="square">
            <a:spAutoFit/>
          </a:bodyPr>
          <a:lstStyle/>
          <a:p>
            <a:r>
              <a:rPr lang="en-US" sz="3200" dirty="0"/>
              <a:t> </a:t>
            </a:r>
            <a:r>
              <a:rPr lang="en-US" sz="3200" dirty="0">
                <a:latin typeface="Adobe Caslon Pro Bold" pitchFamily="18" charset="0"/>
              </a:rPr>
              <a:t>Modeling Salary data analysis using Excel involves creating structured representations of data, applying statistical or mathematical techniques, and interpreting the results to make informed decisions. Excel is a powerful tool for this purpose, especially when dealing With moderate sized Asset.</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2452662" y="1571612"/>
          <a:ext cx="7643866" cy="4214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524100" y="1285861"/>
            <a:ext cx="6096000" cy="5324535"/>
          </a:xfrm>
          <a:prstGeom prst="rect">
            <a:avLst/>
          </a:prstGeom>
        </p:spPr>
        <p:txBody>
          <a:bodyPr wrap="square">
            <a:spAutoFit/>
          </a:bodyPr>
          <a:lstStyle/>
          <a:p>
            <a:r>
              <a:rPr lang="en-US" sz="2000" dirty="0">
                <a:latin typeface="Adobe Caslon Pro Bold" pitchFamily="18" charset="0"/>
              </a:rPr>
              <a:t>After performing a comprehensive analysis of salary data using Excel, several key insights and conclusions can be drawn:1. *Salary Distribution:*   - The analysis revealed that the salary distribution follows a [normal/skewed] pattern, with the majority of salaries falling within the range of [$X - $Y]. A smaller percentage of employees earn significantly higher or lower than this range, indicating [low/high] wage disparity within the organizatioAn.2. *Correlation between Salary and Experience:*   - A positive correlation was found between years of experience and salary, suggesting that more experienced employees tend to earn higher salaries. The regression analysis showed that for every additional year of experience, salary increases by approximately [$Z], which aligns with industry expectations.</a:t>
            </a:r>
          </a:p>
          <a:p>
            <a:endParaRPr lang="en-US" sz="2000" dirty="0">
              <a:latin typeface="Adobe Caslon Pro Bold"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4858" y="5714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Adobe Caslon Pro Bold" pitchFamily="18" charset="0"/>
                <a:cs typeface="Times New Roman" panose="02020603050405020304" pitchFamily="18" charset="0"/>
              </a:rPr>
              <a:t>Salary  Analysis Using Excel</a:t>
            </a:r>
            <a:endParaRPr lang="en-IN" sz="2800" dirty="0">
              <a:solidFill>
                <a:srgbClr val="7030A0"/>
              </a:solidFill>
              <a:latin typeface="Adobe Caslon Pro Bold"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6362"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52662" y="1357298"/>
            <a:ext cx="5029200" cy="4401205"/>
          </a:xfrm>
          <a:prstGeom prst="rect">
            <a:avLst/>
          </a:prstGeom>
          <a:noFill/>
        </p:spPr>
        <p:txBody>
          <a:bodyPr wrap="square" rtlCol="0">
            <a:spAutoFit/>
          </a:bodyPr>
          <a:lstStyle/>
          <a:p>
            <a:pPr algn="l"/>
            <a:endParaRPr lang="en-US" sz="2800" b="0" i="0" dirty="0">
              <a:solidFill>
                <a:srgbClr val="0D0D0D"/>
              </a:solidFill>
              <a:effectLst/>
              <a:latin typeface="Adobe Caslon Pro Bold"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Adobe Caslon Pro Bold"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Adobe Caslon Pro Bold"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Adobe Caslon Pro Bold"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dobe Caslon Pro Bold"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Adobe Caslon Pro Bold" pitchFamily="18" charset="0"/>
                <a:cs typeface="Times New Roman" panose="02020603050405020304" pitchFamily="18" charset="0"/>
              </a:rPr>
              <a:t>Dataset Description</a:t>
            </a:r>
            <a:endParaRPr lang="en-US" sz="2800" b="0" i="0" dirty="0">
              <a:solidFill>
                <a:srgbClr val="0D0D0D"/>
              </a:solidFill>
              <a:effectLst/>
              <a:latin typeface="Adobe Caslon Pro Bold"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Adobe Caslon Pro Bold"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Adobe Caslon Pro Bold" pitchFamily="18" charset="0"/>
                <a:cs typeface="Times New Roman" panose="02020603050405020304" pitchFamily="18" charset="0"/>
              </a:rPr>
              <a:t>Results and </a:t>
            </a:r>
            <a:r>
              <a:rPr lang="en-US" sz="2800" dirty="0">
                <a:solidFill>
                  <a:srgbClr val="0D0D0D"/>
                </a:solidFill>
                <a:latin typeface="Adobe Caslon Pro Bold" pitchFamily="18" charset="0"/>
                <a:cs typeface="Times New Roman" panose="02020603050405020304" pitchFamily="18" charset="0"/>
              </a:rPr>
              <a:t>Discussion</a:t>
            </a:r>
            <a:endParaRPr lang="en-US" sz="2800" b="0" i="0" dirty="0">
              <a:solidFill>
                <a:srgbClr val="0D0D0D"/>
              </a:solidFill>
              <a:effectLst/>
              <a:latin typeface="Adobe Caslon Pro Bold"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Adobe Caslon Pro Bold" pitchFamily="18" charset="0"/>
                <a:cs typeface="Times New Roman" panose="02020603050405020304" pitchFamily="18" charset="0"/>
              </a:rPr>
              <a:t>Conclusion</a:t>
            </a:r>
          </a:p>
          <a:p>
            <a:endParaRPr lang="en-IN" sz="2800" dirty="0">
              <a:latin typeface="Adobe Caslon Pro Bold"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238216" y="1643050"/>
            <a:ext cx="7548594" cy="3970318"/>
          </a:xfrm>
          <a:prstGeom prst="rect">
            <a:avLst/>
          </a:prstGeom>
        </p:spPr>
        <p:txBody>
          <a:bodyPr wrap="square">
            <a:spAutoFit/>
          </a:bodyPr>
          <a:lstStyle/>
          <a:p>
            <a:r>
              <a:rPr lang="en-US" sz="3600" dirty="0">
                <a:latin typeface="Adobe Caslon Pro Bold" pitchFamily="18" charset="0"/>
              </a:rPr>
              <a:t>Objective: Analyze the salary data of employees to identify trends, patterns, and potential areas of improvement such as salary inequalities, the impact of various factors on salaries, and overall salary distribution across the organization</a:t>
            </a:r>
            <a:r>
              <a:rPr lang="en-US" dirty="0">
                <a:latin typeface="Adobe Caslon Pro Bold"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95274" y="42860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81026" y="292893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81026" y="1643050"/>
            <a:ext cx="8334412" cy="4524315"/>
          </a:xfrm>
          <a:prstGeom prst="rect">
            <a:avLst/>
          </a:prstGeom>
        </p:spPr>
        <p:txBody>
          <a:bodyPr wrap="square">
            <a:spAutoFit/>
          </a:bodyPr>
          <a:lstStyle/>
          <a:p>
            <a:r>
              <a:rPr lang="en-US" sz="3600" dirty="0">
                <a:latin typeface="Adobe Caslon Pro Bold" pitchFamily="18" charset="0"/>
              </a:rPr>
              <a:t>The project will include the selection, customization, and implementation of the CRM system, training for staff, and integration with existing IT infrastructure. Data migration from the old system is in scope, while hardware upgrades are out of scope</a:t>
            </a:r>
            <a:r>
              <a:rPr lang="en-US" dirty="0">
                <a:latin typeface="Adobe Caslon Pro Bold"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WhatsApp Image 2024-09-02 at 1.21.40 PM.jpeg"/>
          <p:cNvPicPr>
            <a:picLocks noChangeAspect="1"/>
          </p:cNvPicPr>
          <p:nvPr/>
        </p:nvPicPr>
        <p:blipFill>
          <a:blip r:embed="rId3"/>
          <a:stretch>
            <a:fillRect/>
          </a:stretch>
        </p:blipFill>
        <p:spPr>
          <a:xfrm>
            <a:off x="809588" y="1928802"/>
            <a:ext cx="8501122" cy="36433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95604" y="1714488"/>
            <a:ext cx="6096000" cy="4401205"/>
          </a:xfrm>
          <a:prstGeom prst="rect">
            <a:avLst/>
          </a:prstGeom>
        </p:spPr>
        <p:txBody>
          <a:bodyPr wrap="square">
            <a:spAutoFit/>
          </a:bodyPr>
          <a:lstStyle/>
          <a:p>
            <a:r>
              <a:rPr lang="en-US" sz="2800" dirty="0">
                <a:latin typeface="Adobe Caslon Pro Bold" pitchFamily="18" charset="0"/>
              </a:rPr>
              <a:t>"Our solutions streamline [specific industry or process], reducing costs by [X]% and increasing efficiency by [Y]%. With advanced [unique feature] and unparalleled support, we help businesses achieve their goals faster and more effectively."If you provide more details about what your solutions are, I can help refine this further to fit your specific context.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310050" y="1571612"/>
            <a:ext cx="6572296" cy="4031873"/>
          </a:xfrm>
          <a:prstGeom prst="rect">
            <a:avLst/>
          </a:prstGeom>
        </p:spPr>
        <p:txBody>
          <a:bodyPr wrap="square">
            <a:spAutoFit/>
          </a:bodyPr>
          <a:lstStyle/>
          <a:p>
            <a:r>
              <a:rPr lang="en-US" sz="3200" dirty="0">
                <a:latin typeface="Adobe Caslon Pro Bold" pitchFamily="18" charset="0"/>
              </a:rPr>
              <a:t>A data description provides a detailed explanation of the dataset you are working with. This includes information about the dataset's structure, the variables it contains, and any relevant metadata that helps users understand how to use and interpret the data</a:t>
            </a:r>
          </a:p>
        </p:txBody>
      </p:sp>
      <p:pic>
        <p:nvPicPr>
          <p:cNvPr id="4" name="Picture 3" descr="WhatsApp Image 2024-09-02 at 1.49.34 PM.jpeg"/>
          <p:cNvPicPr>
            <a:picLocks noChangeAspect="1"/>
          </p:cNvPicPr>
          <p:nvPr/>
        </p:nvPicPr>
        <p:blipFill>
          <a:blip r:embed="rId2"/>
          <a:stretch>
            <a:fillRect/>
          </a:stretch>
        </p:blipFill>
        <p:spPr>
          <a:xfrm>
            <a:off x="666712" y="2071678"/>
            <a:ext cx="3286148" cy="295275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09852" y="22859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AD9CEB2-36E1-0550-426B-2FAF97882044}"/>
              </a:ext>
            </a:extLst>
          </p:cNvPr>
          <p:cNvSpPr txBox="1"/>
          <p:nvPr/>
        </p:nvSpPr>
        <p:spPr>
          <a:xfrm>
            <a:off x="3024166" y="22859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D9CEB2-36E1-0550-426B-2FAF97882044}"/>
              </a:ext>
            </a:extLst>
          </p:cNvPr>
          <p:cNvSpPr txBox="1"/>
          <p:nvPr/>
        </p:nvSpPr>
        <p:spPr>
          <a:xfrm>
            <a:off x="3309918" y="200024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AD9CEB2-36E1-0550-426B-2FAF97882044}"/>
              </a:ext>
            </a:extLst>
          </p:cNvPr>
          <p:cNvSpPr txBox="1"/>
          <p:nvPr/>
        </p:nvSpPr>
        <p:spPr>
          <a:xfrm>
            <a:off x="3267052" y="27431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D9CEB2-36E1-0550-426B-2FAF97882044}"/>
              </a:ext>
            </a:extLst>
          </p:cNvPr>
          <p:cNvSpPr txBox="1"/>
          <p:nvPr/>
        </p:nvSpPr>
        <p:spPr>
          <a:xfrm>
            <a:off x="3452794" y="278605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Rectangle 13"/>
          <p:cNvSpPr/>
          <p:nvPr/>
        </p:nvSpPr>
        <p:spPr>
          <a:xfrm>
            <a:off x="2452662" y="1785926"/>
            <a:ext cx="6524628" cy="4031873"/>
          </a:xfrm>
          <a:prstGeom prst="rect">
            <a:avLst/>
          </a:prstGeom>
        </p:spPr>
        <p:txBody>
          <a:bodyPr wrap="square">
            <a:spAutoFit/>
          </a:bodyPr>
          <a:lstStyle/>
          <a:p>
            <a:r>
              <a:rPr lang="en-US" sz="3200" dirty="0">
                <a:latin typeface="Adobe Caslon Pro Bold" pitchFamily="18" charset="0"/>
              </a:rPr>
              <a:t>"The wow factor" in your solution refers to the unique and compelling aspects that make it stand out from competitors and leave a lasting positive impression on customers. It’s the combination of features, benefits, and experiences that make users say, "Wow!"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522</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januvarshu2410@gmail.com</cp:lastModifiedBy>
  <cp:revision>23</cp:revision>
  <dcterms:created xsi:type="dcterms:W3CDTF">2024-03-29T15:07:22Z</dcterms:created>
  <dcterms:modified xsi:type="dcterms:W3CDTF">2024-09-03T06:51:23Z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