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[employee_data.csv]Sheet1!PivotTable1</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CAA-4AC1-9F03-FE71762BD719}"/>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CAA-4AC1-9F03-FE71762BD719}"/>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CAA-4AC1-9F03-FE71762BD719}"/>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CAA-4AC1-9F03-FE71762BD719}"/>
            </c:ext>
          </c:extLst>
        </c:ser>
        <c:dLbls>
          <c:showLegendKey val="0"/>
          <c:showVal val="0"/>
          <c:showCatName val="0"/>
          <c:showSerName val="0"/>
          <c:showPercent val="0"/>
          <c:showBubbleSize val="0"/>
        </c:dLbls>
        <c:gapWidth val="219"/>
        <c:overlap val="-27"/>
        <c:axId val="1535594624"/>
        <c:axId val="1535597024"/>
      </c:barChart>
      <c:catAx>
        <c:axId val="153559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5597024"/>
        <c:crosses val="autoZero"/>
        <c:auto val="1"/>
        <c:lblAlgn val="ctr"/>
        <c:lblOffset val="100"/>
        <c:noMultiLvlLbl val="0"/>
      </c:catAx>
      <c:valAx>
        <c:axId val="153559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559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Employee Performance Analysis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66-43D7-AE96-0A76FB0917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66-43D7-AE96-0A76FB0917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66-43D7-AE96-0A76FB09174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66-43D7-AE96-0A76FB09174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866-43D7-AE96-0A76FB09174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866-43D7-AE96-0A76FB09174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866-43D7-AE96-0A76FB09174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866-43D7-AE96-0A76FB09174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866-43D7-AE96-0A76FB09174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866-43D7-AE96-0A76FB091744}"/>
              </c:ext>
            </c:extLst>
          </c:dPt>
          <c:cat>
            <c:strRef>
              <c:f>Sheet1!$A$2:$A$11</c:f>
              <c:strCache>
                <c:ptCount val="10"/>
                <c:pt idx="0">
                  <c:v>BPC</c:v>
                </c:pt>
                <c:pt idx="1">
                  <c:v>CCDR</c:v>
                </c:pt>
                <c:pt idx="2">
                  <c:v>EW</c:v>
                </c:pt>
                <c:pt idx="3">
                  <c:v>MSC</c:v>
                </c:pt>
                <c:pt idx="4">
                  <c:v>NEL</c:v>
                </c:pt>
                <c:pt idx="5">
                  <c:v>PL</c:v>
                </c:pt>
                <c:pt idx="6">
                  <c:v>PYZ</c:v>
                </c:pt>
                <c:pt idx="7">
                  <c:v>SVG</c:v>
                </c:pt>
                <c:pt idx="8">
                  <c:v>NTS</c:v>
                </c:pt>
                <c:pt idx="9">
                  <c:v>WBL</c:v>
                </c:pt>
              </c:strCache>
            </c:strRef>
          </c:cat>
          <c:val>
            <c:numRef>
              <c:f>Sheet1!$B$2:$B$11</c:f>
              <c:numCache>
                <c:formatCode>General</c:formatCode>
                <c:ptCount val="10"/>
                <c:pt idx="0">
                  <c:v>1.5</c:v>
                </c:pt>
                <c:pt idx="1">
                  <c:v>2.1</c:v>
                </c:pt>
                <c:pt idx="2">
                  <c:v>2.2000000000000002</c:v>
                </c:pt>
                <c:pt idx="3">
                  <c:v>2.2999999999999998</c:v>
                </c:pt>
                <c:pt idx="4">
                  <c:v>2.4</c:v>
                </c:pt>
                <c:pt idx="5">
                  <c:v>3</c:v>
                </c:pt>
                <c:pt idx="6">
                  <c:v>2.7</c:v>
                </c:pt>
                <c:pt idx="7">
                  <c:v>2.2000000000000002</c:v>
                </c:pt>
                <c:pt idx="8">
                  <c:v>2.2999999999999998</c:v>
                </c:pt>
                <c:pt idx="9">
                  <c:v>2.1</c:v>
                </c:pt>
              </c:numCache>
            </c:numRef>
          </c:val>
          <c:extLst>
            <c:ext xmlns:c16="http://schemas.microsoft.com/office/drawing/2014/chart" uri="{C3380CC4-5D6E-409C-BE32-E72D297353CC}">
              <c16:uniqueId val="{00000014-3866-43D7-AE96-0A76FB09174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249346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84A62-48C7-4CE7-A8D2-0EE37C4281B6}" type="datetimeFigureOut">
              <a:rPr lang="en-GB" smtClean="0"/>
              <a:t>01/09/2024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273741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284056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117442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3009002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684A62-48C7-4CE7-A8D2-0EE37C4281B6}" type="datetimeFigureOut">
              <a:rPr lang="en-GB" smtClean="0"/>
              <a:t>01/09/2024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3580782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684A62-48C7-4CE7-A8D2-0EE37C4281B6}" type="datetimeFigureOut">
              <a:rPr lang="en-GB" smtClean="0"/>
              <a:t>01/09/2024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350866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115690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42401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410215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84A62-48C7-4CE7-A8D2-0EE37C4281B6}" type="datetimeFigureOut">
              <a:rPr lang="en-GB" smtClean="0"/>
              <a:t>01/09/2024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324290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84A62-48C7-4CE7-A8D2-0EE37C4281B6}" type="datetimeFigureOut">
              <a:rPr lang="en-GB" smtClean="0"/>
              <a:t>01/09/2024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243984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84A62-48C7-4CE7-A8D2-0EE37C4281B6}" type="datetimeFigureOut">
              <a:rPr lang="en-GB" smtClean="0"/>
              <a:t>01/09/2024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102566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84A62-48C7-4CE7-A8D2-0EE37C4281B6}" type="datetimeFigureOut">
              <a:rPr lang="en-GB" smtClean="0"/>
              <a:t>01/09/2024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236770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84A62-48C7-4CE7-A8D2-0EE37C4281B6}" type="datetimeFigureOut">
              <a:rPr lang="en-GB" smtClean="0"/>
              <a:t>01/09/2024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387067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84A62-48C7-4CE7-A8D2-0EE37C4281B6}" type="datetimeFigureOut">
              <a:rPr lang="en-GB" smtClean="0"/>
              <a:t>01/09/2024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26684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84A62-48C7-4CE7-A8D2-0EE37C4281B6}" type="datetimeFigureOut">
              <a:rPr lang="en-GB" smtClean="0"/>
              <a:t>01/09/2024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63E0D7-4A6F-4A25-A487-80920AE237BE}" type="slidenum">
              <a:rPr lang="en-GB" smtClean="0"/>
              <a:t>‹#›</a:t>
            </a:fld>
            <a:endParaRPr lang="en-GB"/>
          </a:p>
        </p:txBody>
      </p:sp>
    </p:spTree>
    <p:extLst>
      <p:ext uri="{BB962C8B-B14F-4D97-AF65-F5344CB8AC3E}">
        <p14:creationId xmlns:p14="http://schemas.microsoft.com/office/powerpoint/2010/main" val="35673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684A62-48C7-4CE7-A8D2-0EE37C4281B6}" type="datetimeFigureOut">
              <a:rPr lang="en-GB" smtClean="0"/>
              <a:t>01/09/2024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63E0D7-4A6F-4A25-A487-80920AE237BE}" type="slidenum">
              <a:rPr lang="en-GB" smtClean="0"/>
              <a:t>‹#›</a:t>
            </a:fld>
            <a:endParaRPr lang="en-GB"/>
          </a:p>
        </p:txBody>
      </p:sp>
    </p:spTree>
    <p:extLst>
      <p:ext uri="{BB962C8B-B14F-4D97-AF65-F5344CB8AC3E}">
        <p14:creationId xmlns:p14="http://schemas.microsoft.com/office/powerpoint/2010/main" val="1034221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Employee Data Analysis using Excel</a:t>
            </a:r>
          </a:p>
        </p:txBody>
      </p:sp>
      <p:sp>
        <p:nvSpPr>
          <p:cNvPr id="5" name="Content Placeholder 4"/>
          <p:cNvSpPr>
            <a:spLocks noGrp="1"/>
          </p:cNvSpPr>
          <p:nvPr>
            <p:ph idx="1"/>
          </p:nvPr>
        </p:nvSpPr>
        <p:spPr>
          <a:xfrm>
            <a:off x="3254806" y="2584875"/>
            <a:ext cx="8825659" cy="3416300"/>
          </a:xfrm>
        </p:spPr>
        <p:txBody>
          <a:bodyPr/>
          <a:lstStyle/>
          <a:p>
            <a:endParaRPr lang="en-GB" dirty="0"/>
          </a:p>
          <a:p>
            <a:endParaRPr lang="en-GB" dirty="0"/>
          </a:p>
          <a:p>
            <a:pPr marL="0" indent="0" algn="just">
              <a:buNone/>
            </a:pPr>
            <a:r>
              <a:rPr lang="en-GB" sz="2000" b="1" dirty="0"/>
              <a:t>STUDENT NAME: JANANI E</a:t>
            </a:r>
          </a:p>
          <a:p>
            <a:pPr marL="0" indent="0" algn="just">
              <a:buNone/>
            </a:pPr>
            <a:r>
              <a:rPr lang="en-GB" sz="2000" b="1" dirty="0"/>
              <a:t>REGISTER NO:122202016</a:t>
            </a:r>
          </a:p>
          <a:p>
            <a:pPr marL="0" indent="0" algn="just">
              <a:buNone/>
            </a:pPr>
            <a:r>
              <a:rPr lang="en-GB" sz="2000" b="1" dirty="0"/>
              <a:t>NAAN MUDHALVAN ID:asunm1353122202016</a:t>
            </a:r>
          </a:p>
          <a:p>
            <a:pPr marL="0" indent="0" algn="just">
              <a:buNone/>
            </a:pPr>
            <a:r>
              <a:rPr lang="en-GB" sz="2000" b="1" dirty="0"/>
              <a:t>DEPARTMENT: B.COM(CORPORATE SECRETARYSHIP)</a:t>
            </a:r>
          </a:p>
          <a:p>
            <a:pPr marL="0" indent="0" algn="just">
              <a:buNone/>
            </a:pPr>
            <a:r>
              <a:rPr lang="en-GB" sz="2000" b="1" dirty="0"/>
              <a:t>COLLEGE:ANNA ADARSH COLLEGE FOR WOMEN</a:t>
            </a:r>
          </a:p>
        </p:txBody>
      </p:sp>
    </p:spTree>
    <p:extLst>
      <p:ext uri="{BB962C8B-B14F-4D97-AF65-F5344CB8AC3E}">
        <p14:creationId xmlns:p14="http://schemas.microsoft.com/office/powerpoint/2010/main" val="63949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MODELLING</a:t>
            </a:r>
          </a:p>
        </p:txBody>
      </p:sp>
      <p:sp>
        <p:nvSpPr>
          <p:cNvPr id="3" name="Text Placeholder 2"/>
          <p:cNvSpPr>
            <a:spLocks noGrp="1"/>
          </p:cNvSpPr>
          <p:nvPr>
            <p:ph type="body" idx="1"/>
          </p:nvPr>
        </p:nvSpPr>
        <p:spPr/>
        <p:txBody>
          <a:bodyPr/>
          <a:lstStyle/>
          <a:p>
            <a:r>
              <a:rPr lang="en-GB" dirty="0"/>
              <a:t>DATA COLLECTION</a:t>
            </a:r>
          </a:p>
        </p:txBody>
      </p:sp>
      <p:sp>
        <p:nvSpPr>
          <p:cNvPr id="4" name="Text Placeholder 3"/>
          <p:cNvSpPr>
            <a:spLocks noGrp="1"/>
          </p:cNvSpPr>
          <p:nvPr>
            <p:ph type="body" sz="half" idx="15"/>
          </p:nvPr>
        </p:nvSpPr>
        <p:spPr>
          <a:xfrm>
            <a:off x="1154953" y="3579008"/>
            <a:ext cx="3141879" cy="2448049"/>
          </a:xfrm>
        </p:spPr>
        <p:txBody>
          <a:bodyPr>
            <a:normAutofit/>
          </a:bodyPr>
          <a:lstStyle/>
          <a:p>
            <a:pPr marL="342900" indent="-342900">
              <a:buAutoNum type="arabicPeriod"/>
            </a:pPr>
            <a:r>
              <a:rPr lang="en-GB" dirty="0"/>
              <a:t>Downloaded the dataset from edunet dashboard</a:t>
            </a:r>
          </a:p>
          <a:p>
            <a:pPr marL="342900" indent="-342900">
              <a:buAutoNum type="arabicPeriod"/>
            </a:pPr>
            <a:r>
              <a:rPr lang="en-GB" dirty="0"/>
              <a:t>2. Opened the data in excel</a:t>
            </a:r>
          </a:p>
          <a:p>
            <a:pPr marL="342900" indent="-342900">
              <a:buAutoNum type="arabicPeriod"/>
            </a:pPr>
            <a:r>
              <a:rPr lang="en-GB" dirty="0"/>
              <a:t>3. Saved the file in desktop as an(.xls)file</a:t>
            </a:r>
          </a:p>
        </p:txBody>
      </p:sp>
      <p:sp>
        <p:nvSpPr>
          <p:cNvPr id="5" name="Text Placeholder 4"/>
          <p:cNvSpPr>
            <a:spLocks noGrp="1"/>
          </p:cNvSpPr>
          <p:nvPr>
            <p:ph type="body" sz="quarter" idx="3"/>
          </p:nvPr>
        </p:nvSpPr>
        <p:spPr>
          <a:xfrm>
            <a:off x="4512721" y="2603502"/>
            <a:ext cx="3147009" cy="835158"/>
          </a:xfrm>
        </p:spPr>
        <p:txBody>
          <a:bodyPr/>
          <a:lstStyle/>
          <a:p>
            <a:r>
              <a:rPr lang="en-GB" dirty="0"/>
              <a:t>FEATURE COLLECTION</a:t>
            </a:r>
          </a:p>
        </p:txBody>
      </p:sp>
      <p:sp>
        <p:nvSpPr>
          <p:cNvPr id="6" name="Text Placeholder 5"/>
          <p:cNvSpPr>
            <a:spLocks noGrp="1"/>
          </p:cNvSpPr>
          <p:nvPr>
            <p:ph type="body" sz="half" idx="16"/>
          </p:nvPr>
        </p:nvSpPr>
        <p:spPr>
          <a:xfrm>
            <a:off x="4368623" y="3579008"/>
            <a:ext cx="3147009" cy="2847293"/>
          </a:xfrm>
        </p:spPr>
        <p:txBody>
          <a:bodyPr/>
          <a:lstStyle/>
          <a:p>
            <a:pPr marL="342900" indent="-342900">
              <a:buAutoNum type="arabicPeriod"/>
            </a:pPr>
            <a:r>
              <a:rPr lang="en-GB" dirty="0"/>
              <a:t>Used conditional formatting</a:t>
            </a:r>
          </a:p>
          <a:p>
            <a:pPr marL="342900" indent="-342900">
              <a:buAutoNum type="arabicPeriod"/>
            </a:pPr>
            <a:r>
              <a:rPr lang="en-GB" dirty="0"/>
              <a:t>2. Used fill colour option</a:t>
            </a:r>
          </a:p>
          <a:p>
            <a:pPr marL="342900" indent="-342900">
              <a:buAutoNum type="arabicPeriod"/>
            </a:pPr>
            <a:r>
              <a:rPr lang="en-GB" dirty="0"/>
              <a:t>3. Used filter option to separate blanks in the column</a:t>
            </a:r>
          </a:p>
        </p:txBody>
      </p:sp>
      <p:sp>
        <p:nvSpPr>
          <p:cNvPr id="7" name="Text Placeholder 6"/>
          <p:cNvSpPr>
            <a:spLocks noGrp="1"/>
          </p:cNvSpPr>
          <p:nvPr>
            <p:ph type="body" sz="quarter" idx="13"/>
          </p:nvPr>
        </p:nvSpPr>
        <p:spPr/>
        <p:txBody>
          <a:bodyPr/>
          <a:lstStyle/>
          <a:p>
            <a:r>
              <a:rPr lang="en-GB" dirty="0"/>
              <a:t>DATA CLEANING</a:t>
            </a:r>
          </a:p>
        </p:txBody>
      </p:sp>
      <p:sp>
        <p:nvSpPr>
          <p:cNvPr id="8" name="Text Placeholder 7"/>
          <p:cNvSpPr>
            <a:spLocks noGrp="1"/>
          </p:cNvSpPr>
          <p:nvPr>
            <p:ph type="body" sz="half" idx="17"/>
          </p:nvPr>
        </p:nvSpPr>
        <p:spPr>
          <a:xfrm>
            <a:off x="7888329" y="3579008"/>
            <a:ext cx="3145536" cy="2448047"/>
          </a:xfrm>
        </p:spPr>
        <p:txBody>
          <a:bodyPr/>
          <a:lstStyle/>
          <a:p>
            <a:pPr marL="342900" indent="-342900">
              <a:buAutoNum type="arabicPeriod"/>
            </a:pPr>
            <a:r>
              <a:rPr lang="en-GB" dirty="0"/>
              <a:t>Filtering the data according to our needs</a:t>
            </a:r>
          </a:p>
          <a:p>
            <a:pPr marL="342900" indent="-342900">
              <a:buAutoNum type="arabicPeriod"/>
            </a:pPr>
            <a:r>
              <a:rPr lang="en-GB" dirty="0"/>
              <a:t>2. Making the data into a structured data</a:t>
            </a:r>
          </a:p>
          <a:p>
            <a:pPr marL="342900" indent="-342900">
              <a:buAutoNum type="arabicPeriod"/>
            </a:pPr>
            <a:r>
              <a:rPr lang="en-GB" dirty="0"/>
              <a:t>3. Separating the important columns</a:t>
            </a:r>
          </a:p>
          <a:p>
            <a:endParaRPr lang="en-GB" dirty="0"/>
          </a:p>
        </p:txBody>
      </p:sp>
    </p:spTree>
    <p:extLst>
      <p:ext uri="{BB962C8B-B14F-4D97-AF65-F5344CB8AC3E}">
        <p14:creationId xmlns:p14="http://schemas.microsoft.com/office/powerpoint/2010/main" val="117326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a:t>
            </a:r>
          </a:p>
        </p:txBody>
      </p:sp>
      <p:graphicFrame>
        <p:nvGraphicFramePr>
          <p:cNvPr id="5" name="Content Placeholder 4">
            <a:extLst>
              <a:ext uri="{FF2B5EF4-FFF2-40B4-BE49-F238E27FC236}">
                <a16:creationId xmlns:a16="http://schemas.microsoft.com/office/drawing/2014/main" id="{3A66D031-9CDD-7E86-C82D-B1D85AF273DE}"/>
              </a:ext>
            </a:extLst>
          </p:cNvPr>
          <p:cNvGraphicFramePr>
            <a:graphicFrameLocks noGrp="1"/>
          </p:cNvGraphicFramePr>
          <p:nvPr>
            <p:ph idx="1"/>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567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96280120"/>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093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1154954" y="2813538"/>
            <a:ext cx="10521231" cy="3206262"/>
          </a:xfrm>
        </p:spPr>
        <p:txBody>
          <a:bodyPr/>
          <a:lstStyle/>
          <a:p>
            <a:pPr marL="0" indent="0">
              <a:buNone/>
            </a:pPr>
            <a:r>
              <a:rPr lang="en-GB" dirty="0"/>
              <a:t>In any organization, the main task is people handling because the main task</a:t>
            </a:r>
          </a:p>
          <a:p>
            <a:pPr marL="0" indent="0">
              <a:buNone/>
            </a:pPr>
            <a:r>
              <a:rPr lang="en-GB" dirty="0"/>
              <a:t> is to manage people who are the main assets of the organization as they</a:t>
            </a:r>
          </a:p>
          <a:p>
            <a:pPr marL="0" indent="0">
              <a:buNone/>
            </a:pPr>
            <a:r>
              <a:rPr lang="en-GB" dirty="0"/>
              <a:t> are the person to fulfil the ultimate goal of the company.</a:t>
            </a:r>
          </a:p>
          <a:p>
            <a:pPr marL="0" indent="0">
              <a:buNone/>
            </a:pPr>
            <a:r>
              <a:rPr lang="en-GB" dirty="0"/>
              <a:t>There is a saying that "when you are an employee, success definition for </a:t>
            </a:r>
          </a:p>
          <a:p>
            <a:pPr marL="0" indent="0">
              <a:buNone/>
            </a:pPr>
            <a:r>
              <a:rPr lang="en-GB" dirty="0"/>
              <a:t>you to grow yourself but at the time when you become a leader the definition</a:t>
            </a:r>
          </a:p>
          <a:p>
            <a:pPr marL="0" indent="0">
              <a:buNone/>
            </a:pPr>
            <a:r>
              <a:rPr lang="en-GB" dirty="0"/>
              <a:t> of success is to grow others. And that is where employee performance analysis</a:t>
            </a:r>
          </a:p>
          <a:p>
            <a:pPr marL="0" indent="0">
              <a:buNone/>
            </a:pPr>
            <a:r>
              <a:rPr lang="en-GB" dirty="0"/>
              <a:t> plays a huge role".</a:t>
            </a:r>
          </a:p>
        </p:txBody>
      </p:sp>
    </p:spTree>
    <p:extLst>
      <p:ext uri="{BB962C8B-B14F-4D97-AF65-F5344CB8AC3E}">
        <p14:creationId xmlns:p14="http://schemas.microsoft.com/office/powerpoint/2010/main" val="278765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TITLE</a:t>
            </a:r>
          </a:p>
        </p:txBody>
      </p:sp>
      <p:sp>
        <p:nvSpPr>
          <p:cNvPr id="3" name="Content Placeholder 2"/>
          <p:cNvSpPr>
            <a:spLocks noGrp="1"/>
          </p:cNvSpPr>
          <p:nvPr>
            <p:ph idx="1"/>
          </p:nvPr>
        </p:nvSpPr>
        <p:spPr>
          <a:xfrm>
            <a:off x="1554199" y="3195928"/>
            <a:ext cx="8825659" cy="3416300"/>
          </a:xfrm>
        </p:spPr>
        <p:txBody>
          <a:bodyPr>
            <a:normAutofit/>
          </a:bodyPr>
          <a:lstStyle/>
          <a:p>
            <a:pPr marL="0" indent="0">
              <a:buNone/>
            </a:pPr>
            <a:r>
              <a:rPr lang="en-GB" sz="2800" b="1" dirty="0"/>
              <a:t>Employee Performance Analysis using Excel</a:t>
            </a:r>
          </a:p>
        </p:txBody>
      </p:sp>
    </p:spTree>
    <p:extLst>
      <p:ext uri="{BB962C8B-B14F-4D97-AF65-F5344CB8AC3E}">
        <p14:creationId xmlns:p14="http://schemas.microsoft.com/office/powerpoint/2010/main" val="23975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3" name="Content Placeholder 2"/>
          <p:cNvSpPr>
            <a:spLocks noGrp="1"/>
          </p:cNvSpPr>
          <p:nvPr>
            <p:ph idx="1"/>
          </p:nvPr>
        </p:nvSpPr>
        <p:spPr>
          <a:xfrm>
            <a:off x="1811777" y="2680773"/>
            <a:ext cx="8825659" cy="3416300"/>
          </a:xfrm>
        </p:spPr>
        <p:txBody>
          <a:bodyPr/>
          <a:lstStyle/>
          <a:p>
            <a:r>
              <a:rPr lang="en-GB" dirty="0"/>
              <a:t>Problem Statement</a:t>
            </a:r>
          </a:p>
          <a:p>
            <a:r>
              <a:rPr lang="en-GB" dirty="0"/>
              <a:t>Project Overview</a:t>
            </a:r>
          </a:p>
          <a:p>
            <a:r>
              <a:rPr lang="en-GB" dirty="0"/>
              <a:t>End Users</a:t>
            </a:r>
          </a:p>
          <a:p>
            <a:r>
              <a:rPr lang="en-GB" dirty="0"/>
              <a:t>Our Solution and Proposition</a:t>
            </a:r>
          </a:p>
          <a:p>
            <a:r>
              <a:rPr lang="en-GB" dirty="0"/>
              <a:t>Dataset Description</a:t>
            </a:r>
          </a:p>
          <a:p>
            <a:r>
              <a:rPr lang="en-GB" dirty="0"/>
              <a:t>Modelling Approach</a:t>
            </a:r>
          </a:p>
          <a:p>
            <a:r>
              <a:rPr lang="en-GB" dirty="0"/>
              <a:t>Results and Discussion</a:t>
            </a:r>
          </a:p>
          <a:p>
            <a:r>
              <a:rPr lang="en-GB" dirty="0"/>
              <a:t>Conclusion</a:t>
            </a:r>
          </a:p>
        </p:txBody>
      </p:sp>
    </p:spTree>
    <p:extLst>
      <p:ext uri="{BB962C8B-B14F-4D97-AF65-F5344CB8AC3E}">
        <p14:creationId xmlns:p14="http://schemas.microsoft.com/office/powerpoint/2010/main" val="5039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 </a:t>
            </a:r>
          </a:p>
        </p:txBody>
      </p:sp>
      <p:sp>
        <p:nvSpPr>
          <p:cNvPr id="3" name="Content Placeholder 2"/>
          <p:cNvSpPr>
            <a:spLocks noGrp="1"/>
          </p:cNvSpPr>
          <p:nvPr>
            <p:ph idx="1"/>
          </p:nvPr>
        </p:nvSpPr>
        <p:spPr>
          <a:xfrm>
            <a:off x="1348137" y="2629257"/>
            <a:ext cx="8825659" cy="3416300"/>
          </a:xfrm>
        </p:spPr>
        <p:txBody>
          <a:bodyPr/>
          <a:lstStyle/>
          <a:p>
            <a:pPr marL="0" indent="0">
              <a:buNone/>
            </a:pPr>
            <a:r>
              <a:rPr lang="en-GB" dirty="0"/>
              <a:t> Analyzing employee data sets is crucial for several reason:</a:t>
            </a:r>
          </a:p>
          <a:p>
            <a:pPr>
              <a:buFont typeface="Wingdings" panose="05000000000000000000" pitchFamily="2" charset="2"/>
              <a:buChar char="Ø"/>
            </a:pPr>
            <a:r>
              <a:rPr lang="en-GB" dirty="0"/>
              <a:t>Improving Employee Experience</a:t>
            </a:r>
          </a:p>
          <a:p>
            <a:pPr>
              <a:buFont typeface="Wingdings" panose="05000000000000000000" pitchFamily="2" charset="2"/>
              <a:buChar char="Ø"/>
            </a:pPr>
            <a:r>
              <a:rPr lang="en-GB" dirty="0"/>
              <a:t>Enhancing Productivity</a:t>
            </a:r>
          </a:p>
          <a:p>
            <a:pPr>
              <a:buFont typeface="Wingdings" panose="05000000000000000000" pitchFamily="2" charset="2"/>
              <a:buChar char="Ø"/>
            </a:pPr>
            <a:r>
              <a:rPr lang="en-GB" dirty="0"/>
              <a:t>Informed Decision –Making</a:t>
            </a:r>
          </a:p>
          <a:p>
            <a:pPr>
              <a:buFont typeface="Wingdings" panose="05000000000000000000" pitchFamily="2" charset="2"/>
              <a:buChar char="Ø"/>
            </a:pPr>
            <a:r>
              <a:rPr lang="en-GB" dirty="0"/>
              <a:t>Identifying Trends and Patterns</a:t>
            </a:r>
          </a:p>
          <a:p>
            <a:pPr>
              <a:buFont typeface="Wingdings" panose="05000000000000000000" pitchFamily="2" charset="2"/>
              <a:buChar char="Ø"/>
            </a:pPr>
            <a:r>
              <a:rPr lang="en-GB" dirty="0"/>
              <a:t>Ensuring Fairness and Compliance</a:t>
            </a:r>
          </a:p>
          <a:p>
            <a:pPr>
              <a:buFont typeface="Wingdings" panose="05000000000000000000" pitchFamily="2" charset="2"/>
              <a:buChar char="Ø"/>
            </a:pPr>
            <a:r>
              <a:rPr lang="en-GB" dirty="0"/>
              <a:t>Strategic Planning</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71743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p>
        </p:txBody>
      </p:sp>
      <p:sp>
        <p:nvSpPr>
          <p:cNvPr id="3" name="Content Placeholder 2"/>
          <p:cNvSpPr>
            <a:spLocks noGrp="1"/>
          </p:cNvSpPr>
          <p:nvPr>
            <p:ph idx="1"/>
          </p:nvPr>
        </p:nvSpPr>
        <p:spPr>
          <a:xfrm>
            <a:off x="669703" y="2577742"/>
            <a:ext cx="10740980" cy="3874573"/>
          </a:xfrm>
        </p:spPr>
        <p:txBody>
          <a:bodyPr>
            <a:normAutofit lnSpcReduction="10000"/>
          </a:bodyPr>
          <a:lstStyle/>
          <a:p>
            <a:pPr marL="0" indent="0">
              <a:buNone/>
            </a:pPr>
            <a:r>
              <a:rPr lang="en-GB" b="1" dirty="0"/>
              <a:t>Objective:</a:t>
            </a:r>
          </a:p>
          <a:p>
            <a:pPr marL="0" indent="0">
              <a:buNone/>
            </a:pPr>
            <a:r>
              <a:rPr lang="en-GB" dirty="0"/>
              <a:t>The primary objective of this project is to systematically analyse employee performance across the organization ,identify key  factors affecting performance, and develop strategies to improve overall productivity, engagement, and job satisfaction. Employee performance analysis is crucial for several reasons:</a:t>
            </a:r>
          </a:p>
          <a:p>
            <a:pPr>
              <a:buFont typeface="Wingdings" panose="05000000000000000000" pitchFamily="2" charset="2"/>
              <a:buChar char="Ø"/>
            </a:pPr>
            <a:r>
              <a:rPr lang="en-GB" dirty="0"/>
              <a:t>Feedback and improvement</a:t>
            </a:r>
          </a:p>
          <a:p>
            <a:pPr>
              <a:buFont typeface="Wingdings" panose="05000000000000000000" pitchFamily="2" charset="2"/>
              <a:buChar char="Ø"/>
            </a:pPr>
            <a:r>
              <a:rPr lang="en-GB" dirty="0"/>
              <a:t>Goal setting</a:t>
            </a:r>
          </a:p>
          <a:p>
            <a:pPr>
              <a:buFont typeface="Wingdings" panose="05000000000000000000" pitchFamily="2" charset="2"/>
              <a:buChar char="Ø"/>
            </a:pPr>
            <a:r>
              <a:rPr lang="en-GB" dirty="0"/>
              <a:t>Career development</a:t>
            </a:r>
          </a:p>
          <a:p>
            <a:pPr>
              <a:buFont typeface="Wingdings" panose="05000000000000000000" pitchFamily="2" charset="2"/>
              <a:buChar char="Ø"/>
            </a:pPr>
            <a:r>
              <a:rPr lang="en-GB" dirty="0"/>
              <a:t>Increased productivity</a:t>
            </a:r>
          </a:p>
          <a:p>
            <a:pPr>
              <a:buFont typeface="Wingdings" panose="05000000000000000000" pitchFamily="2" charset="2"/>
              <a:buChar char="Ø"/>
            </a:pPr>
            <a:r>
              <a:rPr lang="en-GB" dirty="0"/>
              <a:t>Alignment with organisational goals</a:t>
            </a:r>
          </a:p>
          <a:p>
            <a:pPr>
              <a:buFont typeface="Wingdings" panose="05000000000000000000" pitchFamily="2" charset="2"/>
              <a:buChar char="Ø"/>
            </a:pPr>
            <a:r>
              <a:rPr lang="en-GB" dirty="0"/>
              <a:t>Employee retention</a:t>
            </a:r>
          </a:p>
        </p:txBody>
      </p:sp>
    </p:spTree>
    <p:extLst>
      <p:ext uri="{BB962C8B-B14F-4D97-AF65-F5344CB8AC3E}">
        <p14:creationId xmlns:p14="http://schemas.microsoft.com/office/powerpoint/2010/main" val="206964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ARE THE END USERS</a:t>
            </a:r>
          </a:p>
        </p:txBody>
      </p:sp>
      <p:sp>
        <p:nvSpPr>
          <p:cNvPr id="4" name="Rectangle 3"/>
          <p:cNvSpPr/>
          <p:nvPr/>
        </p:nvSpPr>
        <p:spPr>
          <a:xfrm>
            <a:off x="1373895" y="2526226"/>
            <a:ext cx="10139818" cy="2308324"/>
          </a:xfrm>
          <a:prstGeom prst="rect">
            <a:avLst/>
          </a:prstGeom>
        </p:spPr>
        <p:txBody>
          <a:bodyPr wrap="square">
            <a:spAutoFit/>
          </a:bodyPr>
          <a:lstStyle/>
          <a:p>
            <a:endParaRPr lang="en-GB" dirty="0"/>
          </a:p>
          <a:p>
            <a:r>
              <a:rPr lang="en-GB" dirty="0"/>
              <a:t>Employee performance analysis is valuable tool for various stakeholders within an organization. Here are some of the key end users:</a:t>
            </a:r>
          </a:p>
          <a:p>
            <a:endParaRPr lang="en-GB" dirty="0"/>
          </a:p>
          <a:p>
            <a:r>
              <a:rPr lang="en-GB" dirty="0"/>
              <a:t>Human resource department Managers and team leaders Executives and senior management</a:t>
            </a:r>
          </a:p>
          <a:p>
            <a:endParaRPr lang="en-GB" dirty="0"/>
          </a:p>
          <a:p>
            <a:r>
              <a:rPr lang="en-GB" dirty="0"/>
              <a:t>➤ Employees Training and development teams Data analysts</a:t>
            </a:r>
          </a:p>
        </p:txBody>
      </p:sp>
    </p:spTree>
    <p:extLst>
      <p:ext uri="{BB962C8B-B14F-4D97-AF65-F5344CB8AC3E}">
        <p14:creationId xmlns:p14="http://schemas.microsoft.com/office/powerpoint/2010/main" val="389609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998150" cy="706964"/>
          </a:xfrm>
        </p:spPr>
        <p:txBody>
          <a:bodyPr/>
          <a:lstStyle/>
          <a:p>
            <a:r>
              <a:rPr lang="en-GB" dirty="0"/>
              <a:t>OUR SOLUTION AND ITS VALUE PROPOSITIONSOLUTION</a:t>
            </a:r>
          </a:p>
        </p:txBody>
      </p:sp>
      <p:sp>
        <p:nvSpPr>
          <p:cNvPr id="3" name="Text Placeholder 2"/>
          <p:cNvSpPr>
            <a:spLocks noGrp="1"/>
          </p:cNvSpPr>
          <p:nvPr>
            <p:ph type="body" idx="1"/>
          </p:nvPr>
        </p:nvSpPr>
        <p:spPr>
          <a:xfrm>
            <a:off x="1154954" y="2459865"/>
            <a:ext cx="4825157" cy="719897"/>
          </a:xfrm>
        </p:spPr>
        <p:txBody>
          <a:bodyPr/>
          <a:lstStyle/>
          <a:p>
            <a:r>
              <a:rPr lang="en-GB" dirty="0"/>
              <a:t>SOLUTION FOR EMPLOYEE PERFORMANCE ANALYSIS</a:t>
            </a:r>
          </a:p>
        </p:txBody>
      </p:sp>
      <p:sp>
        <p:nvSpPr>
          <p:cNvPr id="4" name="Content Placeholder 3"/>
          <p:cNvSpPr>
            <a:spLocks noGrp="1"/>
          </p:cNvSpPr>
          <p:nvPr>
            <p:ph sz="half" idx="2"/>
          </p:nvPr>
        </p:nvSpPr>
        <p:spPr>
          <a:xfrm>
            <a:off x="1154954" y="3669675"/>
            <a:ext cx="4825158" cy="2592224"/>
          </a:xfrm>
        </p:spPr>
        <p:txBody>
          <a:bodyPr>
            <a:normAutofit/>
          </a:bodyPr>
          <a:lstStyle/>
          <a:p>
            <a:pPr marL="0" indent="0">
              <a:buNone/>
            </a:pPr>
            <a:r>
              <a:rPr lang="en-GB" dirty="0"/>
              <a:t>➤ Data collection and integration</a:t>
            </a:r>
          </a:p>
          <a:p>
            <a:pPr marL="0" indent="0">
              <a:buNone/>
            </a:pPr>
            <a:r>
              <a:rPr lang="en-GB" dirty="0"/>
              <a:t>➤ Performance metrics</a:t>
            </a:r>
          </a:p>
          <a:p>
            <a:pPr marL="0" indent="0">
              <a:buNone/>
            </a:pPr>
            <a:r>
              <a:rPr lang="en-GB" dirty="0"/>
              <a:t>➤ Advanced analytics</a:t>
            </a:r>
          </a:p>
          <a:p>
            <a:pPr marL="0" indent="0">
              <a:buNone/>
            </a:pPr>
            <a:r>
              <a:rPr lang="en-GB" dirty="0"/>
              <a:t>➤ Personalised insights</a:t>
            </a:r>
          </a:p>
          <a:p>
            <a:pPr marL="0" indent="0">
              <a:buNone/>
            </a:pPr>
            <a:r>
              <a:rPr lang="en-GB" dirty="0"/>
              <a:t>➤ Continuous feedback and improvement</a:t>
            </a:r>
          </a:p>
        </p:txBody>
      </p:sp>
      <p:sp>
        <p:nvSpPr>
          <p:cNvPr id="5" name="Text Placeholder 4"/>
          <p:cNvSpPr>
            <a:spLocks noGrp="1"/>
          </p:cNvSpPr>
          <p:nvPr>
            <p:ph type="body" sz="quarter" idx="3"/>
          </p:nvPr>
        </p:nvSpPr>
        <p:spPr>
          <a:xfrm>
            <a:off x="6154029" y="1922729"/>
            <a:ext cx="4825159" cy="1504848"/>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VALUE PROPOSITION</a:t>
            </a:r>
          </a:p>
          <a:p>
            <a:endParaRPr lang="en-GB" dirty="0"/>
          </a:p>
        </p:txBody>
      </p:sp>
      <p:sp>
        <p:nvSpPr>
          <p:cNvPr id="6" name="Content Placeholder 5"/>
          <p:cNvSpPr>
            <a:spLocks noGrp="1"/>
          </p:cNvSpPr>
          <p:nvPr>
            <p:ph sz="quarter" idx="4"/>
          </p:nvPr>
        </p:nvSpPr>
        <p:spPr>
          <a:xfrm>
            <a:off x="6208712" y="3669675"/>
            <a:ext cx="4825159" cy="2840039"/>
          </a:xfrm>
        </p:spPr>
        <p:txBody>
          <a:bodyPr/>
          <a:lstStyle/>
          <a:p>
            <a:r>
              <a:rPr lang="en-GB" dirty="0"/>
              <a:t>Enhanced productivity</a:t>
            </a:r>
          </a:p>
          <a:p>
            <a:r>
              <a:rPr lang="en-GB" dirty="0"/>
              <a:t> Employee engagement and retention</a:t>
            </a:r>
          </a:p>
          <a:p>
            <a:r>
              <a:rPr lang="en-GB" dirty="0"/>
              <a:t>Data-driven decisions</a:t>
            </a:r>
          </a:p>
          <a:p>
            <a:r>
              <a:rPr lang="en-GB" dirty="0"/>
              <a:t>Improved organizational performance</a:t>
            </a:r>
          </a:p>
          <a:p>
            <a:r>
              <a:rPr lang="en-GB" dirty="0"/>
              <a:t>Scalability and flexibility</a:t>
            </a:r>
          </a:p>
          <a:p>
            <a:pPr marL="0" indent="0">
              <a:buNone/>
            </a:pPr>
            <a:endParaRPr lang="en-GB" dirty="0"/>
          </a:p>
        </p:txBody>
      </p:sp>
    </p:spTree>
    <p:extLst>
      <p:ext uri="{BB962C8B-B14F-4D97-AF65-F5344CB8AC3E}">
        <p14:creationId xmlns:p14="http://schemas.microsoft.com/office/powerpoint/2010/main" val="285354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Description</a:t>
            </a:r>
          </a:p>
        </p:txBody>
      </p:sp>
      <p:sp>
        <p:nvSpPr>
          <p:cNvPr id="3" name="Content Placeholder 2"/>
          <p:cNvSpPr>
            <a:spLocks noGrp="1"/>
          </p:cNvSpPr>
          <p:nvPr>
            <p:ph idx="1"/>
          </p:nvPr>
        </p:nvSpPr>
        <p:spPr>
          <a:xfrm>
            <a:off x="1245106" y="2667894"/>
            <a:ext cx="9933756" cy="3416300"/>
          </a:xfrm>
        </p:spPr>
        <p:txBody>
          <a:bodyPr>
            <a:normAutofit fontScale="85000" lnSpcReduction="10000"/>
          </a:bodyPr>
          <a:lstStyle/>
          <a:p>
            <a:pPr marL="0" indent="0">
              <a:buNone/>
            </a:pPr>
            <a:r>
              <a:rPr lang="en-GB" dirty="0"/>
              <a:t>➤ Employee ID: Unique identifier for each employee in the organization. Described in numbers</a:t>
            </a:r>
          </a:p>
          <a:p>
            <a:pPr marL="0" indent="0">
              <a:buNone/>
            </a:pPr>
            <a:r>
              <a:rPr lang="en-GB" dirty="0"/>
              <a:t>➤ First name: First name of the employee in text</a:t>
            </a:r>
          </a:p>
          <a:p>
            <a:pPr marL="0" indent="0">
              <a:buNone/>
            </a:pPr>
            <a:r>
              <a:rPr lang="en-GB" dirty="0"/>
              <a:t>➤ Last name: Last name of the employee in text</a:t>
            </a:r>
          </a:p>
          <a:p>
            <a:pPr marL="0" indent="0">
              <a:buNone/>
            </a:pPr>
            <a:r>
              <a:rPr lang="en-GB" dirty="0"/>
              <a:t>➤ Business unit: The specific business unit or department to which the employee belongs, in text.</a:t>
            </a:r>
          </a:p>
          <a:p>
            <a:pPr marL="0" indent="0">
              <a:buNone/>
            </a:pPr>
            <a:r>
              <a:rPr lang="en-GB" dirty="0"/>
              <a:t>➤ Employee status: The current employment status of the employee i.e. active, on leave, terminated.</a:t>
            </a:r>
          </a:p>
          <a:p>
            <a:pPr marL="0" indent="0">
              <a:buNone/>
            </a:pPr>
            <a:r>
              <a:rPr lang="en-GB" dirty="0"/>
              <a:t>➤ Employee type: The type of employment the employee has full-time, part-time, contract.</a:t>
            </a:r>
          </a:p>
          <a:p>
            <a:pPr marL="0" indent="0">
              <a:buNone/>
            </a:pPr>
            <a:r>
              <a:rPr lang="en-GB" dirty="0"/>
              <a:t>➤ Gender code: A code representing the gender of the employee, M for male, F for female, N for non-binary.</a:t>
            </a:r>
          </a:p>
          <a:p>
            <a:pPr marL="0" indent="0">
              <a:buNone/>
            </a:pPr>
            <a:r>
              <a:rPr lang="en-GB" dirty="0"/>
              <a:t>➤ Performance score: A score indicating the employee's performance level i.e. excellent, satisfactory, needs</a:t>
            </a:r>
          </a:p>
        </p:txBody>
      </p:sp>
    </p:spTree>
    <p:extLst>
      <p:ext uri="{BB962C8B-B14F-4D97-AF65-F5344CB8AC3E}">
        <p14:creationId xmlns:p14="http://schemas.microsoft.com/office/powerpoint/2010/main" val="232087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 "WOW" IN OUR SOLUTION</a:t>
            </a:r>
          </a:p>
        </p:txBody>
      </p:sp>
      <p:sp>
        <p:nvSpPr>
          <p:cNvPr id="3" name="Content Placeholder 2"/>
          <p:cNvSpPr>
            <a:spLocks noGrp="1"/>
          </p:cNvSpPr>
          <p:nvPr>
            <p:ph idx="1"/>
          </p:nvPr>
        </p:nvSpPr>
        <p:spPr>
          <a:xfrm>
            <a:off x="1541320" y="3067139"/>
            <a:ext cx="8825659" cy="3416300"/>
          </a:xfrm>
        </p:spPr>
        <p:txBody>
          <a:bodyPr/>
          <a:lstStyle/>
          <a:p>
            <a:pPr marL="0" indent="0">
              <a:buNone/>
            </a:pPr>
            <a:r>
              <a:rPr lang="en-GB" dirty="0"/>
              <a:t>  Formula used for finding the performance level of employees =IFS(Z8&gt;=5,"VERY HIGH",Z8&gt;=4,"HIGH",Z8&gt;=3,"MED",TRUE,"LOW")</a:t>
            </a:r>
          </a:p>
        </p:txBody>
      </p:sp>
    </p:spTree>
    <p:extLst>
      <p:ext uri="{BB962C8B-B14F-4D97-AF65-F5344CB8AC3E}">
        <p14:creationId xmlns:p14="http://schemas.microsoft.com/office/powerpoint/2010/main" val="160033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97</TotalTime>
  <Words>611</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   Employee Data Analysis using Excel</vt:lpstr>
      <vt:lpstr>PROJECT TITLE</vt:lpstr>
      <vt:lpstr>AGENDA</vt:lpstr>
      <vt:lpstr>PROBLEM STATEMENT </vt:lpstr>
      <vt:lpstr>PROJECT OVERVIEW</vt:lpstr>
      <vt:lpstr>WHO ARE THE END USERS</vt:lpstr>
      <vt:lpstr>OUR SOLUTION AND ITS VALUE PROPOSITIONSOLUTION</vt:lpstr>
      <vt:lpstr>Dataset Description</vt:lpstr>
      <vt:lpstr>HE "WOW" IN OUR SOLUTION</vt:lpstr>
      <vt:lpstr>MODELLING</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Elumalai K</cp:lastModifiedBy>
  <cp:revision>12</cp:revision>
  <dcterms:created xsi:type="dcterms:W3CDTF">2024-08-31T15:36:18Z</dcterms:created>
  <dcterms:modified xsi:type="dcterms:W3CDTF">2024-09-01T10:30:19Z</dcterms:modified>
</cp:coreProperties>
</file>