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78" r:id="rId4"/>
    <p:sldId id="258" r:id="rId5"/>
    <p:sldId id="277" r:id="rId6"/>
    <p:sldId id="291" r:id="rId7"/>
    <p:sldId id="288" r:id="rId8"/>
    <p:sldId id="290" r:id="rId9"/>
    <p:sldId id="292" r:id="rId10"/>
    <p:sldId id="279" r:id="rId11"/>
    <p:sldId id="293" r:id="rId12"/>
    <p:sldId id="280" r:id="rId13"/>
    <p:sldId id="297" r:id="rId14"/>
    <p:sldId id="299" r:id="rId15"/>
    <p:sldId id="300" r:id="rId16"/>
    <p:sldId id="301" r:id="rId17"/>
    <p:sldId id="302" r:id="rId18"/>
    <p:sldId id="303" r:id="rId19"/>
    <p:sldId id="304" r:id="rId20"/>
    <p:sldId id="296" r:id="rId21"/>
    <p:sldId id="283" r:id="rId22"/>
    <p:sldId id="284" r:id="rId23"/>
    <p:sldId id="285" r:id="rId24"/>
    <p:sldId id="305"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A2A2-8C37-01C8-49A1-01C7A3163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5AAB2A-4BBE-246B-1500-E5A59C7F4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54B1E5-9581-2896-FF87-F9D118F57268}"/>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5" name="Footer Placeholder 4">
            <a:extLst>
              <a:ext uri="{FF2B5EF4-FFF2-40B4-BE49-F238E27FC236}">
                <a16:creationId xmlns:a16="http://schemas.microsoft.com/office/drawing/2014/main" id="{0A6B4D99-3A2B-C9ED-D1FC-4495F72ED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0895D-24DA-21BA-6D22-F803822506AF}"/>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159396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F0D2-9846-020F-6F8C-334ED44F87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6D3522-D298-C84B-2319-F83298BC8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5ED38-FF6D-D994-7852-4F0F3D1BE0B3}"/>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5" name="Footer Placeholder 4">
            <a:extLst>
              <a:ext uri="{FF2B5EF4-FFF2-40B4-BE49-F238E27FC236}">
                <a16:creationId xmlns:a16="http://schemas.microsoft.com/office/drawing/2014/main" id="{799E39E8-DEF7-19E8-19AC-D8B4DB36A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237D6-01EB-A54C-B740-4E921914CEA0}"/>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207325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58578-1E3B-5B67-5142-EAAB72F6B9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C7A4A6-E010-CA1B-678E-EFEA1D419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8AB55-4ADF-AFEF-8A8E-088D2B432518}"/>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5" name="Footer Placeholder 4">
            <a:extLst>
              <a:ext uri="{FF2B5EF4-FFF2-40B4-BE49-F238E27FC236}">
                <a16:creationId xmlns:a16="http://schemas.microsoft.com/office/drawing/2014/main" id="{CD54E862-7FDD-7FC3-CCDB-153ACA07D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C8F79E-FC7C-0EE3-FF2C-51D6C25F1933}"/>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183937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B05E-83A0-535B-5E78-1E7D2B6175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D4762-FBE4-9FB2-E813-2942F99828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6CAAB-20D0-8C63-6100-1A45A359BD57}"/>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5" name="Footer Placeholder 4">
            <a:extLst>
              <a:ext uri="{FF2B5EF4-FFF2-40B4-BE49-F238E27FC236}">
                <a16:creationId xmlns:a16="http://schemas.microsoft.com/office/drawing/2014/main" id="{40F66ACE-BF5D-9B19-EDC9-C9C963B38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A37D5-7BF8-D486-B8D6-969E166AE6D8}"/>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179778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2AD1-824D-AC64-7D11-D79224773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77B867-40EB-3563-5617-963BC7EF7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346E17-077A-767C-8275-56F10655B6BD}"/>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5" name="Footer Placeholder 4">
            <a:extLst>
              <a:ext uri="{FF2B5EF4-FFF2-40B4-BE49-F238E27FC236}">
                <a16:creationId xmlns:a16="http://schemas.microsoft.com/office/drawing/2014/main" id="{426EB7E9-1AFF-689D-256F-95C8B51160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E61957-53B3-D7CD-6BE2-43E1C9B5A4B3}"/>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164879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6162-2A97-9AF8-6C50-94D692FD7D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448EDA-D2C9-FC61-3C5F-E0410A1802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DC890E-090D-8EA7-DC78-F01FEE934C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9F4135-C09C-72B3-1E69-E866111C0D25}"/>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6" name="Footer Placeholder 5">
            <a:extLst>
              <a:ext uri="{FF2B5EF4-FFF2-40B4-BE49-F238E27FC236}">
                <a16:creationId xmlns:a16="http://schemas.microsoft.com/office/drawing/2014/main" id="{918FC9BD-80AE-3B0C-1565-919EF26BF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BA9DAE-B9CF-0938-B67E-0CFBCF0DF772}"/>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356414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7B8D-C4F7-14D6-1576-A3ACEB29BB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3DA72-AEB2-19E4-6159-58FFD29BE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76592E-80F4-E620-726D-442322ADCA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3195AD-0B17-73F3-C632-2BECD11F2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39CF8D-485A-05DD-C0F7-AAA8E1632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FF6FC8-EAB7-02B3-E003-B61150DD5E57}"/>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8" name="Footer Placeholder 7">
            <a:extLst>
              <a:ext uri="{FF2B5EF4-FFF2-40B4-BE49-F238E27FC236}">
                <a16:creationId xmlns:a16="http://schemas.microsoft.com/office/drawing/2014/main" id="{B72CE7BE-BFE9-4F67-BCE7-62454E52FA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FBD22F-22C1-2064-6E61-B03B546824BF}"/>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326478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086-BB42-F7CD-FED9-5B7880F784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9FECE9-5AC9-E4E7-FD24-F966B35A97D7}"/>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4" name="Footer Placeholder 3">
            <a:extLst>
              <a:ext uri="{FF2B5EF4-FFF2-40B4-BE49-F238E27FC236}">
                <a16:creationId xmlns:a16="http://schemas.microsoft.com/office/drawing/2014/main" id="{BCA724F2-6465-0FD5-4426-87D26C051F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5D4FE7-B2B0-602C-1362-3DA9EDF9E33B}"/>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265983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65FF5-C2B3-FBC2-A584-2DDE3B8AEBB7}"/>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3" name="Footer Placeholder 2">
            <a:extLst>
              <a:ext uri="{FF2B5EF4-FFF2-40B4-BE49-F238E27FC236}">
                <a16:creationId xmlns:a16="http://schemas.microsoft.com/office/drawing/2014/main" id="{AFBF4CD9-2EBA-AFA4-D0CB-A71F118C33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9A0E77-08E8-F98F-2E18-7A23E262CF70}"/>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373731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7CC1-2B54-5CD0-B053-8A78B8B18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9A0771-2D22-B0C8-7ED1-F705A1462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0DF343-E3E9-AA4E-B074-A3FAF03F0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2CB47-B32A-16BA-B323-C76B1C0AB693}"/>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6" name="Footer Placeholder 5">
            <a:extLst>
              <a:ext uri="{FF2B5EF4-FFF2-40B4-BE49-F238E27FC236}">
                <a16:creationId xmlns:a16="http://schemas.microsoft.com/office/drawing/2014/main" id="{DDB9647E-64D8-35DF-04EE-6C41C62A81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42E9A-352D-14DA-18BA-5C4463F7453B}"/>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100003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F64A-F359-E0DE-52F1-1D619B1D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E5BA90-F5C1-95B5-1F93-37F912A3B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A603E8-DA6A-87F4-7EBA-A7FAD7E53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36D6C-2568-ABB0-2E05-1C04573DF51E}"/>
              </a:ext>
            </a:extLst>
          </p:cNvPr>
          <p:cNvSpPr>
            <a:spLocks noGrp="1"/>
          </p:cNvSpPr>
          <p:nvPr>
            <p:ph type="dt" sz="half" idx="10"/>
          </p:nvPr>
        </p:nvSpPr>
        <p:spPr/>
        <p:txBody>
          <a:bodyPr/>
          <a:lstStyle/>
          <a:p>
            <a:fld id="{A5F882BE-DFFE-477D-AAA3-1F2E266B8362}" type="datetimeFigureOut">
              <a:rPr lang="en-IN" smtClean="0"/>
              <a:t>26-10-2024</a:t>
            </a:fld>
            <a:endParaRPr lang="en-IN"/>
          </a:p>
        </p:txBody>
      </p:sp>
      <p:sp>
        <p:nvSpPr>
          <p:cNvPr id="6" name="Footer Placeholder 5">
            <a:extLst>
              <a:ext uri="{FF2B5EF4-FFF2-40B4-BE49-F238E27FC236}">
                <a16:creationId xmlns:a16="http://schemas.microsoft.com/office/drawing/2014/main" id="{B819B086-85D6-C0B6-3F38-D7A1C310C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9AAEA-9604-48B7-97A3-A03D6238BE0E}"/>
              </a:ext>
            </a:extLst>
          </p:cNvPr>
          <p:cNvSpPr>
            <a:spLocks noGrp="1"/>
          </p:cNvSpPr>
          <p:nvPr>
            <p:ph type="sldNum" sz="quarter" idx="12"/>
          </p:nvPr>
        </p:nvSpPr>
        <p:spPr/>
        <p:txBody>
          <a:bodyPr/>
          <a:lstStyle/>
          <a:p>
            <a:fld id="{F6B510A2-5B93-4977-B469-A9B8EBB8386C}" type="slidenum">
              <a:rPr lang="en-IN" smtClean="0"/>
              <a:t>‹#›</a:t>
            </a:fld>
            <a:endParaRPr lang="en-IN"/>
          </a:p>
        </p:txBody>
      </p:sp>
    </p:spTree>
    <p:extLst>
      <p:ext uri="{BB962C8B-B14F-4D97-AF65-F5344CB8AC3E}">
        <p14:creationId xmlns:p14="http://schemas.microsoft.com/office/powerpoint/2010/main" val="1852423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C6FB4-BD59-AD86-FF2A-EAD09622C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E5B0EB-6C85-3FBA-1E90-C1AFAAF0C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6393E-D6C3-CE84-B131-2CC218C02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882BE-DFFE-477D-AAA3-1F2E266B8362}" type="datetimeFigureOut">
              <a:rPr lang="en-IN" smtClean="0"/>
              <a:t>26-10-2024</a:t>
            </a:fld>
            <a:endParaRPr lang="en-IN"/>
          </a:p>
        </p:txBody>
      </p:sp>
      <p:sp>
        <p:nvSpPr>
          <p:cNvPr id="5" name="Footer Placeholder 4">
            <a:extLst>
              <a:ext uri="{FF2B5EF4-FFF2-40B4-BE49-F238E27FC236}">
                <a16:creationId xmlns:a16="http://schemas.microsoft.com/office/drawing/2014/main" id="{86836AE7-3FC8-4E0F-8909-B32B90918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25BBF2-F84C-F2A6-F018-8DB9B0F92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510A2-5B93-4977-B469-A9B8EBB8386C}" type="slidenum">
              <a:rPr lang="en-IN" smtClean="0"/>
              <a:t>‹#›</a:t>
            </a:fld>
            <a:endParaRPr lang="en-IN"/>
          </a:p>
        </p:txBody>
      </p:sp>
    </p:spTree>
    <p:extLst>
      <p:ext uri="{BB962C8B-B14F-4D97-AF65-F5344CB8AC3E}">
        <p14:creationId xmlns:p14="http://schemas.microsoft.com/office/powerpoint/2010/main" val="404762831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80CB-8131-F4D4-9610-51DC652E5D52}"/>
              </a:ext>
            </a:extLst>
          </p:cNvPr>
          <p:cNvSpPr>
            <a:spLocks noGrp="1"/>
          </p:cNvSpPr>
          <p:nvPr>
            <p:ph type="ctrTitle"/>
          </p:nvPr>
        </p:nvSpPr>
        <p:spPr>
          <a:xfrm>
            <a:off x="1325084" y="1231641"/>
            <a:ext cx="9874625" cy="1380929"/>
          </a:xfrm>
        </p:spPr>
        <p:txBody>
          <a:bodyPr>
            <a:normAutofit fontScale="90000"/>
          </a:bodyPr>
          <a:lstStyle/>
          <a:p>
            <a:pPr>
              <a:lnSpc>
                <a:spcPct val="200000"/>
              </a:lnSpc>
            </a:pPr>
            <a:br>
              <a:rPr lang="en-IN" sz="2800" b="0" i="0" u="none" strike="noStrike" baseline="0" dirty="0">
                <a:solidFill>
                  <a:srgbClr val="002060"/>
                </a:solidFill>
                <a:latin typeface="Cambria" panose="02040503050406030204" pitchFamily="18" charset="0"/>
              </a:rPr>
            </a:br>
            <a:r>
              <a:rPr lang="en-US" sz="2800" b="0" i="0" u="none" strike="noStrike" baseline="0" dirty="0">
                <a:solidFill>
                  <a:srgbClr val="002060"/>
                </a:solidFill>
                <a:latin typeface="Cambria" panose="02040503050406030204" pitchFamily="18" charset="0"/>
              </a:rPr>
              <a:t> </a:t>
            </a:r>
            <a:r>
              <a:rPr lang="en-US" sz="2800" b="1" dirty="0">
                <a:solidFill>
                  <a:srgbClr val="002060"/>
                </a:solidFill>
                <a:latin typeface="Cambria" panose="02040503050406030204" pitchFamily="18" charset="0"/>
              </a:rPr>
              <a:t>ALMOND TYPE CLASSIFICATION </a:t>
            </a:r>
            <a:r>
              <a:rPr lang="en-US" sz="2800" b="1" i="0" u="none" strike="noStrike" baseline="0" dirty="0">
                <a:solidFill>
                  <a:srgbClr val="002060"/>
                </a:solidFill>
                <a:latin typeface="Cambria" panose="02040503050406030204" pitchFamily="18" charset="0"/>
              </a:rPr>
              <a:t>USING MACHINE LEARNING ALGORITHMS </a:t>
            </a:r>
            <a:r>
              <a:rPr lang="en-US" sz="2800" b="0" i="0" u="none" strike="noStrike" baseline="0" dirty="0">
                <a:solidFill>
                  <a:srgbClr val="002060"/>
                </a:solidFill>
                <a:latin typeface="Cambria" panose="02040503050406030204" pitchFamily="18" charset="0"/>
              </a:rPr>
              <a:t>	</a:t>
            </a:r>
          </a:p>
        </p:txBody>
      </p:sp>
      <p:sp>
        <p:nvSpPr>
          <p:cNvPr id="5" name="Subtitle 4">
            <a:extLst>
              <a:ext uri="{FF2B5EF4-FFF2-40B4-BE49-F238E27FC236}">
                <a16:creationId xmlns:a16="http://schemas.microsoft.com/office/drawing/2014/main" id="{FDDADF70-87D1-1B2B-6B87-401AB000FBB6}"/>
              </a:ext>
            </a:extLst>
          </p:cNvPr>
          <p:cNvSpPr>
            <a:spLocks noGrp="1"/>
          </p:cNvSpPr>
          <p:nvPr>
            <p:ph type="subTitle" idx="1"/>
          </p:nvPr>
        </p:nvSpPr>
        <p:spPr>
          <a:xfrm>
            <a:off x="422988" y="3118217"/>
            <a:ext cx="4572000" cy="2864076"/>
          </a:xfrm>
        </p:spPr>
        <p:txBody>
          <a:bodyPr>
            <a:normAutofit/>
          </a:bodyPr>
          <a:lstStyle/>
          <a:p>
            <a:r>
              <a:rPr lang="en-US" sz="1800" b="1" dirty="0">
                <a:solidFill>
                  <a:srgbClr val="002060"/>
                </a:solidFill>
                <a:latin typeface="Cambria" panose="02040503050406030204" pitchFamily="18" charset="0"/>
                <a:ea typeface="Cambria" panose="02040503050406030204" pitchFamily="18" charset="0"/>
              </a:rPr>
              <a:t>Presented By:</a:t>
            </a:r>
          </a:p>
          <a:p>
            <a:r>
              <a:rPr lang="en-US" sz="1800" b="1" dirty="0">
                <a:solidFill>
                  <a:srgbClr val="002060"/>
                </a:solidFill>
                <a:latin typeface="Cambria" panose="02040503050406030204" pitchFamily="18" charset="0"/>
                <a:ea typeface="Cambria" panose="02040503050406030204" pitchFamily="18" charset="0"/>
              </a:rPr>
              <a:t>Name</a:t>
            </a:r>
          </a:p>
          <a:p>
            <a:endParaRPr lang="en-US" sz="1800" b="1" dirty="0">
              <a:solidFill>
                <a:srgbClr val="002060"/>
              </a:solidFill>
              <a:latin typeface="Cambria" panose="02040503050406030204" pitchFamily="18" charset="0"/>
              <a:ea typeface="Cambria" panose="02040503050406030204" pitchFamily="18" charset="0"/>
            </a:endParaRPr>
          </a:p>
          <a:p>
            <a:r>
              <a:rPr lang="en-US" sz="1800" b="1" dirty="0">
                <a:solidFill>
                  <a:srgbClr val="002060"/>
                </a:solidFill>
                <a:latin typeface="Cambria" panose="02040503050406030204" pitchFamily="18" charset="0"/>
                <a:ea typeface="Cambria" panose="02040503050406030204" pitchFamily="18" charset="0"/>
              </a:rPr>
              <a:t>Under the Guidance of </a:t>
            </a:r>
          </a:p>
          <a:p>
            <a:endParaRPr lang="en-US" sz="1800" b="1" dirty="0">
              <a:solidFill>
                <a:srgbClr val="002060"/>
              </a:solidFill>
              <a:latin typeface="Cambria" panose="02040503050406030204" pitchFamily="18" charset="0"/>
              <a:ea typeface="Cambria" panose="02040503050406030204" pitchFamily="18" charset="0"/>
            </a:endParaRPr>
          </a:p>
          <a:p>
            <a:endParaRPr lang="en-US" b="1" dirty="0">
              <a:solidFill>
                <a:srgbClr val="002060"/>
              </a:solidFill>
              <a:latin typeface="Cambria" panose="02040503050406030204" pitchFamily="18" charset="0"/>
              <a:ea typeface="Cambria" panose="02040503050406030204" pitchFamily="18" charset="0"/>
            </a:endParaRPr>
          </a:p>
          <a:p>
            <a:endParaRPr lang="en-US" b="1" dirty="0">
              <a:solidFill>
                <a:srgbClr val="002060"/>
              </a:solidFill>
              <a:latin typeface="Cambria" panose="02040503050406030204" pitchFamily="18" charset="0"/>
              <a:ea typeface="Cambria" panose="02040503050406030204" pitchFamily="18" charset="0"/>
            </a:endParaRPr>
          </a:p>
          <a:p>
            <a:endParaRPr lang="en-IN" b="1" dirty="0">
              <a:solidFill>
                <a:srgbClr val="002060"/>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8552CE1-DF77-9BC3-2B28-87CEDE2C4E96}"/>
              </a:ext>
            </a:extLst>
          </p:cNvPr>
          <p:cNvPicPr>
            <a:picLocks noChangeAspect="1"/>
          </p:cNvPicPr>
          <p:nvPr/>
        </p:nvPicPr>
        <p:blipFill>
          <a:blip r:embed="rId2"/>
          <a:stretch>
            <a:fillRect/>
          </a:stretch>
        </p:blipFill>
        <p:spPr>
          <a:xfrm>
            <a:off x="5124359" y="3292732"/>
            <a:ext cx="5731510" cy="2317750"/>
          </a:xfrm>
          <a:prstGeom prst="rect">
            <a:avLst/>
          </a:prstGeom>
        </p:spPr>
      </p:pic>
    </p:spTree>
    <p:extLst>
      <p:ext uri="{BB962C8B-B14F-4D97-AF65-F5344CB8AC3E}">
        <p14:creationId xmlns:p14="http://schemas.microsoft.com/office/powerpoint/2010/main" val="1443216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2CC1-658D-CB9D-E87C-FA93976A9E0C}"/>
              </a:ext>
            </a:extLst>
          </p:cNvPr>
          <p:cNvSpPr>
            <a:spLocks noGrp="1"/>
          </p:cNvSpPr>
          <p:nvPr>
            <p:ph type="title"/>
          </p:nvPr>
        </p:nvSpPr>
        <p:spPr/>
        <p:txBody>
          <a:bodyPr>
            <a:normAutofit fontScale="90000"/>
          </a:bodyPr>
          <a:lstStyle/>
          <a:p>
            <a:r>
              <a:rPr lang="en-IN" sz="4900" b="1" dirty="0">
                <a:solidFill>
                  <a:srgbClr val="002060"/>
                </a:solidFill>
                <a:ea typeface="Calibri" panose="020F0502020204030204" pitchFamily="34" charset="0"/>
                <a:cs typeface="Calibri" panose="020F0502020204030204" pitchFamily="34" charset="0"/>
              </a:rPr>
              <a:t>SYSTEM  IMPLEMENTATIONS</a:t>
            </a:r>
            <a:br>
              <a:rPr lang="en-IN" b="1" u="sng" dirty="0"/>
            </a:br>
            <a:br>
              <a:rPr lang="en-IN" sz="2800" dirty="0">
                <a:latin typeface="Times New Roman" panose="02020603050405020304" pitchFamily="18" charset="0"/>
                <a:cs typeface="Times New Roman" panose="02020603050405020304" pitchFamily="18" charset="0"/>
              </a:rPr>
            </a:br>
            <a:endParaRPr lang="en-IN" b="1" u="sng" dirty="0"/>
          </a:p>
        </p:txBody>
      </p:sp>
      <p:sp>
        <p:nvSpPr>
          <p:cNvPr id="3" name="Content Placeholder 2"/>
          <p:cNvSpPr>
            <a:spLocks noGrp="1"/>
          </p:cNvSpPr>
          <p:nvPr>
            <p:ph idx="1"/>
          </p:nvPr>
        </p:nvSpPr>
        <p:spPr>
          <a:xfrm>
            <a:off x="609599" y="936171"/>
            <a:ext cx="10537371" cy="5464629"/>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this study, The dataset consists of 2804 records of Almond samples, and the parameters are Length (major axis), Width (minor axis), Thickness (depth), Area, Perimeter, Roundness, Solidity, Compactness, Aspect Ratio, Eccentricity, Extent, </a:t>
            </a:r>
            <a:r>
              <a:rPr lang="en-US" sz="2400" dirty="0">
                <a:latin typeface="Times New Roman" panose="02020603050405020304" pitchFamily="18" charset="0"/>
                <a:cs typeface="Times New Roman" panose="02020603050405020304" pitchFamily="18" charset="0"/>
              </a:rPr>
              <a:t>Convex hull(convex area, or area hull), Type (target).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Data preprocessing involves checking for null values, filling them with mean, and dropping irrelevant columns.</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Then feature scaling is applied to the data </a:t>
            </a:r>
            <a:r>
              <a:rPr lang="en-US" sz="2400" dirty="0">
                <a:latin typeface="Times New Roman" panose="02020603050405020304" pitchFamily="18" charset="0"/>
                <a:cs typeface="Times New Roman" panose="02020603050405020304" pitchFamily="18" charset="0"/>
              </a:rPr>
              <a:t>so that the values of numerical features in a dataset are set to a common scale, to improve the performance of machine learning algorithms.</a:t>
            </a:r>
          </a:p>
        </p:txBody>
      </p:sp>
    </p:spTree>
    <p:extLst>
      <p:ext uri="{BB962C8B-B14F-4D97-AF65-F5344CB8AC3E}">
        <p14:creationId xmlns:p14="http://schemas.microsoft.com/office/powerpoint/2010/main" val="61754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C94E55-C7F5-9E49-5ECD-F671A707386A}"/>
              </a:ext>
            </a:extLst>
          </p:cNvPr>
          <p:cNvPicPr>
            <a:picLocks noChangeAspect="1"/>
          </p:cNvPicPr>
          <p:nvPr/>
        </p:nvPicPr>
        <p:blipFill>
          <a:blip r:embed="rId2"/>
          <a:stretch>
            <a:fillRect/>
          </a:stretch>
        </p:blipFill>
        <p:spPr>
          <a:xfrm>
            <a:off x="856840" y="239239"/>
            <a:ext cx="7268589" cy="2143424"/>
          </a:xfrm>
          <a:prstGeom prst="rect">
            <a:avLst/>
          </a:prstGeom>
        </p:spPr>
      </p:pic>
      <p:pic>
        <p:nvPicPr>
          <p:cNvPr id="3" name="Picture 2">
            <a:extLst>
              <a:ext uri="{FF2B5EF4-FFF2-40B4-BE49-F238E27FC236}">
                <a16:creationId xmlns:a16="http://schemas.microsoft.com/office/drawing/2014/main" id="{F35C1F80-D2DF-ADD8-594C-FCE1CF67217E}"/>
              </a:ext>
            </a:extLst>
          </p:cNvPr>
          <p:cNvPicPr>
            <a:picLocks noChangeAspect="1"/>
          </p:cNvPicPr>
          <p:nvPr/>
        </p:nvPicPr>
        <p:blipFill>
          <a:blip r:embed="rId3"/>
          <a:stretch>
            <a:fillRect/>
          </a:stretch>
        </p:blipFill>
        <p:spPr>
          <a:xfrm>
            <a:off x="972585" y="2540872"/>
            <a:ext cx="3267531" cy="1238423"/>
          </a:xfrm>
          <a:prstGeom prst="rect">
            <a:avLst/>
          </a:prstGeom>
        </p:spPr>
      </p:pic>
      <p:pic>
        <p:nvPicPr>
          <p:cNvPr id="4" name="Picture 3">
            <a:extLst>
              <a:ext uri="{FF2B5EF4-FFF2-40B4-BE49-F238E27FC236}">
                <a16:creationId xmlns:a16="http://schemas.microsoft.com/office/drawing/2014/main" id="{706BEC6B-1EAF-1093-123B-43055FC636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490" y="3937503"/>
            <a:ext cx="5821706" cy="2388651"/>
          </a:xfrm>
          <a:prstGeom prst="rect">
            <a:avLst/>
          </a:prstGeom>
          <a:noFill/>
          <a:ln>
            <a:noFill/>
          </a:ln>
        </p:spPr>
      </p:pic>
      <p:pic>
        <p:nvPicPr>
          <p:cNvPr id="6" name="Picture 5">
            <a:extLst>
              <a:ext uri="{FF2B5EF4-FFF2-40B4-BE49-F238E27FC236}">
                <a16:creationId xmlns:a16="http://schemas.microsoft.com/office/drawing/2014/main" id="{41542853-27F7-CD8F-2972-854D72BE6F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86196" y="3937504"/>
            <a:ext cx="5942694" cy="2388651"/>
          </a:xfrm>
          <a:prstGeom prst="rect">
            <a:avLst/>
          </a:prstGeom>
          <a:noFill/>
          <a:ln>
            <a:noFill/>
          </a:ln>
        </p:spPr>
      </p:pic>
    </p:spTree>
    <p:extLst>
      <p:ext uri="{BB962C8B-B14F-4D97-AF65-F5344CB8AC3E}">
        <p14:creationId xmlns:p14="http://schemas.microsoft.com/office/powerpoint/2010/main" val="94516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812"/>
            <a:ext cx="10515600" cy="5533151"/>
          </a:xfrm>
        </p:spPr>
        <p:txBody>
          <a:bodyPr/>
          <a:lstStyle/>
          <a:p>
            <a:pPr marL="0" indent="0">
              <a:buNone/>
            </a:pPr>
            <a:r>
              <a:rPr lang="en-IN" b="1" dirty="0"/>
              <a:t>Statistical Description </a:t>
            </a:r>
            <a:endParaRPr lang="en-US" dirty="0"/>
          </a:p>
          <a:p>
            <a:endParaRPr lang="en-US" dirty="0"/>
          </a:p>
        </p:txBody>
      </p:sp>
      <p:pic>
        <p:nvPicPr>
          <p:cNvPr id="2" name="Picture 1">
            <a:extLst>
              <a:ext uri="{FF2B5EF4-FFF2-40B4-BE49-F238E27FC236}">
                <a16:creationId xmlns:a16="http://schemas.microsoft.com/office/drawing/2014/main" id="{6C3DDC2F-67BD-4C91-B6C4-B19E51A6F8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80892"/>
            <a:ext cx="10429771" cy="5677108"/>
          </a:xfrm>
          <a:prstGeom prst="rect">
            <a:avLst/>
          </a:prstGeom>
          <a:noFill/>
          <a:ln>
            <a:noFill/>
          </a:ln>
        </p:spPr>
      </p:pic>
    </p:spTree>
    <p:extLst>
      <p:ext uri="{BB962C8B-B14F-4D97-AF65-F5344CB8AC3E}">
        <p14:creationId xmlns:p14="http://schemas.microsoft.com/office/powerpoint/2010/main" val="230500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54D7-DEDC-ECCA-08B5-A02E42B6C16E}"/>
              </a:ext>
            </a:extLst>
          </p:cNvPr>
          <p:cNvSpPr>
            <a:spLocks noGrp="1"/>
          </p:cNvSpPr>
          <p:nvPr>
            <p:ph type="title"/>
          </p:nvPr>
        </p:nvSpPr>
        <p:spPr/>
        <p:txBody>
          <a:bodyPr>
            <a:normAutofit/>
          </a:bodyPr>
          <a:lstStyle/>
          <a:p>
            <a:r>
              <a:rPr lang="en-US" sz="2400" b="1" dirty="0"/>
              <a:t>Exploratory Data Analysis (EDA) </a:t>
            </a:r>
          </a:p>
        </p:txBody>
      </p:sp>
      <p:pic>
        <p:nvPicPr>
          <p:cNvPr id="3" name="Picture 2">
            <a:extLst>
              <a:ext uri="{FF2B5EF4-FFF2-40B4-BE49-F238E27FC236}">
                <a16:creationId xmlns:a16="http://schemas.microsoft.com/office/drawing/2014/main" id="{98619F9E-79CE-888F-DE8A-88A95AB51276}"/>
              </a:ext>
            </a:extLst>
          </p:cNvPr>
          <p:cNvPicPr>
            <a:picLocks noChangeAspect="1"/>
          </p:cNvPicPr>
          <p:nvPr/>
        </p:nvPicPr>
        <p:blipFill>
          <a:blip r:embed="rId2"/>
          <a:stretch>
            <a:fillRect/>
          </a:stretch>
        </p:blipFill>
        <p:spPr>
          <a:xfrm>
            <a:off x="838200" y="1566862"/>
            <a:ext cx="5191125" cy="3724275"/>
          </a:xfrm>
          <a:prstGeom prst="rect">
            <a:avLst/>
          </a:prstGeom>
        </p:spPr>
      </p:pic>
      <p:pic>
        <p:nvPicPr>
          <p:cNvPr id="4" name="Picture 3">
            <a:extLst>
              <a:ext uri="{FF2B5EF4-FFF2-40B4-BE49-F238E27FC236}">
                <a16:creationId xmlns:a16="http://schemas.microsoft.com/office/drawing/2014/main" id="{8E44EE40-F88B-C311-7189-79787BFB3062}"/>
              </a:ext>
            </a:extLst>
          </p:cNvPr>
          <p:cNvPicPr>
            <a:picLocks noChangeAspect="1"/>
          </p:cNvPicPr>
          <p:nvPr/>
        </p:nvPicPr>
        <p:blipFill>
          <a:blip r:embed="rId3"/>
          <a:stretch>
            <a:fillRect/>
          </a:stretch>
        </p:blipFill>
        <p:spPr>
          <a:xfrm>
            <a:off x="6162677" y="1566861"/>
            <a:ext cx="5191125" cy="3724275"/>
          </a:xfrm>
          <a:prstGeom prst="rect">
            <a:avLst/>
          </a:prstGeom>
        </p:spPr>
      </p:pic>
    </p:spTree>
    <p:extLst>
      <p:ext uri="{BB962C8B-B14F-4D97-AF65-F5344CB8AC3E}">
        <p14:creationId xmlns:p14="http://schemas.microsoft.com/office/powerpoint/2010/main" val="193251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CD2BB-055F-71A0-336E-089DDE670729}"/>
              </a:ext>
            </a:extLst>
          </p:cNvPr>
          <p:cNvPicPr>
            <a:picLocks noChangeAspect="1"/>
          </p:cNvPicPr>
          <p:nvPr/>
        </p:nvPicPr>
        <p:blipFill>
          <a:blip r:embed="rId2"/>
          <a:stretch>
            <a:fillRect/>
          </a:stretch>
        </p:blipFill>
        <p:spPr>
          <a:xfrm>
            <a:off x="904875" y="1492217"/>
            <a:ext cx="5191125" cy="3724275"/>
          </a:xfrm>
          <a:prstGeom prst="rect">
            <a:avLst/>
          </a:prstGeom>
        </p:spPr>
      </p:pic>
      <p:pic>
        <p:nvPicPr>
          <p:cNvPr id="4" name="Picture 3">
            <a:extLst>
              <a:ext uri="{FF2B5EF4-FFF2-40B4-BE49-F238E27FC236}">
                <a16:creationId xmlns:a16="http://schemas.microsoft.com/office/drawing/2014/main" id="{DCE2D82D-5143-E361-9694-60CC12F2296A}"/>
              </a:ext>
            </a:extLst>
          </p:cNvPr>
          <p:cNvPicPr>
            <a:picLocks noChangeAspect="1"/>
          </p:cNvPicPr>
          <p:nvPr/>
        </p:nvPicPr>
        <p:blipFill>
          <a:blip r:embed="rId3"/>
          <a:stretch>
            <a:fillRect/>
          </a:stretch>
        </p:blipFill>
        <p:spPr>
          <a:xfrm>
            <a:off x="6172200" y="1492217"/>
            <a:ext cx="5114925" cy="3724275"/>
          </a:xfrm>
          <a:prstGeom prst="rect">
            <a:avLst/>
          </a:prstGeom>
        </p:spPr>
      </p:pic>
    </p:spTree>
    <p:extLst>
      <p:ext uri="{BB962C8B-B14F-4D97-AF65-F5344CB8AC3E}">
        <p14:creationId xmlns:p14="http://schemas.microsoft.com/office/powerpoint/2010/main" val="417783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93F2C7-9207-DB72-679F-B3BEDE746777}"/>
              </a:ext>
            </a:extLst>
          </p:cNvPr>
          <p:cNvPicPr>
            <a:picLocks noChangeAspect="1"/>
          </p:cNvPicPr>
          <p:nvPr/>
        </p:nvPicPr>
        <p:blipFill>
          <a:blip r:embed="rId2"/>
          <a:stretch>
            <a:fillRect/>
          </a:stretch>
        </p:blipFill>
        <p:spPr>
          <a:xfrm>
            <a:off x="1047263" y="1370919"/>
            <a:ext cx="5114925" cy="3724275"/>
          </a:xfrm>
          <a:prstGeom prst="rect">
            <a:avLst/>
          </a:prstGeom>
        </p:spPr>
      </p:pic>
      <p:pic>
        <p:nvPicPr>
          <p:cNvPr id="3" name="Picture 2">
            <a:extLst>
              <a:ext uri="{FF2B5EF4-FFF2-40B4-BE49-F238E27FC236}">
                <a16:creationId xmlns:a16="http://schemas.microsoft.com/office/drawing/2014/main" id="{A26F34C4-8ED9-ABC8-BE9E-A01520552D5E}"/>
              </a:ext>
            </a:extLst>
          </p:cNvPr>
          <p:cNvPicPr>
            <a:picLocks noChangeAspect="1"/>
          </p:cNvPicPr>
          <p:nvPr/>
        </p:nvPicPr>
        <p:blipFill>
          <a:blip r:embed="rId3"/>
          <a:stretch>
            <a:fillRect/>
          </a:stretch>
        </p:blipFill>
        <p:spPr>
          <a:xfrm>
            <a:off x="6096000" y="1370919"/>
            <a:ext cx="5114925" cy="3724275"/>
          </a:xfrm>
          <a:prstGeom prst="rect">
            <a:avLst/>
          </a:prstGeom>
        </p:spPr>
      </p:pic>
    </p:spTree>
    <p:extLst>
      <p:ext uri="{BB962C8B-B14F-4D97-AF65-F5344CB8AC3E}">
        <p14:creationId xmlns:p14="http://schemas.microsoft.com/office/powerpoint/2010/main" val="92908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90A80D-F4E5-588E-6148-6930A2312619}"/>
              </a:ext>
            </a:extLst>
          </p:cNvPr>
          <p:cNvPicPr>
            <a:picLocks noChangeAspect="1"/>
          </p:cNvPicPr>
          <p:nvPr/>
        </p:nvPicPr>
        <p:blipFill>
          <a:blip r:embed="rId2"/>
          <a:stretch>
            <a:fillRect/>
          </a:stretch>
        </p:blipFill>
        <p:spPr>
          <a:xfrm>
            <a:off x="1070299" y="1436234"/>
            <a:ext cx="5143500" cy="3724275"/>
          </a:xfrm>
          <a:prstGeom prst="rect">
            <a:avLst/>
          </a:prstGeom>
        </p:spPr>
      </p:pic>
      <p:pic>
        <p:nvPicPr>
          <p:cNvPr id="3" name="Picture 2">
            <a:extLst>
              <a:ext uri="{FF2B5EF4-FFF2-40B4-BE49-F238E27FC236}">
                <a16:creationId xmlns:a16="http://schemas.microsoft.com/office/drawing/2014/main" id="{9242DB56-55F4-3461-10C1-8FA4251DE325}"/>
              </a:ext>
            </a:extLst>
          </p:cNvPr>
          <p:cNvPicPr>
            <a:picLocks noChangeAspect="1"/>
          </p:cNvPicPr>
          <p:nvPr/>
        </p:nvPicPr>
        <p:blipFill>
          <a:blip r:embed="rId3"/>
          <a:stretch>
            <a:fillRect/>
          </a:stretch>
        </p:blipFill>
        <p:spPr>
          <a:xfrm>
            <a:off x="6213799" y="1436233"/>
            <a:ext cx="5219700" cy="3724275"/>
          </a:xfrm>
          <a:prstGeom prst="rect">
            <a:avLst/>
          </a:prstGeom>
        </p:spPr>
      </p:pic>
    </p:spTree>
    <p:extLst>
      <p:ext uri="{BB962C8B-B14F-4D97-AF65-F5344CB8AC3E}">
        <p14:creationId xmlns:p14="http://schemas.microsoft.com/office/powerpoint/2010/main" val="159416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209E53-2AA1-CAFD-8F92-6D92CEE2A11A}"/>
              </a:ext>
            </a:extLst>
          </p:cNvPr>
          <p:cNvPicPr>
            <a:picLocks noChangeAspect="1"/>
          </p:cNvPicPr>
          <p:nvPr/>
        </p:nvPicPr>
        <p:blipFill>
          <a:blip r:embed="rId2"/>
          <a:stretch>
            <a:fillRect/>
          </a:stretch>
        </p:blipFill>
        <p:spPr>
          <a:xfrm>
            <a:off x="1027825" y="1566862"/>
            <a:ext cx="5191125" cy="3724275"/>
          </a:xfrm>
          <a:prstGeom prst="rect">
            <a:avLst/>
          </a:prstGeom>
        </p:spPr>
      </p:pic>
      <p:pic>
        <p:nvPicPr>
          <p:cNvPr id="3" name="Picture 2">
            <a:extLst>
              <a:ext uri="{FF2B5EF4-FFF2-40B4-BE49-F238E27FC236}">
                <a16:creationId xmlns:a16="http://schemas.microsoft.com/office/drawing/2014/main" id="{49AE1511-8D39-CAEC-3A0D-D53BA0C9C1C6}"/>
              </a:ext>
            </a:extLst>
          </p:cNvPr>
          <p:cNvPicPr>
            <a:picLocks noChangeAspect="1"/>
          </p:cNvPicPr>
          <p:nvPr/>
        </p:nvPicPr>
        <p:blipFill>
          <a:blip r:embed="rId3"/>
          <a:stretch>
            <a:fillRect/>
          </a:stretch>
        </p:blipFill>
        <p:spPr>
          <a:xfrm>
            <a:off x="6218950" y="1566862"/>
            <a:ext cx="5191125" cy="3724275"/>
          </a:xfrm>
          <a:prstGeom prst="rect">
            <a:avLst/>
          </a:prstGeom>
        </p:spPr>
      </p:pic>
    </p:spTree>
    <p:extLst>
      <p:ext uri="{BB962C8B-B14F-4D97-AF65-F5344CB8AC3E}">
        <p14:creationId xmlns:p14="http://schemas.microsoft.com/office/powerpoint/2010/main" val="3813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40A47-13B0-195F-DB7A-9DEA3D155B4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069F8FE-AD37-3B94-0B6A-71BACB247E71}"/>
              </a:ext>
            </a:extLst>
          </p:cNvPr>
          <p:cNvPicPr>
            <a:picLocks noChangeAspect="1"/>
          </p:cNvPicPr>
          <p:nvPr/>
        </p:nvPicPr>
        <p:blipFill>
          <a:blip r:embed="rId2"/>
          <a:stretch>
            <a:fillRect/>
          </a:stretch>
        </p:blipFill>
        <p:spPr>
          <a:xfrm>
            <a:off x="858126" y="1566861"/>
            <a:ext cx="5114925" cy="3724275"/>
          </a:xfrm>
          <a:prstGeom prst="rect">
            <a:avLst/>
          </a:prstGeom>
        </p:spPr>
      </p:pic>
      <p:pic>
        <p:nvPicPr>
          <p:cNvPr id="5" name="Picture 4">
            <a:extLst>
              <a:ext uri="{FF2B5EF4-FFF2-40B4-BE49-F238E27FC236}">
                <a16:creationId xmlns:a16="http://schemas.microsoft.com/office/drawing/2014/main" id="{01DB5D28-B6D1-C428-B39D-FFDF5180BAB1}"/>
              </a:ext>
            </a:extLst>
          </p:cNvPr>
          <p:cNvPicPr>
            <a:picLocks noChangeAspect="1"/>
          </p:cNvPicPr>
          <p:nvPr/>
        </p:nvPicPr>
        <p:blipFill>
          <a:blip r:embed="rId3"/>
          <a:stretch>
            <a:fillRect/>
          </a:stretch>
        </p:blipFill>
        <p:spPr>
          <a:xfrm>
            <a:off x="6421696" y="1566861"/>
            <a:ext cx="5114925" cy="3724275"/>
          </a:xfrm>
          <a:prstGeom prst="rect">
            <a:avLst/>
          </a:prstGeom>
        </p:spPr>
      </p:pic>
    </p:spTree>
    <p:extLst>
      <p:ext uri="{BB962C8B-B14F-4D97-AF65-F5344CB8AC3E}">
        <p14:creationId xmlns:p14="http://schemas.microsoft.com/office/powerpoint/2010/main" val="362255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BD58BF-EBB6-E478-E929-FDE903FB70B2}"/>
              </a:ext>
            </a:extLst>
          </p:cNvPr>
          <p:cNvPicPr>
            <a:picLocks noChangeAspect="1"/>
          </p:cNvPicPr>
          <p:nvPr/>
        </p:nvPicPr>
        <p:blipFill>
          <a:blip r:embed="rId2"/>
          <a:stretch>
            <a:fillRect/>
          </a:stretch>
        </p:blipFill>
        <p:spPr>
          <a:xfrm>
            <a:off x="970384" y="391885"/>
            <a:ext cx="9899779" cy="6223519"/>
          </a:xfrm>
          <a:prstGeom prst="rect">
            <a:avLst/>
          </a:prstGeom>
        </p:spPr>
      </p:pic>
    </p:spTree>
    <p:extLst>
      <p:ext uri="{BB962C8B-B14F-4D97-AF65-F5344CB8AC3E}">
        <p14:creationId xmlns:p14="http://schemas.microsoft.com/office/powerpoint/2010/main" val="324767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2C0B-3D11-64D4-BA25-A78922D8B68B}"/>
              </a:ext>
            </a:extLst>
          </p:cNvPr>
          <p:cNvSpPr>
            <a:spLocks noGrp="1"/>
          </p:cNvSpPr>
          <p:nvPr>
            <p:ph type="title"/>
          </p:nvPr>
        </p:nvSpPr>
        <p:spPr/>
        <p:txBody>
          <a:bodyPr>
            <a:normAutofit/>
          </a:bodyPr>
          <a:lstStyle/>
          <a:p>
            <a:pPr algn="ctr"/>
            <a:r>
              <a:rPr lang="en-IN" sz="4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C7A18C18-E5E1-E26C-07EE-A84DB3C8E184}"/>
              </a:ext>
            </a:extLst>
          </p:cNvPr>
          <p:cNvSpPr>
            <a:spLocks noGrp="1"/>
          </p:cNvSpPr>
          <p:nvPr>
            <p:ph idx="1"/>
          </p:nvPr>
        </p:nvSpPr>
        <p:spPr/>
        <p:txBody>
          <a:bodyPr>
            <a:normAutofit/>
          </a:bodyPr>
          <a:lstStyle/>
          <a:p>
            <a:r>
              <a:rPr lang="en-GB" sz="2800" b="1" dirty="0">
                <a:solidFill>
                  <a:srgbClr val="002060"/>
                </a:solidFill>
                <a:latin typeface="+mj-lt"/>
                <a:ea typeface="Calibri" panose="020F0502020204030204" pitchFamily="34" charset="0"/>
                <a:cs typeface="Calibri" panose="020F0502020204030204" pitchFamily="34" charset="0"/>
              </a:rPr>
              <a:t>Abstract</a:t>
            </a:r>
          </a:p>
          <a:p>
            <a:r>
              <a:rPr lang="en-GB" sz="2800" b="1" dirty="0">
                <a:solidFill>
                  <a:srgbClr val="002060"/>
                </a:solidFill>
                <a:latin typeface="+mj-lt"/>
                <a:ea typeface="Calibri" panose="020F0502020204030204" pitchFamily="34" charset="0"/>
                <a:cs typeface="Calibri" panose="020F0502020204030204" pitchFamily="34" charset="0"/>
              </a:rPr>
              <a:t>Introduction</a:t>
            </a:r>
          </a:p>
          <a:p>
            <a:r>
              <a:rPr lang="en-GB" sz="2800" b="1" dirty="0">
                <a:solidFill>
                  <a:srgbClr val="002060"/>
                </a:solidFill>
                <a:latin typeface="+mj-lt"/>
                <a:ea typeface="Calibri" panose="020F0502020204030204" pitchFamily="34" charset="0"/>
                <a:cs typeface="Calibri" panose="020F0502020204030204" pitchFamily="34" charset="0"/>
              </a:rPr>
              <a:t>System Requirements and Specifications</a:t>
            </a:r>
          </a:p>
          <a:p>
            <a:r>
              <a:rPr lang="en-IN" sz="2800" b="1" dirty="0">
                <a:solidFill>
                  <a:srgbClr val="002060"/>
                </a:solidFill>
                <a:latin typeface="+mj-lt"/>
                <a:cs typeface="Times New Roman" panose="02020603050405020304" pitchFamily="18" charset="0"/>
              </a:rPr>
              <a:t>System Design</a:t>
            </a:r>
          </a:p>
          <a:p>
            <a:r>
              <a:rPr lang="en-IN" sz="2800" b="1" dirty="0">
                <a:solidFill>
                  <a:srgbClr val="002060"/>
                </a:solidFill>
                <a:latin typeface="+mj-lt"/>
                <a:cs typeface="Times New Roman" panose="02020603050405020304" pitchFamily="18" charset="0"/>
              </a:rPr>
              <a:t>Implementation</a:t>
            </a:r>
          </a:p>
          <a:p>
            <a:r>
              <a:rPr lang="en-IN" sz="2800" b="1" dirty="0">
                <a:solidFill>
                  <a:srgbClr val="002060"/>
                </a:solidFill>
                <a:latin typeface="+mj-lt"/>
                <a:cs typeface="Times New Roman" panose="02020603050405020304" pitchFamily="18" charset="0"/>
              </a:rPr>
              <a:t>Conclusion</a:t>
            </a:r>
          </a:p>
          <a:p>
            <a:endParaRPr lang="en-IN" dirty="0"/>
          </a:p>
          <a:p>
            <a:endParaRPr lang="en-IN" dirty="0"/>
          </a:p>
        </p:txBody>
      </p:sp>
    </p:spTree>
    <p:extLst>
      <p:ext uri="{BB962C8B-B14F-4D97-AF65-F5344CB8AC3E}">
        <p14:creationId xmlns:p14="http://schemas.microsoft.com/office/powerpoint/2010/main" val="69424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673F88-E3D5-269D-967F-0E6A7FC68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85" y="109074"/>
            <a:ext cx="9600360" cy="6639852"/>
          </a:xfrm>
          <a:prstGeom prst="rect">
            <a:avLst/>
          </a:prstGeom>
        </p:spPr>
      </p:pic>
    </p:spTree>
    <p:extLst>
      <p:ext uri="{BB962C8B-B14F-4D97-AF65-F5344CB8AC3E}">
        <p14:creationId xmlns:p14="http://schemas.microsoft.com/office/powerpoint/2010/main" val="4275174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84B8C3-CC84-D41B-EB94-7E8C4D681B46}"/>
              </a:ext>
            </a:extLst>
          </p:cNvPr>
          <p:cNvPicPr>
            <a:picLocks noChangeAspect="1"/>
          </p:cNvPicPr>
          <p:nvPr/>
        </p:nvPicPr>
        <p:blipFill>
          <a:blip r:embed="rId2"/>
          <a:stretch>
            <a:fillRect/>
          </a:stretch>
        </p:blipFill>
        <p:spPr>
          <a:xfrm>
            <a:off x="738971" y="382555"/>
            <a:ext cx="8349045" cy="5924939"/>
          </a:xfrm>
          <a:prstGeom prst="rect">
            <a:avLst/>
          </a:prstGeom>
        </p:spPr>
      </p:pic>
    </p:spTree>
    <p:extLst>
      <p:ext uri="{BB962C8B-B14F-4D97-AF65-F5344CB8AC3E}">
        <p14:creationId xmlns:p14="http://schemas.microsoft.com/office/powerpoint/2010/main" val="196413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5B091-3817-31EF-EE5A-AFCD7D4CE6BC}"/>
              </a:ext>
            </a:extLst>
          </p:cNvPr>
          <p:cNvPicPr>
            <a:picLocks noChangeAspect="1"/>
          </p:cNvPicPr>
          <p:nvPr/>
        </p:nvPicPr>
        <p:blipFill>
          <a:blip r:embed="rId2"/>
          <a:stretch>
            <a:fillRect/>
          </a:stretch>
        </p:blipFill>
        <p:spPr>
          <a:xfrm>
            <a:off x="1103157" y="504155"/>
            <a:ext cx="8815284" cy="5738025"/>
          </a:xfrm>
          <a:prstGeom prst="rect">
            <a:avLst/>
          </a:prstGeom>
        </p:spPr>
      </p:pic>
    </p:spTree>
    <p:extLst>
      <p:ext uri="{BB962C8B-B14F-4D97-AF65-F5344CB8AC3E}">
        <p14:creationId xmlns:p14="http://schemas.microsoft.com/office/powerpoint/2010/main" val="1755784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72D00D-C40B-683A-5CB7-F56457598057}"/>
              </a:ext>
            </a:extLst>
          </p:cNvPr>
          <p:cNvPicPr>
            <a:picLocks noChangeAspect="1"/>
          </p:cNvPicPr>
          <p:nvPr/>
        </p:nvPicPr>
        <p:blipFill>
          <a:blip r:embed="rId2"/>
          <a:stretch>
            <a:fillRect/>
          </a:stretch>
        </p:blipFill>
        <p:spPr>
          <a:xfrm>
            <a:off x="952496" y="608944"/>
            <a:ext cx="9124565" cy="5605243"/>
          </a:xfrm>
          <a:prstGeom prst="rect">
            <a:avLst/>
          </a:prstGeom>
        </p:spPr>
      </p:pic>
    </p:spTree>
    <p:extLst>
      <p:ext uri="{BB962C8B-B14F-4D97-AF65-F5344CB8AC3E}">
        <p14:creationId xmlns:p14="http://schemas.microsoft.com/office/powerpoint/2010/main" val="212672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E91338-F90E-2175-D729-F7228867172F}"/>
              </a:ext>
            </a:extLst>
          </p:cNvPr>
          <p:cNvPicPr>
            <a:picLocks noChangeAspect="1"/>
          </p:cNvPicPr>
          <p:nvPr/>
        </p:nvPicPr>
        <p:blipFill>
          <a:blip r:embed="rId2"/>
          <a:stretch>
            <a:fillRect/>
          </a:stretch>
        </p:blipFill>
        <p:spPr>
          <a:xfrm>
            <a:off x="696656" y="575211"/>
            <a:ext cx="9762960" cy="5629646"/>
          </a:xfrm>
          <a:prstGeom prst="rect">
            <a:avLst/>
          </a:prstGeom>
        </p:spPr>
      </p:pic>
    </p:spTree>
    <p:extLst>
      <p:ext uri="{BB962C8B-B14F-4D97-AF65-F5344CB8AC3E}">
        <p14:creationId xmlns:p14="http://schemas.microsoft.com/office/powerpoint/2010/main" val="714624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609600" y="1262743"/>
            <a:ext cx="10160000" cy="5138057"/>
          </a:xfrm>
        </p:spPr>
        <p:txBody>
          <a:bodyPr>
            <a:normAutofit fontScale="70000" lnSpcReduction="20000"/>
          </a:bodyPr>
          <a:lstStyle/>
          <a:p>
            <a:pPr algn="just">
              <a:lnSpc>
                <a:spcPct val="150000"/>
              </a:lnSpc>
            </a:pPr>
            <a:r>
              <a:rPr lang="en-IN" dirty="0">
                <a:latin typeface="Times New Roman" panose="02020603050405020304" pitchFamily="18" charset="0"/>
                <a:cs typeface="Times New Roman" panose="02020603050405020304" pitchFamily="18" charset="0"/>
              </a:rPr>
              <a:t>In this study by using four different classifiers the accuracy is measured and compared. Around 2080 records of Almond samples have been taken </a:t>
            </a:r>
            <a:r>
              <a:rPr lang="en-IN" sz="2800" dirty="0">
                <a:latin typeface="Times New Roman" panose="02020603050405020304" pitchFamily="18" charset="0"/>
                <a:cs typeface="Times New Roman" panose="02020603050405020304" pitchFamily="18" charset="0"/>
              </a:rPr>
              <a:t>and the parameters are Length (major axis), Width (minor axis), Thickness (depth), Area, Perimeter, Roundness, Solidity, Compactness, Aspect Ratio, Eccentricity, Extent, </a:t>
            </a:r>
            <a:r>
              <a:rPr lang="en-US" sz="2800" dirty="0">
                <a:latin typeface="Times New Roman" panose="02020603050405020304" pitchFamily="18" charset="0"/>
                <a:cs typeface="Times New Roman" panose="02020603050405020304" pitchFamily="18" charset="0"/>
              </a:rPr>
              <a:t>Convex hull(convex area, or area hull), Type (target). </a:t>
            </a:r>
            <a:r>
              <a:rPr lang="en-IN" dirty="0">
                <a:latin typeface="Times New Roman" panose="02020603050405020304" pitchFamily="18" charset="0"/>
                <a:cs typeface="Times New Roman" panose="02020603050405020304" pitchFamily="18" charset="0"/>
              </a:rPr>
              <a:t>The proposed method will segregate the almonds on the basis of these parameters. </a:t>
            </a:r>
          </a:p>
          <a:p>
            <a:pPr algn="just">
              <a:lnSpc>
                <a:spcPct val="150000"/>
              </a:lnSpc>
            </a:pPr>
            <a:r>
              <a:rPr lang="en-IN" dirty="0">
                <a:latin typeface="Times New Roman" panose="02020603050405020304" pitchFamily="18" charset="0"/>
                <a:cs typeface="Times New Roman" panose="02020603050405020304" pitchFamily="18" charset="0"/>
              </a:rPr>
              <a:t>The best classifier is Random forest in terms of accuracy. Some merits of these methods are it helps to increase decision tree accuracy by reducing overfitting. It can handle both categorical and continuous data.</a:t>
            </a:r>
          </a:p>
          <a:p>
            <a:pPr algn="just">
              <a:lnSpc>
                <a:spcPct val="150000"/>
              </a:lnSpc>
            </a:pPr>
            <a:r>
              <a:rPr lang="en-IN" dirty="0">
                <a:latin typeface="Times New Roman" panose="02020603050405020304" pitchFamily="18" charset="0"/>
                <a:cs typeface="Times New Roman" panose="02020603050405020304" pitchFamily="18" charset="0"/>
              </a:rPr>
              <a:t> This automates the process of filling in missing values in data. In higher dimensions, it performs excellently. Here, we used the best model i.e. Random Forest for </a:t>
            </a:r>
            <a:r>
              <a:rPr lang="en-US" dirty="0">
                <a:latin typeface="Times New Roman" panose="02020603050405020304" pitchFamily="18" charset="0"/>
                <a:cs typeface="Times New Roman" panose="02020603050405020304" pitchFamily="18" charset="0"/>
              </a:rPr>
              <a:t>predicting the type of Almond based on </a:t>
            </a:r>
            <a:r>
              <a:rPr lang="en-IN" dirty="0">
                <a:latin typeface="Times New Roman" panose="02020603050405020304" pitchFamily="18" charset="0"/>
                <a:cs typeface="Times New Roman" panose="02020603050405020304" pitchFamily="18" charset="0"/>
              </a:rPr>
              <a:t>the features provided. </a:t>
            </a:r>
            <a:endParaRPr lang="en-US" dirty="0">
              <a:latin typeface="Times New Roman" panose="02020603050405020304" pitchFamily="18" charset="0"/>
              <a:cs typeface="Times New Roman" panose="02020603050405020304" pitchFamily="18" charset="0"/>
            </a:endParaRPr>
          </a:p>
          <a:p>
            <a:pPr marL="114300" indent="0">
              <a:buNone/>
            </a:pPr>
            <a:endParaRPr lang="en-US" dirty="0"/>
          </a:p>
          <a:p>
            <a:pPr marL="114300" indent="0">
              <a:buNone/>
            </a:pPr>
            <a:endParaRPr lang="en-US" dirty="0"/>
          </a:p>
          <a:p>
            <a:endParaRPr lang="en-US" dirty="0"/>
          </a:p>
        </p:txBody>
      </p:sp>
    </p:spTree>
    <p:extLst>
      <p:ext uri="{BB962C8B-B14F-4D97-AF65-F5344CB8AC3E}">
        <p14:creationId xmlns:p14="http://schemas.microsoft.com/office/powerpoint/2010/main" val="285284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386F-8AF4-2145-A34F-8496E7CB63D9}"/>
              </a:ext>
            </a:extLst>
          </p:cNvPr>
          <p:cNvSpPr>
            <a:spLocks noGrp="1"/>
          </p:cNvSpPr>
          <p:nvPr>
            <p:ph type="title"/>
          </p:nvPr>
        </p:nvSpPr>
        <p:spPr>
          <a:xfrm>
            <a:off x="376517" y="589244"/>
            <a:ext cx="10636624" cy="916828"/>
          </a:xfrm>
        </p:spPr>
        <p:txBody>
          <a:bodyPr/>
          <a:lstStyle/>
          <a:p>
            <a:r>
              <a:rPr lang="en-IN" b="1" dirty="0"/>
              <a:t>1.INTRODUCTION</a:t>
            </a:r>
          </a:p>
        </p:txBody>
      </p:sp>
      <p:sp>
        <p:nvSpPr>
          <p:cNvPr id="3" name="Content Placeholder 2">
            <a:extLst>
              <a:ext uri="{FF2B5EF4-FFF2-40B4-BE49-F238E27FC236}">
                <a16:creationId xmlns:a16="http://schemas.microsoft.com/office/drawing/2014/main" id="{E8665C31-DD2C-1C5F-76C8-DE81DD960CAA}"/>
              </a:ext>
            </a:extLst>
          </p:cNvPr>
          <p:cNvSpPr>
            <a:spLocks noGrp="1"/>
          </p:cNvSpPr>
          <p:nvPr>
            <p:ph idx="1"/>
          </p:nvPr>
        </p:nvSpPr>
        <p:spPr>
          <a:xfrm>
            <a:off x="401490" y="1641822"/>
            <a:ext cx="10636624" cy="4491598"/>
          </a:xfrm>
        </p:spPr>
        <p:txBody>
          <a:bodyPr>
            <a:normAutofit/>
          </a:bodyPr>
          <a:lstStyle/>
          <a:p>
            <a:pPr marL="0" marR="0" indent="0" algn="just">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Almond type classification is the process of categorizing various almond varieties based on their unique physical characteristics and nutritional properties. Almonds come in multiple types, each distinguished by features such as shape, size, color, texture, and kernel density. This classification is essential in agriculture and the food industry since different almond types serve distinct purposes—from culinary applications to oil extraction—and vary in taste, nutritional content, and market value.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primary distinguishing factor in almond types is kernel shape, which can vary between elongated, oval, and rounded forms. Other defining characteristics include skin color, kernel thickness, and surface texture. These factors determine an almond's suitability for different uses, such as roasting, raw consumption, or as an ingredient in various products.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216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386F-8AF4-2145-A34F-8496E7CB63D9}"/>
              </a:ext>
            </a:extLst>
          </p:cNvPr>
          <p:cNvSpPr>
            <a:spLocks noGrp="1"/>
          </p:cNvSpPr>
          <p:nvPr>
            <p:ph type="title"/>
          </p:nvPr>
        </p:nvSpPr>
        <p:spPr>
          <a:xfrm>
            <a:off x="376517" y="589244"/>
            <a:ext cx="10636624" cy="916828"/>
          </a:xfrm>
        </p:spPr>
        <p:txBody>
          <a:bodyPr/>
          <a:lstStyle/>
          <a:p>
            <a:r>
              <a:rPr lang="en-IN" b="1" dirty="0"/>
              <a:t>1.INTRODUCTION</a:t>
            </a:r>
          </a:p>
        </p:txBody>
      </p:sp>
      <p:pic>
        <p:nvPicPr>
          <p:cNvPr id="4" name="Picture 3">
            <a:extLst>
              <a:ext uri="{FF2B5EF4-FFF2-40B4-BE49-F238E27FC236}">
                <a16:creationId xmlns:a16="http://schemas.microsoft.com/office/drawing/2014/main" id="{B81CBF9B-E4EB-BAAC-254F-3630BF1E1F34}"/>
              </a:ext>
            </a:extLst>
          </p:cNvPr>
          <p:cNvPicPr>
            <a:picLocks noChangeAspect="1"/>
          </p:cNvPicPr>
          <p:nvPr/>
        </p:nvPicPr>
        <p:blipFill>
          <a:blip r:embed="rId2"/>
          <a:stretch>
            <a:fillRect/>
          </a:stretch>
        </p:blipFill>
        <p:spPr>
          <a:xfrm>
            <a:off x="1614196" y="1503680"/>
            <a:ext cx="8649477" cy="5055740"/>
          </a:xfrm>
          <a:prstGeom prst="rect">
            <a:avLst/>
          </a:prstGeom>
        </p:spPr>
      </p:pic>
    </p:spTree>
    <p:extLst>
      <p:ext uri="{BB962C8B-B14F-4D97-AF65-F5344CB8AC3E}">
        <p14:creationId xmlns:p14="http://schemas.microsoft.com/office/powerpoint/2010/main" val="161038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E0FEA5-382B-1482-BEF1-A95261441872}"/>
              </a:ext>
            </a:extLst>
          </p:cNvPr>
          <p:cNvPicPr>
            <a:picLocks noChangeAspect="1"/>
          </p:cNvPicPr>
          <p:nvPr/>
        </p:nvPicPr>
        <p:blipFill>
          <a:blip r:embed="rId2"/>
          <a:stretch>
            <a:fillRect/>
          </a:stretch>
        </p:blipFill>
        <p:spPr>
          <a:xfrm>
            <a:off x="301690" y="251926"/>
            <a:ext cx="11588620" cy="6307493"/>
          </a:xfrm>
          <a:prstGeom prst="rect">
            <a:avLst/>
          </a:prstGeom>
        </p:spPr>
      </p:pic>
    </p:spTree>
    <p:extLst>
      <p:ext uri="{BB962C8B-B14F-4D97-AF65-F5344CB8AC3E}">
        <p14:creationId xmlns:p14="http://schemas.microsoft.com/office/powerpoint/2010/main" val="510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0D22-5439-A3B5-CECD-90980CE8A31F}"/>
              </a:ext>
            </a:extLst>
          </p:cNvPr>
          <p:cNvSpPr>
            <a:spLocks noGrp="1"/>
          </p:cNvSpPr>
          <p:nvPr>
            <p:ph type="title"/>
          </p:nvPr>
        </p:nvSpPr>
        <p:spPr/>
        <p:txBody>
          <a:bodyPr/>
          <a:lstStyle/>
          <a:p>
            <a:r>
              <a:rPr lang="en-US" dirty="0"/>
              <a:t>Aim and Objective</a:t>
            </a:r>
            <a:endParaRPr lang="en-IN" dirty="0"/>
          </a:p>
        </p:txBody>
      </p:sp>
      <p:sp>
        <p:nvSpPr>
          <p:cNvPr id="3" name="Content Placeholder 2">
            <a:extLst>
              <a:ext uri="{FF2B5EF4-FFF2-40B4-BE49-F238E27FC236}">
                <a16:creationId xmlns:a16="http://schemas.microsoft.com/office/drawing/2014/main" id="{C4054EE1-5BC4-61D1-0348-59DC6F5CBA88}"/>
              </a:ext>
            </a:extLst>
          </p:cNvPr>
          <p:cNvSpPr>
            <a:spLocks noGrp="1"/>
          </p:cNvSpPr>
          <p:nvPr>
            <p:ph idx="1"/>
          </p:nvPr>
        </p:nvSpPr>
        <p:spPr/>
        <p:txBody>
          <a:bodyPr>
            <a:normAutofit fontScale="85000" lnSpcReduction="20000"/>
          </a:bodyPr>
          <a:lstStyle/>
          <a:p>
            <a:pPr marL="114300" indent="0" algn="just">
              <a:lnSpc>
                <a:spcPct val="150000"/>
              </a:lnSpc>
              <a:spcAft>
                <a:spcPts val="800"/>
              </a:spcAft>
              <a:buNone/>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Aim:</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a:t>
            </a:r>
          </a:p>
          <a:p>
            <a:pPr marL="11430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The aim of the project is to predict </a:t>
            </a:r>
            <a:r>
              <a:rPr lang="en-IN" sz="1800" kern="100" dirty="0">
                <a:latin typeface="Times New Roman" panose="02020603050405020304" pitchFamily="18" charset="0"/>
                <a:ea typeface="Calibri" panose="020F0502020204030204" pitchFamily="34" charset="0"/>
                <a:cs typeface="Arial" panose="020B0604020202020204" pitchFamily="34" charset="0"/>
              </a:rPr>
              <a:t>the type of Almond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using machine learning algorithms on Almond Type Classification Dataset.</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114300" indent="0" algn="just">
              <a:lnSpc>
                <a:spcPct val="150000"/>
              </a:lnSpc>
              <a:spcAft>
                <a:spcPts val="800"/>
              </a:spcAft>
              <a:buNone/>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Objective: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Data Collection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Data Preprocessing &amp; Cleaning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Feature Extraction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Exploratory Data Analysis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Building Machine Learning Model</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Prediction of the type of </a:t>
            </a:r>
            <a:r>
              <a:rPr lang="en-IN" sz="1800" kern="100" dirty="0">
                <a:latin typeface="Times New Roman" panose="02020603050405020304" pitchFamily="18" charset="0"/>
                <a:ea typeface="Calibri" panose="020F0502020204030204" pitchFamily="34" charset="0"/>
                <a:cs typeface="Arial" panose="020B0604020202020204" pitchFamily="34" charset="0"/>
              </a:rPr>
              <a:t>Almond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916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79C0-64D2-1FA8-A312-559A57297475}"/>
              </a:ext>
            </a:extLst>
          </p:cNvPr>
          <p:cNvSpPr>
            <a:spLocks noGrp="1"/>
          </p:cNvSpPr>
          <p:nvPr>
            <p:ph type="title"/>
          </p:nvPr>
        </p:nvSpPr>
        <p:spPr/>
        <p:txBody>
          <a:bodyPr/>
          <a:lstStyle/>
          <a:p>
            <a:r>
              <a:rPr lang="en-GB" sz="4400" b="1" dirty="0">
                <a:solidFill>
                  <a:srgbClr val="002060"/>
                </a:solidFill>
                <a:latin typeface="+mj-lt"/>
                <a:ea typeface="Calibri" panose="020F0502020204030204" pitchFamily="34" charset="0"/>
                <a:cs typeface="Calibri" panose="020F0502020204030204" pitchFamily="34" charset="0"/>
              </a:rPr>
              <a:t>System Requirements and Specifications</a:t>
            </a:r>
            <a:br>
              <a:rPr lang="en-GB" sz="4800" b="1" dirty="0">
                <a:solidFill>
                  <a:srgbClr val="002060"/>
                </a:solidFill>
                <a:latin typeface="+mj-lt"/>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9A3F4465-749C-6A6E-AD99-B6604FADCD50}"/>
              </a:ext>
            </a:extLst>
          </p:cNvPr>
          <p:cNvSpPr>
            <a:spLocks noGrp="1"/>
          </p:cNvSpPr>
          <p:nvPr>
            <p:ph idx="1"/>
          </p:nvPr>
        </p:nvSpPr>
        <p:spPr/>
        <p:txBody>
          <a:bodyPr/>
          <a:lstStyle/>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Software Requirements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R="2286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Scripting language		:  Python Programming</a:t>
            </a:r>
            <a:endParaRPr lang="en-IN" sz="1800" kern="100" dirty="0">
              <a:latin typeface="Calibri" panose="020F0502020204030204" pitchFamily="34" charset="0"/>
              <a:ea typeface="Calibri" panose="020F0502020204030204" pitchFamily="34" charset="0"/>
              <a:cs typeface="Arial" panose="020B0604020202020204" pitchFamily="34" charset="0"/>
            </a:endParaRPr>
          </a:p>
          <a:p>
            <a:pPr marR="2286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Scripting Tool	:  Anaconda Navigator (Jupiter Notebook) &amp; Google Collab</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Operating System		:  Microsoft Windows 11</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Dataset			            :  Almond Type Classification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rPr>
              <a:t>Packages		            :  NumPy, Pandas, Matplotlib, Seaborn , Sklearn etc. </a:t>
            </a:r>
            <a:endParaRPr lang="en-IN" dirty="0"/>
          </a:p>
        </p:txBody>
      </p:sp>
    </p:spTree>
    <p:extLst>
      <p:ext uri="{BB962C8B-B14F-4D97-AF65-F5344CB8AC3E}">
        <p14:creationId xmlns:p14="http://schemas.microsoft.com/office/powerpoint/2010/main" val="139358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1EC30-C477-98CB-306E-294D3A2D2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0FE7A-7BB0-4BA4-776D-E1581F228FAA}"/>
              </a:ext>
            </a:extLst>
          </p:cNvPr>
          <p:cNvSpPr>
            <a:spLocks noGrp="1"/>
          </p:cNvSpPr>
          <p:nvPr>
            <p:ph type="title"/>
          </p:nvPr>
        </p:nvSpPr>
        <p:spPr/>
        <p:txBody>
          <a:bodyPr/>
          <a:lstStyle/>
          <a:p>
            <a:r>
              <a:rPr lang="en-GB" sz="4400" b="1" dirty="0">
                <a:solidFill>
                  <a:srgbClr val="002060"/>
                </a:solidFill>
                <a:latin typeface="+mj-lt"/>
                <a:ea typeface="Calibri" panose="020F0502020204030204" pitchFamily="34" charset="0"/>
                <a:cs typeface="Calibri" panose="020F0502020204030204" pitchFamily="34" charset="0"/>
              </a:rPr>
              <a:t>System Requirements and Specifications</a:t>
            </a:r>
            <a:br>
              <a:rPr lang="en-GB" sz="4800" b="1" dirty="0">
                <a:solidFill>
                  <a:srgbClr val="002060"/>
                </a:solidFill>
                <a:latin typeface="+mj-lt"/>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EB7AEA41-95D4-0147-897E-F1A073B53FB1}"/>
              </a:ext>
            </a:extLst>
          </p:cNvPr>
          <p:cNvSpPr>
            <a:spLocks noGrp="1"/>
          </p:cNvSpPr>
          <p:nvPr>
            <p:ph idx="1"/>
          </p:nvPr>
        </p:nvSpPr>
        <p:spPr/>
        <p:txBody>
          <a:bodyPr/>
          <a:lstStyle/>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Hardware Requirements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R="2286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Processor 			:          3.20 GHz</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R="2286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Output Devices	          	                :          Monitor (LCD)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R="2286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Input Devices			:          Keyboard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R="2286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Hard Disk			:          512 GB SSD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R="2286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RAM                                                 :          16 GB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3613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Magnetic Disk 33"/>
          <p:cNvSpPr/>
          <p:nvPr/>
        </p:nvSpPr>
        <p:spPr>
          <a:xfrm>
            <a:off x="2153040" y="827929"/>
            <a:ext cx="1520780" cy="980528"/>
          </a:xfrm>
          <a:prstGeom prst="flowChartMagneticDisk">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Almond type Dataset </a:t>
            </a:r>
            <a:endParaRPr lang="en-US" sz="11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r>
              <a:rPr lang="en-IN" sz="1100" dirty="0">
                <a:solidFill>
                  <a:schemeClr val="bg1"/>
                </a:solidFill>
              </a:rPr>
              <a:t>                           </a:t>
            </a:r>
            <a:endParaRPr lang="en-IN" sz="11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5" name="Rounded Rectangle 34"/>
          <p:cNvSpPr/>
          <p:nvPr/>
        </p:nvSpPr>
        <p:spPr>
          <a:xfrm>
            <a:off x="1741304" y="1966057"/>
            <a:ext cx="2307973" cy="3703244"/>
          </a:xfrm>
          <a:prstGeom prst="roundRect">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dirty="0">
              <a:latin typeface="Cambria" panose="02040503050406030204" pitchFamily="18" charset="0"/>
              <a:ea typeface="Cambria" panose="02040503050406030204" pitchFamily="18" charset="0"/>
            </a:endParaRPr>
          </a:p>
          <a:p>
            <a:pPr algn="ctr"/>
            <a:endParaRPr lang="en-US" sz="1400" dirty="0">
              <a:latin typeface="Cambria" panose="02040503050406030204" pitchFamily="18" charset="0"/>
              <a:ea typeface="Cambria" panose="02040503050406030204" pitchFamily="18" charset="0"/>
            </a:endParaRPr>
          </a:p>
          <a:p>
            <a:pPr algn="ctr"/>
            <a:endParaRPr lang="en-US" sz="1400" dirty="0">
              <a:latin typeface="Cambria" panose="02040503050406030204" pitchFamily="18" charset="0"/>
              <a:ea typeface="Cambria" panose="02040503050406030204" pitchFamily="18" charset="0"/>
            </a:endParaRPr>
          </a:p>
          <a:p>
            <a:pPr algn="ctr"/>
            <a:endParaRPr lang="en-US" sz="1400" dirty="0">
              <a:latin typeface="Cambria" panose="02040503050406030204" pitchFamily="18" charset="0"/>
              <a:ea typeface="Cambria" panose="02040503050406030204" pitchFamily="18" charset="0"/>
            </a:endParaRPr>
          </a:p>
          <a:p>
            <a:pPr algn="ctr"/>
            <a:r>
              <a:rPr lang="en-US" sz="1400" dirty="0">
                <a:latin typeface="Cambria" panose="02040503050406030204" pitchFamily="18" charset="0"/>
                <a:ea typeface="Cambria" panose="02040503050406030204" pitchFamily="18" charset="0"/>
              </a:rPr>
              <a:t> </a:t>
            </a:r>
            <a:endParaRPr lang="en-IN" sz="1400" dirty="0">
              <a:latin typeface="Cambria" panose="02040503050406030204" pitchFamily="18" charset="0"/>
              <a:ea typeface="Cambria" panose="02040503050406030204" pitchFamily="18" charset="0"/>
            </a:endParaRPr>
          </a:p>
        </p:txBody>
      </p:sp>
      <p:sp>
        <p:nvSpPr>
          <p:cNvPr id="36" name="Rounded Rectangle 35"/>
          <p:cNvSpPr/>
          <p:nvPr/>
        </p:nvSpPr>
        <p:spPr>
          <a:xfrm>
            <a:off x="1965275" y="2294008"/>
            <a:ext cx="1960073" cy="461535"/>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atin typeface="Cambria" panose="02040503050406030204" pitchFamily="18" charset="0"/>
                <a:ea typeface="Cambria" panose="02040503050406030204" pitchFamily="18" charset="0"/>
                <a:cs typeface="Times New Roman" panose="02020603050405020304" pitchFamily="18" charset="0"/>
              </a:rPr>
              <a:t>Data Preprocessing</a:t>
            </a:r>
          </a:p>
        </p:txBody>
      </p:sp>
      <p:sp>
        <p:nvSpPr>
          <p:cNvPr id="38" name="Rounded Rectangle 37"/>
          <p:cNvSpPr/>
          <p:nvPr/>
        </p:nvSpPr>
        <p:spPr>
          <a:xfrm>
            <a:off x="1933393" y="3252943"/>
            <a:ext cx="1960074" cy="723880"/>
          </a:xfrm>
          <a:prstGeom prst="round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a:latin typeface="Cambria" panose="02040503050406030204" pitchFamily="18" charset="0"/>
                <a:ea typeface="Cambria" panose="02040503050406030204" pitchFamily="18" charset="0"/>
              </a:rPr>
              <a:t>Missing Data Handling</a:t>
            </a:r>
            <a:endParaRPr lang="en-IN" sz="14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39" name="Rounded Rectangle 38"/>
          <p:cNvSpPr/>
          <p:nvPr/>
        </p:nvSpPr>
        <p:spPr>
          <a:xfrm>
            <a:off x="6436235" y="489680"/>
            <a:ext cx="3822372" cy="3927876"/>
          </a:xfrm>
          <a:prstGeom prst="roundRect">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ctr"/>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ctr"/>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ctr"/>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ctr"/>
            <a:r>
              <a:rPr lang="en-US" b="1" dirty="0">
                <a:latin typeface="Cambria" panose="02040503050406030204" pitchFamily="18" charset="0"/>
                <a:ea typeface="Cambria" panose="02040503050406030204" pitchFamily="18" charset="0"/>
                <a:cs typeface="Times New Roman" panose="02020603050405020304" pitchFamily="18" charset="0"/>
              </a:rPr>
              <a:t> </a:t>
            </a:r>
            <a:endParaRPr lang="en-IN"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40" name="Flowchart: Magnetic Disk 39"/>
          <p:cNvSpPr/>
          <p:nvPr/>
        </p:nvSpPr>
        <p:spPr>
          <a:xfrm>
            <a:off x="8099094" y="873357"/>
            <a:ext cx="792088" cy="486054"/>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cs typeface="Times New Roman" panose="02020603050405020304" pitchFamily="18" charset="0"/>
              </a:rPr>
              <a:t>Data</a:t>
            </a:r>
            <a:endParaRPr lang="en-IN" sz="16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41" name="Rounded Rectangle 40"/>
          <p:cNvSpPr/>
          <p:nvPr/>
        </p:nvSpPr>
        <p:spPr>
          <a:xfrm>
            <a:off x="7162990" y="1461922"/>
            <a:ext cx="936104" cy="37804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cs typeface="Times New Roman" panose="02020603050405020304" pitchFamily="18" charset="0"/>
              </a:rPr>
              <a:t>Train</a:t>
            </a:r>
            <a:endParaRPr lang="en-IN" sz="16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42" name="Rounded Rectangle 41"/>
          <p:cNvSpPr/>
          <p:nvPr/>
        </p:nvSpPr>
        <p:spPr>
          <a:xfrm>
            <a:off x="8759792" y="1461922"/>
            <a:ext cx="936104" cy="37804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cs typeface="Times New Roman" panose="02020603050405020304" pitchFamily="18" charset="0"/>
              </a:rPr>
              <a:t>Test</a:t>
            </a:r>
            <a:endParaRPr lang="en-IN" sz="16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43" name="Rounded Rectangle 42"/>
          <p:cNvSpPr/>
          <p:nvPr/>
        </p:nvSpPr>
        <p:spPr>
          <a:xfrm>
            <a:off x="6599862" y="2278508"/>
            <a:ext cx="3192685" cy="701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atin typeface="Cambria" panose="02040503050406030204" pitchFamily="18" charset="0"/>
                <a:ea typeface="Cambria" panose="02040503050406030204" pitchFamily="18" charset="0"/>
                <a:cs typeface="Times New Roman" panose="02020603050405020304" pitchFamily="18" charset="0"/>
              </a:rPr>
              <a:t>Model Deployment</a:t>
            </a:r>
          </a:p>
          <a:p>
            <a:pPr algn="ctr"/>
            <a:r>
              <a:rPr lang="en-IN" sz="1200" b="1" dirty="0">
                <a:solidFill>
                  <a:srgbClr val="C00000"/>
                </a:solidFill>
                <a:latin typeface="Cambria" panose="02040503050406030204" pitchFamily="18" charset="0"/>
                <a:ea typeface="Cambria" panose="02040503050406030204" pitchFamily="18" charset="0"/>
              </a:rPr>
              <a:t>Random Forest, SVM , KNN and LR</a:t>
            </a:r>
            <a:endParaRPr lang="en-US" sz="1200" b="1" dirty="0">
              <a:solidFill>
                <a:srgbClr val="C0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4" name="Rounded Rectangle 43"/>
          <p:cNvSpPr/>
          <p:nvPr/>
        </p:nvSpPr>
        <p:spPr>
          <a:xfrm>
            <a:off x="6599861" y="3271124"/>
            <a:ext cx="2040559" cy="5465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atin typeface="Cambria" panose="02040503050406030204" pitchFamily="18" charset="0"/>
                <a:ea typeface="Cambria" panose="02040503050406030204" pitchFamily="18" charset="0"/>
                <a:cs typeface="Times New Roman" panose="02020603050405020304" pitchFamily="18" charset="0"/>
              </a:rPr>
              <a:t>Model Evaluation</a:t>
            </a:r>
          </a:p>
        </p:txBody>
      </p:sp>
      <p:cxnSp>
        <p:nvCxnSpPr>
          <p:cNvPr id="45" name="Elbow Connector 44"/>
          <p:cNvCxnSpPr>
            <a:stCxn id="40" idx="2"/>
            <a:endCxn id="41" idx="0"/>
          </p:cNvCxnSpPr>
          <p:nvPr/>
        </p:nvCxnSpPr>
        <p:spPr>
          <a:xfrm rot="10800000" flipV="1">
            <a:off x="7631042" y="1116384"/>
            <a:ext cx="468052" cy="345539"/>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6" name="Elbow Connector 45"/>
          <p:cNvCxnSpPr>
            <a:cxnSpLocks/>
          </p:cNvCxnSpPr>
          <p:nvPr/>
        </p:nvCxnSpPr>
        <p:spPr>
          <a:xfrm rot="16200000" flipH="1">
            <a:off x="8934439" y="1073128"/>
            <a:ext cx="345539" cy="432048"/>
          </a:xfrm>
          <a:prstGeom prst="bentConnector3">
            <a:avLst>
              <a:gd name="adj1" fmla="val 198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41" idx="2"/>
          </p:cNvCxnSpPr>
          <p:nvPr/>
        </p:nvCxnSpPr>
        <p:spPr>
          <a:xfrm>
            <a:off x="7631042" y="1839965"/>
            <a:ext cx="0" cy="4385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cxnSpLocks/>
          </p:cNvCxnSpPr>
          <p:nvPr/>
        </p:nvCxnSpPr>
        <p:spPr>
          <a:xfrm flipH="1">
            <a:off x="7631042" y="2919930"/>
            <a:ext cx="10902" cy="4385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9" name="Elbow Connector 48"/>
          <p:cNvCxnSpPr>
            <a:stCxn id="42" idx="3"/>
            <a:endCxn id="44" idx="3"/>
          </p:cNvCxnSpPr>
          <p:nvPr/>
        </p:nvCxnSpPr>
        <p:spPr>
          <a:xfrm flipH="1">
            <a:off x="8640418" y="1650943"/>
            <a:ext cx="1055478" cy="1893458"/>
          </a:xfrm>
          <a:prstGeom prst="bentConnector3">
            <a:avLst>
              <a:gd name="adj1" fmla="val -21658"/>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a:cxnSpLocks/>
          </p:cNvCxnSpPr>
          <p:nvPr/>
        </p:nvCxnSpPr>
        <p:spPr>
          <a:xfrm flipH="1">
            <a:off x="8640420" y="4257947"/>
            <a:ext cx="1" cy="35650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1" name="Rounded Rectangle 50"/>
          <p:cNvSpPr/>
          <p:nvPr/>
        </p:nvSpPr>
        <p:spPr>
          <a:xfrm>
            <a:off x="6743108" y="4577164"/>
            <a:ext cx="3444030" cy="757462"/>
          </a:xfrm>
          <a:prstGeom prst="round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Prediction of Almond Type</a:t>
            </a:r>
          </a:p>
        </p:txBody>
      </p:sp>
      <p:sp>
        <p:nvSpPr>
          <p:cNvPr id="52" name="Down Arrow 51"/>
          <p:cNvSpPr/>
          <p:nvPr/>
        </p:nvSpPr>
        <p:spPr>
          <a:xfrm>
            <a:off x="2866454" y="1732302"/>
            <a:ext cx="220899" cy="695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53" name="TextBox 52"/>
          <p:cNvSpPr txBox="1"/>
          <p:nvPr/>
        </p:nvSpPr>
        <p:spPr>
          <a:xfrm>
            <a:off x="7026576" y="483959"/>
            <a:ext cx="2669320" cy="307777"/>
          </a:xfrm>
          <a:prstGeom prst="rect">
            <a:avLst/>
          </a:prstGeom>
          <a:noFill/>
        </p:spPr>
        <p:txBody>
          <a:bodyPr wrap="square" rtlCol="0">
            <a:spAutoFit/>
          </a:bodyPr>
          <a:lstStyle/>
          <a:p>
            <a:pPr algn="ctr"/>
            <a:r>
              <a:rPr lang="en-US" sz="1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Machine Learning Algorithms </a:t>
            </a:r>
          </a:p>
        </p:txBody>
      </p:sp>
      <p:sp>
        <p:nvSpPr>
          <p:cNvPr id="54" name="Rounded Rectangle 53"/>
          <p:cNvSpPr/>
          <p:nvPr/>
        </p:nvSpPr>
        <p:spPr>
          <a:xfrm>
            <a:off x="4319939" y="2652328"/>
            <a:ext cx="1892433" cy="1605619"/>
          </a:xfrm>
          <a:prstGeom prst="roundRect">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Feature</a:t>
            </a:r>
          </a:p>
          <a:p>
            <a:pPr algn="ctr"/>
            <a:r>
              <a:rPr lang="en-US" sz="1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 Extraction</a:t>
            </a:r>
          </a:p>
        </p:txBody>
      </p:sp>
      <p:sp>
        <p:nvSpPr>
          <p:cNvPr id="55" name="Right Arrow 54"/>
          <p:cNvSpPr/>
          <p:nvPr/>
        </p:nvSpPr>
        <p:spPr>
          <a:xfrm>
            <a:off x="3813035" y="3455137"/>
            <a:ext cx="572346" cy="219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56" name="Right Arrow 55"/>
          <p:cNvSpPr/>
          <p:nvPr/>
        </p:nvSpPr>
        <p:spPr>
          <a:xfrm>
            <a:off x="5904115" y="3375701"/>
            <a:ext cx="519251" cy="281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60" name="Down Arrow 59"/>
          <p:cNvSpPr/>
          <p:nvPr/>
        </p:nvSpPr>
        <p:spPr>
          <a:xfrm>
            <a:off x="2834383" y="2781992"/>
            <a:ext cx="285042" cy="461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mbria" panose="02040503050406030204" pitchFamily="18" charset="0"/>
              <a:ea typeface="Cambria" panose="02040503050406030204" pitchFamily="18" charset="0"/>
            </a:endParaRPr>
          </a:p>
        </p:txBody>
      </p:sp>
      <p:sp>
        <p:nvSpPr>
          <p:cNvPr id="2" name="Rounded Rectangle 50">
            <a:extLst>
              <a:ext uri="{FF2B5EF4-FFF2-40B4-BE49-F238E27FC236}">
                <a16:creationId xmlns:a16="http://schemas.microsoft.com/office/drawing/2014/main" id="{2065AA7F-0244-E580-FF08-1481F6140822}"/>
              </a:ext>
            </a:extLst>
          </p:cNvPr>
          <p:cNvSpPr/>
          <p:nvPr/>
        </p:nvSpPr>
        <p:spPr>
          <a:xfrm>
            <a:off x="7817862" y="5737881"/>
            <a:ext cx="1645112" cy="757462"/>
          </a:xfrm>
          <a:prstGeom prst="round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Sanora </a:t>
            </a:r>
          </a:p>
        </p:txBody>
      </p:sp>
      <p:sp>
        <p:nvSpPr>
          <p:cNvPr id="3" name="Rounded Rectangle 50">
            <a:extLst>
              <a:ext uri="{FF2B5EF4-FFF2-40B4-BE49-F238E27FC236}">
                <a16:creationId xmlns:a16="http://schemas.microsoft.com/office/drawing/2014/main" id="{521C8082-15B9-1238-761A-DA8E12FE2D33}"/>
              </a:ext>
            </a:extLst>
          </p:cNvPr>
          <p:cNvSpPr/>
          <p:nvPr/>
        </p:nvSpPr>
        <p:spPr>
          <a:xfrm>
            <a:off x="9564444" y="5727993"/>
            <a:ext cx="1645112" cy="757462"/>
          </a:xfrm>
          <a:prstGeom prst="round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Regular</a:t>
            </a:r>
          </a:p>
        </p:txBody>
      </p:sp>
      <p:cxnSp>
        <p:nvCxnSpPr>
          <p:cNvPr id="4" name="Straight Arrow Connector 3">
            <a:extLst>
              <a:ext uri="{FF2B5EF4-FFF2-40B4-BE49-F238E27FC236}">
                <a16:creationId xmlns:a16="http://schemas.microsoft.com/office/drawing/2014/main" id="{E538F46D-AA8D-DC3E-80BD-3BCA658183FF}"/>
              </a:ext>
            </a:extLst>
          </p:cNvPr>
          <p:cNvCxnSpPr>
            <a:cxnSpLocks/>
          </p:cNvCxnSpPr>
          <p:nvPr/>
        </p:nvCxnSpPr>
        <p:spPr>
          <a:xfrm>
            <a:off x="8347421" y="5334626"/>
            <a:ext cx="0" cy="4385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59344402-F6D3-9612-8176-BF5E225CC3E7}"/>
              </a:ext>
            </a:extLst>
          </p:cNvPr>
          <p:cNvCxnSpPr>
            <a:cxnSpLocks/>
          </p:cNvCxnSpPr>
          <p:nvPr/>
        </p:nvCxnSpPr>
        <p:spPr>
          <a:xfrm>
            <a:off x="9865901" y="5289450"/>
            <a:ext cx="0" cy="4385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Title 1">
            <a:extLst>
              <a:ext uri="{FF2B5EF4-FFF2-40B4-BE49-F238E27FC236}">
                <a16:creationId xmlns:a16="http://schemas.microsoft.com/office/drawing/2014/main" id="{C07B75B7-35C4-3779-8810-DB9F065F008B}"/>
              </a:ext>
            </a:extLst>
          </p:cNvPr>
          <p:cNvSpPr txBox="1">
            <a:spLocks/>
          </p:cNvSpPr>
          <p:nvPr/>
        </p:nvSpPr>
        <p:spPr>
          <a:xfrm>
            <a:off x="3237338" y="-1801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rgbClr val="002060"/>
                </a:solidFill>
                <a:ea typeface="Calibri" panose="020F0502020204030204" pitchFamily="34" charset="0"/>
                <a:cs typeface="Calibri" panose="020F0502020204030204" pitchFamily="34" charset="0"/>
              </a:rPr>
              <a:t>System Design</a:t>
            </a:r>
            <a:br>
              <a:rPr lang="en-GB" sz="4800" b="1" dirty="0">
                <a:solidFill>
                  <a:srgbClr val="002060"/>
                </a:solidFill>
                <a:ea typeface="Calibri" panose="020F0502020204030204" pitchFamily="34" charset="0"/>
                <a:cs typeface="Calibri" panose="020F0502020204030204" pitchFamily="34" charset="0"/>
              </a:rPr>
            </a:br>
            <a:endParaRPr lang="en-IN" dirty="0"/>
          </a:p>
        </p:txBody>
      </p:sp>
      <p:sp>
        <p:nvSpPr>
          <p:cNvPr id="6" name="Rounded Rectangle 50">
            <a:extLst>
              <a:ext uri="{FF2B5EF4-FFF2-40B4-BE49-F238E27FC236}">
                <a16:creationId xmlns:a16="http://schemas.microsoft.com/office/drawing/2014/main" id="{F481A60B-9340-F8CC-B812-7887DA772D1D}"/>
              </a:ext>
            </a:extLst>
          </p:cNvPr>
          <p:cNvSpPr/>
          <p:nvPr/>
        </p:nvSpPr>
        <p:spPr>
          <a:xfrm>
            <a:off x="6006386" y="5737881"/>
            <a:ext cx="1645112" cy="757462"/>
          </a:xfrm>
          <a:prstGeom prst="round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err="1">
                <a:solidFill>
                  <a:schemeClr val="bg1"/>
                </a:solidFill>
                <a:latin typeface="Cambria" panose="02040503050406030204" pitchFamily="18" charset="0"/>
                <a:ea typeface="Cambria" panose="02040503050406030204" pitchFamily="18" charset="0"/>
                <a:cs typeface="Times New Roman" panose="02020603050405020304" pitchFamily="18" charset="0"/>
              </a:rPr>
              <a:t>Mamra</a:t>
            </a:r>
            <a:r>
              <a:rPr lang="en-US" sz="1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 </a:t>
            </a:r>
          </a:p>
        </p:txBody>
      </p:sp>
      <p:cxnSp>
        <p:nvCxnSpPr>
          <p:cNvPr id="7" name="Straight Arrow Connector 6">
            <a:extLst>
              <a:ext uri="{FF2B5EF4-FFF2-40B4-BE49-F238E27FC236}">
                <a16:creationId xmlns:a16="http://schemas.microsoft.com/office/drawing/2014/main" id="{F665BCC4-37FC-0F54-E673-A359E4B5FE38}"/>
              </a:ext>
            </a:extLst>
          </p:cNvPr>
          <p:cNvCxnSpPr>
            <a:cxnSpLocks/>
          </p:cNvCxnSpPr>
          <p:nvPr/>
        </p:nvCxnSpPr>
        <p:spPr>
          <a:xfrm>
            <a:off x="6870613" y="5299338"/>
            <a:ext cx="0" cy="4385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932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3498</TotalTime>
  <Words>675</Words>
  <Application>Microsoft Office PowerPoint</Application>
  <PresentationFormat>Widescreen</PresentationFormat>
  <Paragraphs>81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vt:lpstr>
      <vt:lpstr>Symbol</vt:lpstr>
      <vt:lpstr>Times New Roman</vt:lpstr>
      <vt:lpstr>Office Theme</vt:lpstr>
      <vt:lpstr>  ALMOND TYPE CLASSIFICATION USING MACHINE LEARNING ALGORITHMS  </vt:lpstr>
      <vt:lpstr>AGENDA</vt:lpstr>
      <vt:lpstr>1.INTRODUCTION</vt:lpstr>
      <vt:lpstr>1.INTRODUCTION</vt:lpstr>
      <vt:lpstr>PowerPoint Presentation</vt:lpstr>
      <vt:lpstr>Aim and Objective</vt:lpstr>
      <vt:lpstr>System Requirements and Specifications </vt:lpstr>
      <vt:lpstr>System Requirements and Specifications </vt:lpstr>
      <vt:lpstr>PowerPoint Presentation</vt:lpstr>
      <vt:lpstr>SYSTEM  IMPLEMENTATIONS  </vt:lpstr>
      <vt:lpstr>PowerPoint Presentation</vt:lpstr>
      <vt:lpstr>PowerPoint Presentation</vt:lpstr>
      <vt:lpstr>Exploratory Data Analysis (EDA)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EDA On IMDB Movies</dc:title>
  <dc:creator>akshinthalal sai sudheer</dc:creator>
  <cp:lastModifiedBy>Syeda Muqadasah</cp:lastModifiedBy>
  <cp:revision>89</cp:revision>
  <dcterms:created xsi:type="dcterms:W3CDTF">2023-09-05T06:52:47Z</dcterms:created>
  <dcterms:modified xsi:type="dcterms:W3CDTF">2024-10-26T15:03:34Z</dcterms:modified>
</cp:coreProperties>
</file>