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69" r:id="rId3"/>
    <p:sldId id="270"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49" autoAdjust="0"/>
    <p:restoredTop sz="86473" autoAdjust="0"/>
  </p:normalViewPr>
  <p:slideViewPr>
    <p:cSldViewPr snapToGrid="0">
      <p:cViewPr varScale="1">
        <p:scale>
          <a:sx n="82" d="100"/>
          <a:sy n="82" d="100"/>
        </p:scale>
        <p:origin x="499" y="72"/>
      </p:cViewPr>
      <p:guideLst>
        <p:guide orient="horz" pos="2160"/>
        <p:guide pos="3840"/>
      </p:guideLst>
    </p:cSldViewPr>
  </p:slideViewPr>
  <p:outlineViewPr>
    <p:cViewPr>
      <p:scale>
        <a:sx n="33" d="100"/>
        <a:sy n="33" d="100"/>
      </p:scale>
      <p:origin x="0" y="-3157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4405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463681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647699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15463347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640947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42464309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10344240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2089067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1132249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3505979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2093318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551616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136341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4025918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A02DF8-D9E2-47B8-A5C5-20BFE005C2CE}" type="datetimeFigureOut">
              <a:rPr lang="en-IN" smtClean="0"/>
              <a:t>26-10-2024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FDA3B6-ED22-41DF-B548-B5546A97178B}" type="slidenum">
              <a:rPr lang="en-IN" smtClean="0"/>
              <a:t>‹#›</a:t>
            </a:fld>
            <a:endParaRPr lang="en-IN" dirty="0"/>
          </a:p>
        </p:txBody>
      </p:sp>
    </p:spTree>
    <p:extLst>
      <p:ext uri="{BB962C8B-B14F-4D97-AF65-F5344CB8AC3E}">
        <p14:creationId xmlns:p14="http://schemas.microsoft.com/office/powerpoint/2010/main" val="389419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D9FDA3B6-ED22-41DF-B548-B5546A97178B}" type="slidenum">
              <a:rPr lang="en-IN" smtClean="0"/>
              <a:t>‹#›</a:t>
            </a:fld>
            <a:endParaRPr lang="en-IN" dirty="0"/>
          </a:p>
        </p:txBody>
      </p:sp>
      <p:sp>
        <p:nvSpPr>
          <p:cNvPr id="5" name="Date Placeholder 4"/>
          <p:cNvSpPr>
            <a:spLocks noGrp="1"/>
          </p:cNvSpPr>
          <p:nvPr>
            <p:ph type="dt" sz="half" idx="10"/>
          </p:nvPr>
        </p:nvSpPr>
        <p:spPr/>
        <p:txBody>
          <a:bodyPr/>
          <a:lstStyle/>
          <a:p>
            <a:fld id="{A8A02DF8-D9E2-47B8-A5C5-20BFE005C2CE}" type="datetimeFigureOut">
              <a:rPr lang="en-IN" smtClean="0"/>
              <a:t>26-10-2024</a:t>
            </a:fld>
            <a:endParaRPr lang="en-IN" dirty="0"/>
          </a:p>
        </p:txBody>
      </p:sp>
    </p:spTree>
    <p:extLst>
      <p:ext uri="{BB962C8B-B14F-4D97-AF65-F5344CB8AC3E}">
        <p14:creationId xmlns:p14="http://schemas.microsoft.com/office/powerpoint/2010/main" val="1589286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8A02DF8-D9E2-47B8-A5C5-20BFE005C2CE}" type="datetimeFigureOut">
              <a:rPr lang="en-IN" smtClean="0"/>
              <a:t>26-10-2024</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9FDA3B6-ED22-41DF-B548-B5546A97178B}" type="slidenum">
              <a:rPr lang="en-IN" smtClean="0"/>
              <a:t>‹#›</a:t>
            </a:fld>
            <a:endParaRPr lang="en-IN" dirty="0"/>
          </a:p>
        </p:txBody>
      </p:sp>
    </p:spTree>
    <p:extLst>
      <p:ext uri="{BB962C8B-B14F-4D97-AF65-F5344CB8AC3E}">
        <p14:creationId xmlns:p14="http://schemas.microsoft.com/office/powerpoint/2010/main" val="1334202498"/>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al estate agent and customers shaking hands together celebrating finished contract after about home insurance and investment loan, handshake and successful deal Real estate agent and customers shaking hands together celebrating finished contract after about home insurance and investment loan, handshake and successful deal. loan approval stock pictures, royalty-free photos &amp; images">
            <a:extLst>
              <a:ext uri="{FF2B5EF4-FFF2-40B4-BE49-F238E27FC236}">
                <a16:creationId xmlns:a16="http://schemas.microsoft.com/office/drawing/2014/main" id="{FE97E84C-1F62-591A-7C98-92715E906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6849" y="4845423"/>
            <a:ext cx="2662351" cy="1774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urchase agreement for hours with model home Purchase agreement for hours with model home loan approval stock pictures, royalty-free photos &amp; images">
            <a:extLst>
              <a:ext uri="{FF2B5EF4-FFF2-40B4-BE49-F238E27FC236}">
                <a16:creationId xmlns:a16="http://schemas.microsoft.com/office/drawing/2014/main" id="{CF72FE42-6A2D-D4FC-C4BD-7A36E2F119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89" y="4928733"/>
            <a:ext cx="2893900" cy="19292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AF9C81B-5F72-452A-3ECC-E32EC847A4AF}"/>
              </a:ext>
            </a:extLst>
          </p:cNvPr>
          <p:cNvSpPr txBox="1"/>
          <p:nvPr/>
        </p:nvSpPr>
        <p:spPr>
          <a:xfrm>
            <a:off x="1141303" y="920094"/>
            <a:ext cx="7880777" cy="2400657"/>
          </a:xfrm>
          <a:prstGeom prst="rect">
            <a:avLst/>
          </a:prstGeom>
          <a:noFill/>
        </p:spPr>
        <p:txBody>
          <a:bodyPr wrap="square">
            <a:spAutoFit/>
          </a:bodyPr>
          <a:lstStyle/>
          <a:p>
            <a:pPr algn="ctr"/>
            <a:r>
              <a:rPr lang="en-US" sz="2400" b="1" dirty="0">
                <a:solidFill>
                  <a:srgbClr val="C00000"/>
                </a:solidFill>
                <a:latin typeface="Cambria" panose="02040503050406030204" pitchFamily="18" charset="0"/>
                <a:ea typeface="Cambria" panose="02040503050406030204" pitchFamily="18" charset="0"/>
              </a:rPr>
              <a:t>Loan Approval Prediction Using Machine Learning</a:t>
            </a:r>
          </a:p>
          <a:p>
            <a:pPr algn="ctr"/>
            <a:endParaRPr lang="en-US" sz="2600" dirty="0">
              <a:latin typeface="Cambria" panose="02040503050406030204" pitchFamily="18" charset="0"/>
            </a:endParaRPr>
          </a:p>
          <a:p>
            <a:pPr algn="ctr"/>
            <a:endParaRPr lang="en-IN" sz="2600" dirty="0">
              <a:latin typeface="Cambria" panose="02040503050406030204" pitchFamily="18" charset="0"/>
            </a:endParaRPr>
          </a:p>
          <a:p>
            <a:pPr lvl="8"/>
            <a:r>
              <a:rPr lang="en-IN" sz="2000" b="1" i="1" dirty="0">
                <a:latin typeface="Cambria" panose="02040503050406030204" pitchFamily="18" charset="0"/>
              </a:rPr>
              <a:t>               Under the Guidance of	</a:t>
            </a:r>
          </a:p>
          <a:p>
            <a:pPr lvl="8" algn="ctr"/>
            <a:r>
              <a:rPr lang="en-IN" i="1" dirty="0" err="1">
                <a:latin typeface="Cambria" panose="02040503050406030204" pitchFamily="18" charset="0"/>
              </a:rPr>
              <a:t>Prof.</a:t>
            </a:r>
            <a:r>
              <a:rPr lang="en-IN" i="1" dirty="0">
                <a:latin typeface="Cambria" panose="02040503050406030204" pitchFamily="18" charset="0"/>
              </a:rPr>
              <a:t>                                             </a:t>
            </a:r>
          </a:p>
          <a:p>
            <a:pPr lvl="8" algn="ctr"/>
            <a:r>
              <a:rPr lang="en-IN" i="1" dirty="0">
                <a:latin typeface="Cambria" panose="02040503050406030204" pitchFamily="18" charset="0"/>
              </a:rPr>
              <a:t>Assistant Professor, </a:t>
            </a:r>
          </a:p>
          <a:p>
            <a:pPr lvl="8" algn="ctr"/>
            <a:r>
              <a:rPr lang="en-IN" i="1" dirty="0">
                <a:latin typeface="Cambria" panose="02040503050406030204" pitchFamily="18" charset="0"/>
              </a:rPr>
              <a:t>Dept. of CSE</a:t>
            </a:r>
          </a:p>
        </p:txBody>
      </p:sp>
      <p:sp>
        <p:nvSpPr>
          <p:cNvPr id="9" name="TextBox 8">
            <a:extLst>
              <a:ext uri="{FF2B5EF4-FFF2-40B4-BE49-F238E27FC236}">
                <a16:creationId xmlns:a16="http://schemas.microsoft.com/office/drawing/2014/main" id="{CF73B4B0-C5B5-2F60-1031-BBDA20E37E18}"/>
              </a:ext>
            </a:extLst>
          </p:cNvPr>
          <p:cNvSpPr txBox="1"/>
          <p:nvPr/>
        </p:nvSpPr>
        <p:spPr>
          <a:xfrm>
            <a:off x="698650" y="3741577"/>
            <a:ext cx="6096000" cy="800219"/>
          </a:xfrm>
          <a:prstGeom prst="rect">
            <a:avLst/>
          </a:prstGeom>
          <a:noFill/>
        </p:spPr>
        <p:txBody>
          <a:bodyPr wrap="square">
            <a:spAutoFit/>
          </a:bodyPr>
          <a:lstStyle/>
          <a:p>
            <a:r>
              <a:rPr lang="en-IN" b="1" dirty="0">
                <a:solidFill>
                  <a:srgbClr val="002060"/>
                </a:solidFill>
                <a:latin typeface="Cambria" pitchFamily="18" charset="0"/>
                <a:ea typeface="Cambria" pitchFamily="18" charset="0"/>
                <a:cs typeface="Times New Roman" panose="02020603050405020304" pitchFamily="18" charset="0"/>
              </a:rPr>
              <a:t>Presentation By:</a:t>
            </a:r>
          </a:p>
          <a:p>
            <a:endParaRPr lang="en-IN" sz="1400" dirty="0">
              <a:solidFill>
                <a:srgbClr val="002060"/>
              </a:solidFill>
              <a:latin typeface="Cambria" pitchFamily="18" charset="0"/>
              <a:ea typeface="Cambria" pitchFamily="18" charset="0"/>
              <a:cs typeface="Times New Roman" panose="02020603050405020304" pitchFamily="18" charset="0"/>
            </a:endParaRPr>
          </a:p>
          <a:p>
            <a:r>
              <a:rPr lang="en-IN" sz="1400" dirty="0">
                <a:solidFill>
                  <a:srgbClr val="002060"/>
                </a:solidFill>
                <a:latin typeface="Cambria" pitchFamily="18" charset="0"/>
                <a:ea typeface="Cambria" pitchFamily="18" charset="0"/>
                <a:cs typeface="Times New Roman" panose="02020603050405020304" pitchFamily="18" charset="0"/>
              </a:rPr>
              <a:t>Name 		USN</a:t>
            </a:r>
          </a:p>
        </p:txBody>
      </p:sp>
    </p:spTree>
    <p:extLst>
      <p:ext uri="{BB962C8B-B14F-4D97-AF65-F5344CB8AC3E}">
        <p14:creationId xmlns:p14="http://schemas.microsoft.com/office/powerpoint/2010/main" val="2311043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EBA850-DCDC-5701-3871-E710C522A561}"/>
              </a:ext>
            </a:extLst>
          </p:cNvPr>
          <p:cNvSpPr>
            <a:spLocks noGrp="1"/>
          </p:cNvSpPr>
          <p:nvPr>
            <p:ph idx="1"/>
          </p:nvPr>
        </p:nvSpPr>
        <p:spPr>
          <a:xfrm>
            <a:off x="435087" y="769770"/>
            <a:ext cx="10022541" cy="4563036"/>
          </a:xfrm>
        </p:spPr>
        <p:txBody>
          <a:bodyPr>
            <a:normAutofit fontScale="92500" lnSpcReduction="10000"/>
          </a:bodyPr>
          <a:lstStyle/>
          <a:p>
            <a:pPr algn="just">
              <a:lnSpc>
                <a:spcPct val="150000"/>
              </a:lnSpc>
            </a:pPr>
            <a:r>
              <a:rPr lang="en-IN" sz="2000" dirty="0">
                <a:effectLst/>
                <a:latin typeface="Cambria" panose="02040503050406030204" pitchFamily="18" charset="0"/>
                <a:ea typeface="Cambria" panose="02040503050406030204" pitchFamily="18" charset="0"/>
                <a:cs typeface="Times New Roman" panose="02020603050405020304" pitchFamily="18" charset="0"/>
              </a:rPr>
              <a:t>Till now loans are processed by various banks through pen and paperwork. When the large no of customers apply for bank loan these bank take lot of time to approve their loan. After approval of loan by the banks, there is no surety that the chosen applicant is capable of paying loan or not. </a:t>
            </a:r>
          </a:p>
          <a:p>
            <a:pPr algn="just">
              <a:lnSpc>
                <a:spcPct val="150000"/>
              </a:lnSpc>
            </a:pPr>
            <a:r>
              <a:rPr lang="en-IN" sz="2000" dirty="0">
                <a:effectLst/>
                <a:latin typeface="Cambria" panose="02040503050406030204" pitchFamily="18" charset="0"/>
                <a:ea typeface="Cambria" panose="02040503050406030204" pitchFamily="18" charset="0"/>
                <a:cs typeface="Times New Roman" panose="02020603050405020304" pitchFamily="18" charset="0"/>
              </a:rPr>
              <a:t>Many banks use their own software’s for the loan approval. In existing system we use data mining algorithms for the loan approval; this is the old technique for the approval of loan. </a:t>
            </a:r>
          </a:p>
          <a:p>
            <a:pPr algn="just">
              <a:lnSpc>
                <a:spcPct val="150000"/>
              </a:lnSpc>
            </a:pPr>
            <a:r>
              <a:rPr lang="en-IN" sz="2000" dirty="0" err="1">
                <a:effectLst/>
                <a:latin typeface="Cambria" panose="02040503050406030204" pitchFamily="18" charset="0"/>
                <a:ea typeface="Cambria" panose="02040503050406030204" pitchFamily="18" charset="0"/>
                <a:cs typeface="Times New Roman" panose="02020603050405020304" pitchFamily="18" charset="0"/>
              </a:rPr>
              <a:t>Mutiple</a:t>
            </a:r>
            <a:r>
              <a:rPr lang="en-IN" sz="2000" dirty="0">
                <a:effectLst/>
                <a:latin typeface="Cambria" panose="02040503050406030204" pitchFamily="18" charset="0"/>
                <a:ea typeface="Cambria" panose="02040503050406030204" pitchFamily="18" charset="0"/>
                <a:cs typeface="Times New Roman" panose="02020603050405020304" pitchFamily="18" charset="0"/>
              </a:rPr>
              <a:t> data sets are combined and form a Generalised datasets, and different machine learning algorithms are applied(Navie Bayes, </a:t>
            </a:r>
            <a:r>
              <a:rPr lang="en-IN" sz="2000" dirty="0">
                <a:latin typeface="Cambria" panose="02040503050406030204" pitchFamily="18" charset="0"/>
                <a:ea typeface="Cambria" panose="02040503050406030204" pitchFamily="18" charset="0"/>
                <a:cs typeface="Times New Roman" panose="02020603050405020304" pitchFamily="18" charset="0"/>
              </a:rPr>
              <a:t>Super Vector Machine, KNN)</a:t>
            </a:r>
            <a:r>
              <a:rPr lang="en-IN" sz="2000" dirty="0">
                <a:effectLst/>
                <a:latin typeface="Cambria" panose="02040503050406030204" pitchFamily="18" charset="0"/>
                <a:ea typeface="Cambria" panose="02040503050406030204" pitchFamily="18" charset="0"/>
                <a:cs typeface="Times New Roman" panose="02020603050405020304" pitchFamily="18" charset="0"/>
              </a:rPr>
              <a:t>to generate results. But these techniques are not up to the mark. Due to this huge banks are suffering from financial crises. To resolve this issue we introduce a new way for approval of loans.</a:t>
            </a:r>
          </a:p>
          <a:p>
            <a:endParaRPr lang="en-IN" dirty="0"/>
          </a:p>
        </p:txBody>
      </p:sp>
    </p:spTree>
    <p:extLst>
      <p:ext uri="{BB962C8B-B14F-4D97-AF65-F5344CB8AC3E}">
        <p14:creationId xmlns:p14="http://schemas.microsoft.com/office/powerpoint/2010/main" val="282526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A7EAA-5BD2-3830-EE75-050E1937797F}"/>
              </a:ext>
            </a:extLst>
          </p:cNvPr>
          <p:cNvSpPr>
            <a:spLocks noGrp="1"/>
          </p:cNvSpPr>
          <p:nvPr>
            <p:ph type="title"/>
          </p:nvPr>
        </p:nvSpPr>
        <p:spPr>
          <a:xfrm>
            <a:off x="2810934" y="2554941"/>
            <a:ext cx="8596668" cy="1320800"/>
          </a:xfrm>
        </p:spPr>
        <p:txBody>
          <a:bodyPr>
            <a:normAutofit/>
          </a:bodyPr>
          <a:lstStyle/>
          <a:p>
            <a:r>
              <a:rPr lang="en-US" sz="6000" b="1" dirty="0">
                <a:solidFill>
                  <a:srgbClr val="C00000"/>
                </a:solidFill>
                <a:latin typeface="Cambria" panose="02040503050406030204" pitchFamily="18" charset="0"/>
                <a:ea typeface="Cambria" panose="02040503050406030204" pitchFamily="18" charset="0"/>
              </a:rPr>
              <a:t>PROPOSED SYSTEM</a:t>
            </a:r>
            <a:endParaRPr lang="en-IN" sz="6000" dirty="0">
              <a:solidFill>
                <a:srgbClr val="C00000"/>
              </a:solidFill>
            </a:endParaRPr>
          </a:p>
        </p:txBody>
      </p:sp>
    </p:spTree>
    <p:extLst>
      <p:ext uri="{BB962C8B-B14F-4D97-AF65-F5344CB8AC3E}">
        <p14:creationId xmlns:p14="http://schemas.microsoft.com/office/powerpoint/2010/main" val="44119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61536312-B0C5-73DB-49E1-941ACDF3B762}"/>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4007" t="30152" r="23926" b="12574"/>
          <a:stretch/>
        </p:blipFill>
        <p:spPr>
          <a:xfrm>
            <a:off x="929871" y="487177"/>
            <a:ext cx="7868690" cy="6026165"/>
          </a:xfrm>
          <a:prstGeom prst="rect">
            <a:avLst/>
          </a:prstGeom>
        </p:spPr>
      </p:pic>
    </p:spTree>
    <p:extLst>
      <p:ext uri="{BB962C8B-B14F-4D97-AF65-F5344CB8AC3E}">
        <p14:creationId xmlns:p14="http://schemas.microsoft.com/office/powerpoint/2010/main" val="104522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F3E2-8CAD-8E65-64CF-8F5F0BF1AC7C}"/>
              </a:ext>
            </a:extLst>
          </p:cNvPr>
          <p:cNvSpPr>
            <a:spLocks noGrp="1"/>
          </p:cNvSpPr>
          <p:nvPr>
            <p:ph type="title"/>
          </p:nvPr>
        </p:nvSpPr>
        <p:spPr>
          <a:xfrm>
            <a:off x="2860226" y="2465295"/>
            <a:ext cx="8596668" cy="1320800"/>
          </a:xfrm>
        </p:spPr>
        <p:txBody>
          <a:bodyPr>
            <a:normAutofit/>
          </a:bodyPr>
          <a:lstStyle/>
          <a:p>
            <a:r>
              <a:rPr lang="en-US" sz="6000" b="1" dirty="0">
                <a:solidFill>
                  <a:srgbClr val="C00000"/>
                </a:solidFill>
                <a:latin typeface="Cambria" panose="02040503050406030204" pitchFamily="18" charset="0"/>
                <a:ea typeface="Cambria" panose="02040503050406030204" pitchFamily="18" charset="0"/>
              </a:rPr>
              <a:t>SYSTEM DESIGN</a:t>
            </a:r>
            <a:endParaRPr lang="en-IN" sz="6000" dirty="0">
              <a:solidFill>
                <a:srgbClr val="C00000"/>
              </a:solidFill>
            </a:endParaRPr>
          </a:p>
        </p:txBody>
      </p:sp>
    </p:spTree>
    <p:extLst>
      <p:ext uri="{BB962C8B-B14F-4D97-AF65-F5344CB8AC3E}">
        <p14:creationId xmlns:p14="http://schemas.microsoft.com/office/powerpoint/2010/main" val="2129715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FE23-DFA3-ABC2-18EE-F88FC096A871}"/>
              </a:ext>
            </a:extLst>
          </p:cNvPr>
          <p:cNvSpPr>
            <a:spLocks noGrp="1"/>
          </p:cNvSpPr>
          <p:nvPr>
            <p:ph type="title"/>
          </p:nvPr>
        </p:nvSpPr>
        <p:spPr>
          <a:xfrm>
            <a:off x="677334" y="386080"/>
            <a:ext cx="8596668" cy="1320800"/>
          </a:xfrm>
        </p:spPr>
        <p:txBody>
          <a:bodyPr/>
          <a:lstStyle/>
          <a:p>
            <a:r>
              <a:rPr lang="en-IN" sz="3600" b="1" dirty="0">
                <a:solidFill>
                  <a:srgbClr val="002060"/>
                </a:solidFill>
                <a:latin typeface="Cambria" panose="02040503050406030204" pitchFamily="18" charset="0"/>
              </a:rPr>
              <a:t>Architecture Diagram</a:t>
            </a:r>
            <a:endParaRPr lang="en-IN" dirty="0"/>
          </a:p>
        </p:txBody>
      </p:sp>
      <p:pic>
        <p:nvPicPr>
          <p:cNvPr id="4" name="Picture 3">
            <a:extLst>
              <a:ext uri="{FF2B5EF4-FFF2-40B4-BE49-F238E27FC236}">
                <a16:creationId xmlns:a16="http://schemas.microsoft.com/office/drawing/2014/main" id="{5CBBC0D8-1191-7824-D3C3-0E02089EE587}"/>
              </a:ext>
            </a:extLst>
          </p:cNvPr>
          <p:cNvPicPr>
            <a:picLocks noChangeAspect="1"/>
          </p:cNvPicPr>
          <p:nvPr/>
        </p:nvPicPr>
        <p:blipFill rotWithShape="1">
          <a:blip r:embed="rId2">
            <a:extLst>
              <a:ext uri="{28A0092B-C50C-407E-A947-70E740481C1C}">
                <a14:useLocalDpi xmlns:a14="http://schemas.microsoft.com/office/drawing/2010/main" val="0"/>
              </a:ext>
            </a:extLst>
          </a:blip>
          <a:srcRect l="26592" t="30359" r="19173" b="15663"/>
          <a:stretch/>
        </p:blipFill>
        <p:spPr>
          <a:xfrm>
            <a:off x="655766" y="1546766"/>
            <a:ext cx="8416516" cy="4711794"/>
          </a:xfrm>
          <a:prstGeom prst="rect">
            <a:avLst/>
          </a:prstGeom>
        </p:spPr>
      </p:pic>
    </p:spTree>
    <p:extLst>
      <p:ext uri="{BB962C8B-B14F-4D97-AF65-F5344CB8AC3E}">
        <p14:creationId xmlns:p14="http://schemas.microsoft.com/office/powerpoint/2010/main" val="3777136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F08BE-BFDE-60E2-DC73-06DD0AB391DF}"/>
              </a:ext>
            </a:extLst>
          </p:cNvPr>
          <p:cNvSpPr>
            <a:spLocks noGrp="1"/>
          </p:cNvSpPr>
          <p:nvPr>
            <p:ph type="title"/>
          </p:nvPr>
        </p:nvSpPr>
        <p:spPr>
          <a:xfrm>
            <a:off x="722158" y="251012"/>
            <a:ext cx="8596668" cy="1320800"/>
          </a:xfrm>
        </p:spPr>
        <p:txBody>
          <a:bodyPr/>
          <a:lstStyle/>
          <a:p>
            <a:r>
              <a:rPr lang="en-IN" sz="3600" b="1" dirty="0">
                <a:solidFill>
                  <a:srgbClr val="002060"/>
                </a:solidFill>
                <a:latin typeface="Cambria" panose="02040503050406030204" pitchFamily="18" charset="0"/>
              </a:rPr>
              <a:t>Flow Chart</a:t>
            </a:r>
            <a:endParaRPr lang="en-IN" dirty="0"/>
          </a:p>
        </p:txBody>
      </p:sp>
      <p:pic>
        <p:nvPicPr>
          <p:cNvPr id="4" name="Picture 3">
            <a:extLst>
              <a:ext uri="{FF2B5EF4-FFF2-40B4-BE49-F238E27FC236}">
                <a16:creationId xmlns:a16="http://schemas.microsoft.com/office/drawing/2014/main" id="{50870040-466A-FC8B-5E21-4814F9F897B9}"/>
              </a:ext>
            </a:extLst>
          </p:cNvPr>
          <p:cNvPicPr>
            <a:picLocks noChangeAspect="1"/>
          </p:cNvPicPr>
          <p:nvPr/>
        </p:nvPicPr>
        <p:blipFill rotWithShape="1">
          <a:blip r:embed="rId2">
            <a:extLst>
              <a:ext uri="{28A0092B-C50C-407E-A947-70E740481C1C}">
                <a14:useLocalDpi xmlns:a14="http://schemas.microsoft.com/office/drawing/2010/main" val="0"/>
              </a:ext>
            </a:extLst>
          </a:blip>
          <a:srcRect l="48030" t="20057" r="34008" b="10101"/>
          <a:stretch/>
        </p:blipFill>
        <p:spPr>
          <a:xfrm>
            <a:off x="4598352" y="153035"/>
            <a:ext cx="2995295" cy="6551930"/>
          </a:xfrm>
          <a:prstGeom prst="rect">
            <a:avLst/>
          </a:prstGeom>
        </p:spPr>
      </p:pic>
    </p:spTree>
    <p:extLst>
      <p:ext uri="{BB962C8B-B14F-4D97-AF65-F5344CB8AC3E}">
        <p14:creationId xmlns:p14="http://schemas.microsoft.com/office/powerpoint/2010/main" val="370219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8719B-BF66-D22E-9B3E-DFD6D2DA4B5E}"/>
              </a:ext>
            </a:extLst>
          </p:cNvPr>
          <p:cNvSpPr>
            <a:spLocks noGrp="1"/>
          </p:cNvSpPr>
          <p:nvPr>
            <p:ph type="title"/>
          </p:nvPr>
        </p:nvSpPr>
        <p:spPr>
          <a:xfrm>
            <a:off x="2828863" y="2402541"/>
            <a:ext cx="8596668" cy="1320800"/>
          </a:xfrm>
        </p:spPr>
        <p:txBody>
          <a:bodyPr>
            <a:normAutofit fontScale="90000"/>
          </a:bodyPr>
          <a:lstStyle/>
          <a:p>
            <a:r>
              <a:rPr lang="en-US" sz="6700" b="1" dirty="0">
                <a:solidFill>
                  <a:srgbClr val="C00000"/>
                </a:solidFill>
                <a:latin typeface="Cambria" panose="02040503050406030204" pitchFamily="18" charset="0"/>
                <a:ea typeface="Cambria" panose="02040503050406030204" pitchFamily="18" charset="0"/>
              </a:rPr>
              <a:t>METHODOLOGY</a:t>
            </a:r>
            <a:br>
              <a:rPr lang="en-US" sz="1050" b="1" dirty="0">
                <a:solidFill>
                  <a:srgbClr val="0070C0"/>
                </a:solidFill>
              </a:rPr>
            </a:br>
            <a:endParaRPr lang="en-IN" dirty="0"/>
          </a:p>
        </p:txBody>
      </p:sp>
    </p:spTree>
    <p:extLst>
      <p:ext uri="{BB962C8B-B14F-4D97-AF65-F5344CB8AC3E}">
        <p14:creationId xmlns:p14="http://schemas.microsoft.com/office/powerpoint/2010/main" val="146816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D7F89-F978-97FA-0FD3-4C0A908F30FE}"/>
              </a:ext>
            </a:extLst>
          </p:cNvPr>
          <p:cNvSpPr>
            <a:spLocks noGrp="1"/>
          </p:cNvSpPr>
          <p:nvPr>
            <p:ph type="title"/>
          </p:nvPr>
        </p:nvSpPr>
        <p:spPr>
          <a:xfrm>
            <a:off x="697654" y="325120"/>
            <a:ext cx="8596668" cy="1320800"/>
          </a:xfrm>
        </p:spPr>
        <p:txBody>
          <a:bodyPr/>
          <a:lstStyle/>
          <a:p>
            <a:r>
              <a:rPr lang="en-IN" sz="3600" b="1" dirty="0">
                <a:solidFill>
                  <a:srgbClr val="002060"/>
                </a:solidFill>
                <a:latin typeface="Cambria" panose="02040503050406030204" pitchFamily="18" charset="0"/>
              </a:rPr>
              <a:t>METHODOLOGY</a:t>
            </a:r>
            <a:endParaRPr lang="en-IN" dirty="0"/>
          </a:p>
        </p:txBody>
      </p:sp>
      <p:sp>
        <p:nvSpPr>
          <p:cNvPr id="3" name="Content Placeholder 2">
            <a:extLst>
              <a:ext uri="{FF2B5EF4-FFF2-40B4-BE49-F238E27FC236}">
                <a16:creationId xmlns:a16="http://schemas.microsoft.com/office/drawing/2014/main" id="{A4FD057B-8DC9-8DD1-2DE7-96C642598961}"/>
              </a:ext>
            </a:extLst>
          </p:cNvPr>
          <p:cNvSpPr>
            <a:spLocks noGrp="1"/>
          </p:cNvSpPr>
          <p:nvPr>
            <p:ph idx="1"/>
          </p:nvPr>
        </p:nvSpPr>
        <p:spPr>
          <a:xfrm>
            <a:off x="847664" y="1201366"/>
            <a:ext cx="10169960" cy="3612682"/>
          </a:xfrm>
        </p:spPr>
        <p:txBody>
          <a:bodyPr>
            <a:noAutofit/>
          </a:bodyPr>
          <a:lstStyle/>
          <a:p>
            <a:pPr algn="just">
              <a:lnSpc>
                <a:spcPct val="150000"/>
              </a:lnSpc>
              <a:spcAft>
                <a:spcPts val="1000"/>
              </a:spcAft>
            </a:pPr>
            <a:r>
              <a:rPr lang="en-IN" sz="2000" dirty="0">
                <a:effectLst/>
                <a:latin typeface="Cambria" panose="02040503050406030204" pitchFamily="18" charset="0"/>
                <a:ea typeface="Cambria" panose="02040503050406030204" pitchFamily="18" charset="0"/>
                <a:cs typeface="Times New Roman" panose="02020603050405020304" pitchFamily="18" charset="0"/>
              </a:rPr>
              <a:t>This system predict whether the loan is approve or reject. This System refers the following things or ways. </a:t>
            </a:r>
          </a:p>
          <a:p>
            <a:pPr marL="0" indent="0" algn="just">
              <a:lnSpc>
                <a:spcPct val="150000"/>
              </a:lnSpc>
              <a:spcAft>
                <a:spcPts val="1000"/>
              </a:spcAft>
              <a:buNone/>
            </a:pPr>
            <a:r>
              <a:rPr lang="en-IN" sz="20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Steps:</a:t>
            </a:r>
          </a:p>
          <a:p>
            <a:pPr marL="457200" lvl="0" indent="-457200" algn="just">
              <a:lnSpc>
                <a:spcPct val="150000"/>
              </a:lnSpc>
              <a:buFont typeface="+mj-lt"/>
              <a:buAutoNum type="arabicPeriod"/>
            </a:pPr>
            <a:r>
              <a:rPr lang="en-IN" sz="2400" dirty="0">
                <a:effectLst/>
                <a:latin typeface="Cambria" panose="02040503050406030204" pitchFamily="18" charset="0"/>
                <a:ea typeface="Cambria" panose="02040503050406030204" pitchFamily="18" charset="0"/>
                <a:cs typeface="Times New Roman" panose="02020603050405020304" pitchFamily="18" charset="0"/>
              </a:rPr>
              <a:t>Data Collection </a:t>
            </a:r>
          </a:p>
          <a:p>
            <a:pPr marL="342900" lvl="0" indent="-342900" algn="just">
              <a:lnSpc>
                <a:spcPct val="150000"/>
              </a:lnSpc>
              <a:buFont typeface="+mj-lt"/>
              <a:buAutoNum type="arabicPeriod"/>
            </a:pPr>
            <a:r>
              <a:rPr lang="en-IN" sz="2400" dirty="0">
                <a:effectLst/>
                <a:latin typeface="Cambria" panose="02040503050406030204" pitchFamily="18" charset="0"/>
                <a:ea typeface="Cambria" panose="02040503050406030204" pitchFamily="18" charset="0"/>
                <a:cs typeface="Times New Roman" panose="02020603050405020304" pitchFamily="18" charset="0"/>
              </a:rPr>
              <a:t> Analysis of Data</a:t>
            </a:r>
          </a:p>
          <a:p>
            <a:pPr marL="342900" lvl="0" indent="-342900" algn="just">
              <a:lnSpc>
                <a:spcPct val="150000"/>
              </a:lnSpc>
              <a:buFont typeface="+mj-lt"/>
              <a:buAutoNum type="arabicPeriod"/>
            </a:pPr>
            <a:r>
              <a:rPr lang="en-IN" sz="2400" dirty="0">
                <a:effectLst/>
                <a:latin typeface="Cambria" panose="02040503050406030204" pitchFamily="18" charset="0"/>
                <a:ea typeface="Cambria" panose="02040503050406030204" pitchFamily="18" charset="0"/>
                <a:cs typeface="Times New Roman" panose="02020603050405020304" pitchFamily="18" charset="0"/>
              </a:rPr>
              <a:t>Model Selection and Creation</a:t>
            </a:r>
          </a:p>
          <a:p>
            <a:pPr marL="342900" lvl="0" indent="-342900" algn="just">
              <a:lnSpc>
                <a:spcPct val="150000"/>
              </a:lnSpc>
              <a:buFont typeface="+mj-lt"/>
              <a:buAutoNum type="arabicPeriod"/>
            </a:pPr>
            <a:r>
              <a:rPr lang="en-IN" sz="2400" dirty="0">
                <a:latin typeface="Cambria" panose="02040503050406030204" pitchFamily="18" charset="0"/>
                <a:ea typeface="Cambria" panose="02040503050406030204" pitchFamily="18" charset="0"/>
                <a:cs typeface="Times New Roman" panose="02020603050405020304" pitchFamily="18" charset="0"/>
              </a:rPr>
              <a:t>Performance Evaluation</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a:p>
            <a:pPr marL="342900" lvl="0" indent="-342900" algn="just">
              <a:lnSpc>
                <a:spcPct val="150000"/>
              </a:lnSpc>
              <a:buFont typeface="+mj-lt"/>
              <a:buAutoNum type="arabicPeriod"/>
            </a:pPr>
            <a:r>
              <a:rPr lang="en-IN" sz="2400" dirty="0">
                <a:effectLst/>
                <a:latin typeface="Cambria" panose="02040503050406030204" pitchFamily="18" charset="0"/>
                <a:ea typeface="Cambria" panose="02040503050406030204" pitchFamily="18" charset="0"/>
                <a:cs typeface="Times New Roman" panose="02020603050405020304" pitchFamily="18" charset="0"/>
              </a:rPr>
              <a:t>Prediction and </a:t>
            </a:r>
            <a:r>
              <a:rPr lang="en-IN" sz="2400" dirty="0">
                <a:latin typeface="Cambria" panose="02040503050406030204" pitchFamily="18" charset="0"/>
                <a:ea typeface="Cambria" panose="02040503050406030204" pitchFamily="18" charset="0"/>
                <a:cs typeface="Times New Roman" panose="02020603050405020304" pitchFamily="18" charset="0"/>
              </a:rPr>
              <a:t>Result</a:t>
            </a:r>
            <a:endParaRPr lang="en-IN" sz="2400" dirty="0">
              <a:effectLst/>
              <a:latin typeface="Cambria" panose="02040503050406030204" pitchFamily="18" charset="0"/>
              <a:ea typeface="Cambria" panose="02040503050406030204" pitchFamily="18" charset="0"/>
              <a:cs typeface="Times New Roman" panose="02020603050405020304" pitchFamily="18" charset="0"/>
            </a:endParaRPr>
          </a:p>
          <a:p>
            <a:pPr marL="0" indent="0" algn="just">
              <a:lnSpc>
                <a:spcPct val="150000"/>
              </a:lnSpc>
              <a:spcAft>
                <a:spcPts val="1000"/>
              </a:spcAft>
              <a:buNone/>
            </a:pPr>
            <a:r>
              <a:rPr lang="en-IN" sz="2000" b="1" dirty="0">
                <a:effectLst/>
                <a:latin typeface="Cambria" panose="02040503050406030204" pitchFamily="18" charset="0"/>
                <a:ea typeface="Cambria" panose="02040503050406030204" pitchFamily="18" charset="0"/>
                <a:cs typeface="Times New Roman" panose="02020603050405020304" pitchFamily="18" charset="0"/>
              </a:rPr>
              <a:t> </a:t>
            </a: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233208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314E-F6BE-3DFB-AC7B-A4313686C02A}"/>
              </a:ext>
            </a:extLst>
          </p:cNvPr>
          <p:cNvSpPr>
            <a:spLocks noGrp="1"/>
          </p:cNvSpPr>
          <p:nvPr>
            <p:ph type="title"/>
          </p:nvPr>
        </p:nvSpPr>
        <p:spPr>
          <a:xfrm>
            <a:off x="336873" y="0"/>
            <a:ext cx="8596668" cy="1320800"/>
          </a:xfrm>
        </p:spPr>
        <p:txBody>
          <a:bodyPr>
            <a:normAutofit/>
          </a:bodyPr>
          <a:lstStyle/>
          <a:p>
            <a:r>
              <a:rPr lang="en-IN" sz="2400" b="1" dirty="0">
                <a:solidFill>
                  <a:srgbClr val="002060"/>
                </a:solidFill>
                <a:latin typeface="Cambria" panose="02040503050406030204" pitchFamily="18" charset="0"/>
                <a:ea typeface="Cambria" panose="02040503050406030204" pitchFamily="18" charset="0"/>
              </a:rPr>
              <a:t>Step 1: Data Collection</a:t>
            </a:r>
            <a:br>
              <a:rPr lang="en-IN" sz="2400" dirty="0">
                <a:latin typeface="Cambria" panose="02040503050406030204" pitchFamily="18" charset="0"/>
                <a:ea typeface="Cambria" panose="02040503050406030204" pitchFamily="18" charset="0"/>
              </a:rPr>
            </a:br>
            <a:endParaRPr lang="en-IN" sz="24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74BC208-E85F-7E86-8650-C9CCA27C530A}"/>
              </a:ext>
            </a:extLst>
          </p:cNvPr>
          <p:cNvSpPr>
            <a:spLocks noGrp="1"/>
          </p:cNvSpPr>
          <p:nvPr>
            <p:ph idx="1"/>
          </p:nvPr>
        </p:nvSpPr>
        <p:spPr>
          <a:xfrm>
            <a:off x="636693" y="646750"/>
            <a:ext cx="10008595" cy="3639576"/>
          </a:xfrm>
        </p:spPr>
        <p:txBody>
          <a:bodyPr>
            <a:normAutofit/>
          </a:bodyPr>
          <a:lstStyle/>
          <a:p>
            <a:pPr algn="just">
              <a:lnSpc>
                <a:spcPct val="150000"/>
              </a:lnSpc>
            </a:pPr>
            <a:r>
              <a:rPr lang="en-IN" sz="2000" dirty="0">
                <a:effectLst/>
                <a:latin typeface="Cambria" panose="02040503050406030204" pitchFamily="18" charset="0"/>
                <a:ea typeface="Cambria" panose="02040503050406030204" pitchFamily="18" charset="0"/>
                <a:cs typeface="Times New Roman" panose="02020603050405020304" pitchFamily="18" charset="0"/>
              </a:rPr>
              <a:t>Data collection in loan approval involves gathering relevant information about loan applicants to assess their creditworthiness and make informed decisions regarding loan approval.</a:t>
            </a:r>
          </a:p>
          <a:p>
            <a:pPr marL="342900" lvl="0" indent="-342900" algn="just">
              <a:lnSpc>
                <a:spcPct val="150000"/>
              </a:lnSpc>
              <a:spcAft>
                <a:spcPts val="1000"/>
              </a:spcAft>
              <a:buFont typeface="Wingdings 3" panose="05040102010807070707" pitchFamily="18" charset="2"/>
              <a:buChar char=""/>
              <a:tabLst>
                <a:tab pos="4572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Collection refers to the process of gathering and preparing a dataset that will be used to train a machine learning model.</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p:txBody>
      </p:sp>
      <p:pic>
        <p:nvPicPr>
          <p:cNvPr id="4" name="Picture 3"/>
          <p:cNvPicPr/>
          <p:nvPr/>
        </p:nvPicPr>
        <p:blipFill rotWithShape="1">
          <a:blip r:embed="rId2"/>
          <a:srcRect t="22986" r="41295" b="8637"/>
          <a:stretch/>
        </p:blipFill>
        <p:spPr bwMode="auto">
          <a:xfrm>
            <a:off x="5011420" y="3027045"/>
            <a:ext cx="5847080" cy="383095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2704707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909DA-7314-3793-5AAC-C80A0FF337EA}"/>
              </a:ext>
            </a:extLst>
          </p:cNvPr>
          <p:cNvSpPr>
            <a:spLocks noGrp="1"/>
          </p:cNvSpPr>
          <p:nvPr>
            <p:ph type="title"/>
          </p:nvPr>
        </p:nvSpPr>
        <p:spPr>
          <a:xfrm>
            <a:off x="291254" y="254000"/>
            <a:ext cx="8596668" cy="1320800"/>
          </a:xfrm>
        </p:spPr>
        <p:txBody>
          <a:bodyPr/>
          <a:lstStyle/>
          <a:p>
            <a:r>
              <a:rPr lang="en-IN" sz="2400" b="1"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Step 2: Dat</a:t>
            </a:r>
            <a:r>
              <a:rPr lang="en-IN" sz="2400" b="1" dirty="0">
                <a:solidFill>
                  <a:srgbClr val="002060"/>
                </a:solidFill>
                <a:latin typeface="Cambria" panose="02040503050406030204" pitchFamily="18" charset="0"/>
                <a:ea typeface="Cambria" panose="02040503050406030204" pitchFamily="18" charset="0"/>
                <a:cs typeface="Times New Roman" panose="02020603050405020304" pitchFamily="18" charset="0"/>
              </a:rPr>
              <a:t>a Cleaning &amp; </a:t>
            </a:r>
            <a:r>
              <a:rPr lang="en-IN" sz="2400" b="1"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Analysis of Data</a:t>
            </a:r>
            <a:br>
              <a:rPr lang="en-IN" sz="3600" dirty="0">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A5D3FB-0ADC-7D9C-D28F-04601BF8B6FB}"/>
              </a:ext>
            </a:extLst>
          </p:cNvPr>
          <p:cNvSpPr>
            <a:spLocks noGrp="1"/>
          </p:cNvSpPr>
          <p:nvPr>
            <p:ph idx="1"/>
          </p:nvPr>
        </p:nvSpPr>
        <p:spPr>
          <a:xfrm>
            <a:off x="820768" y="1270000"/>
            <a:ext cx="10792111" cy="3783011"/>
          </a:xfrm>
        </p:spPr>
        <p:txBody>
          <a:bodyPr>
            <a:noAutofit/>
          </a:bodyPr>
          <a:lstStyle/>
          <a:p>
            <a:pPr algn="just">
              <a:lnSpc>
                <a:spcPct val="150000"/>
              </a:lnSpc>
            </a:pPr>
            <a:r>
              <a:rPr lang="en-IN" sz="1600" dirty="0">
                <a:effectLst/>
                <a:latin typeface="Cambria" panose="02040503050406030204" pitchFamily="18" charset="0"/>
                <a:ea typeface="Cambria" panose="02040503050406030204" pitchFamily="18" charset="0"/>
                <a:cs typeface="Times New Roman" panose="02020603050405020304" pitchFamily="18" charset="0"/>
              </a:rPr>
              <a:t>Data Cleaning is one of the pre-processing steps to clean the dataset. </a:t>
            </a:r>
            <a:r>
              <a:rPr lang="en-IN" sz="1600" dirty="0">
                <a:latin typeface="Cambria" panose="02040503050406030204" pitchFamily="18" charset="0"/>
                <a:ea typeface="Cambria" panose="02040503050406030204" pitchFamily="18" charset="0"/>
                <a:cs typeface="Times New Roman" panose="02020603050405020304" pitchFamily="18" charset="0"/>
              </a:rPr>
              <a:t>In this phase, we are so many methods to clean the data are</a:t>
            </a:r>
          </a:p>
          <a:p>
            <a:pPr lvl="2" algn="just">
              <a:lnSpc>
                <a:spcPct val="150000"/>
              </a:lnSpc>
            </a:pPr>
            <a:r>
              <a:rPr lang="en-IN" sz="1600" dirty="0">
                <a:effectLst/>
                <a:latin typeface="Cambria" panose="02040503050406030204" pitchFamily="18" charset="0"/>
                <a:ea typeface="Cambria" panose="02040503050406030204" pitchFamily="18" charset="0"/>
                <a:cs typeface="Times New Roman" panose="02020603050405020304" pitchFamily="18" charset="0"/>
              </a:rPr>
              <a:t>Finding Null Values</a:t>
            </a:r>
          </a:p>
          <a:p>
            <a:pPr lvl="2" algn="just">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Checking about datatype of attribute</a:t>
            </a:r>
          </a:p>
          <a:p>
            <a:pPr lvl="2" algn="just">
              <a:lnSpc>
                <a:spcPct val="150000"/>
              </a:lnSpc>
            </a:pPr>
            <a:r>
              <a:rPr lang="en-IN" sz="1600" dirty="0">
                <a:effectLst/>
                <a:latin typeface="Cambria" panose="02040503050406030204" pitchFamily="18" charset="0"/>
                <a:ea typeface="Cambria" panose="02040503050406030204" pitchFamily="18" charset="0"/>
                <a:cs typeface="Times New Roman" panose="02020603050405020304" pitchFamily="18" charset="0"/>
              </a:rPr>
              <a:t>Feature Extraction</a:t>
            </a:r>
          </a:p>
          <a:p>
            <a:pPr lvl="2" algn="just">
              <a:lnSpc>
                <a:spcPct val="150000"/>
              </a:lnSpc>
            </a:pPr>
            <a:r>
              <a:rPr lang="en-IN" sz="1600" dirty="0">
                <a:latin typeface="Cambria" panose="02040503050406030204" pitchFamily="18" charset="0"/>
                <a:ea typeface="Cambria" panose="02040503050406030204" pitchFamily="18" charset="0"/>
                <a:cs typeface="Times New Roman" panose="02020603050405020304" pitchFamily="18" charset="0"/>
              </a:rPr>
              <a:t>Checking Outliers </a:t>
            </a:r>
            <a:endParaRPr lang="en-IN" sz="2000" dirty="0">
              <a:effectLst/>
              <a:latin typeface="Cambria" panose="02040503050406030204" pitchFamily="18" charset="0"/>
              <a:ea typeface="Cambria" panose="02040503050406030204" pitchFamily="18" charset="0"/>
              <a:cs typeface="Times New Roman" panose="02020603050405020304" pitchFamily="18" charset="0"/>
            </a:endParaRPr>
          </a:p>
          <a:p>
            <a:pPr algn="just">
              <a:lnSpc>
                <a:spcPct val="150000"/>
              </a:lnSpc>
            </a:pPr>
            <a:r>
              <a:rPr lang="en-IN" sz="1600" dirty="0">
                <a:effectLst/>
                <a:latin typeface="Cambria" panose="02040503050406030204" pitchFamily="18" charset="0"/>
                <a:ea typeface="Cambria" panose="02040503050406030204" pitchFamily="18" charset="0"/>
                <a:cs typeface="Times New Roman" panose="02020603050405020304" pitchFamily="18" charset="0"/>
              </a:rPr>
              <a:t>After the data is cleaned. Then we can Exploratory data analysis on data and represent the data graphically.</a:t>
            </a:r>
          </a:p>
          <a:p>
            <a:pPr algn="just">
              <a:lnSpc>
                <a:spcPct val="150000"/>
              </a:lnSpc>
            </a:pPr>
            <a:r>
              <a:rPr lang="en-IN" sz="1600" dirty="0">
                <a:effectLst/>
                <a:latin typeface="Cambria" panose="02040503050406030204" pitchFamily="18" charset="0"/>
                <a:ea typeface="Cambria" panose="02040503050406030204" pitchFamily="18" charset="0"/>
                <a:cs typeface="Times New Roman" panose="02020603050405020304" pitchFamily="18" charset="0"/>
              </a:rPr>
              <a:t>The analysis of data on loan approval prediction aims to uncover patterns, relationships, and insights that can inform loan approval decisions and improve the accuracy of predictive models. </a:t>
            </a:r>
          </a:p>
          <a:p>
            <a:pPr algn="just">
              <a:lnSpc>
                <a:spcPct val="150000"/>
              </a:lnSpc>
            </a:pPr>
            <a:r>
              <a:rPr lang="en-IN" sz="1600" dirty="0">
                <a:effectLst/>
                <a:latin typeface="Cambria" panose="02040503050406030204" pitchFamily="18" charset="0"/>
                <a:ea typeface="Cambria" panose="02040503050406030204" pitchFamily="18" charset="0"/>
                <a:cs typeface="Times New Roman" panose="02020603050405020304" pitchFamily="18" charset="0"/>
              </a:rPr>
              <a:t>It helps lenders understand the factors that contribute to loan approval outcomes and assists in making informed decisions regarding loan applications and prediction involves examining and extracting insights from the collected data to understand patterns, relationships, and factors that contribute to loan approval decisions.</a:t>
            </a:r>
          </a:p>
          <a:p>
            <a:endParaRPr lang="en-IN" sz="1400" dirty="0"/>
          </a:p>
        </p:txBody>
      </p:sp>
    </p:spTree>
    <p:extLst>
      <p:ext uri="{BB962C8B-B14F-4D97-AF65-F5344CB8AC3E}">
        <p14:creationId xmlns:p14="http://schemas.microsoft.com/office/powerpoint/2010/main" val="4237618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26DD4-DA23-1F84-E5A9-BCCB8A3B1CE7}"/>
              </a:ext>
            </a:extLst>
          </p:cNvPr>
          <p:cNvSpPr>
            <a:spLocks noGrp="1"/>
          </p:cNvSpPr>
          <p:nvPr>
            <p:ph type="title"/>
          </p:nvPr>
        </p:nvSpPr>
        <p:spPr/>
        <p:txBody>
          <a:bodyPr/>
          <a:lstStyle/>
          <a:p>
            <a:pPr algn="ctr"/>
            <a:r>
              <a:rPr lang="en-US" b="1" dirty="0">
                <a:solidFill>
                  <a:srgbClr val="C00000"/>
                </a:solidFill>
                <a:latin typeface="Cambria" panose="02040503050406030204" pitchFamily="18" charset="0"/>
              </a:rPr>
              <a:t>AGENDA</a:t>
            </a:r>
            <a:endParaRPr lang="en-IN" dirty="0"/>
          </a:p>
        </p:txBody>
      </p:sp>
      <p:sp>
        <p:nvSpPr>
          <p:cNvPr id="3" name="Content Placeholder 2">
            <a:extLst>
              <a:ext uri="{FF2B5EF4-FFF2-40B4-BE49-F238E27FC236}">
                <a16:creationId xmlns:a16="http://schemas.microsoft.com/office/drawing/2014/main" id="{0C3F9988-C335-40B7-4DF9-FD88652117FA}"/>
              </a:ext>
            </a:extLst>
          </p:cNvPr>
          <p:cNvSpPr>
            <a:spLocks noGrp="1"/>
          </p:cNvSpPr>
          <p:nvPr>
            <p:ph idx="1"/>
          </p:nvPr>
        </p:nvSpPr>
        <p:spPr>
          <a:xfrm>
            <a:off x="847663" y="1488613"/>
            <a:ext cx="8596668" cy="3880773"/>
          </a:xfrm>
        </p:spPr>
        <p:txBody>
          <a:bodyPr>
            <a:noAutofit/>
          </a:bodyPr>
          <a:lstStyle/>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Introduction</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Objective or Aim</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Existing System (Problem Identification)</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Proposed System</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System Design</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Methodology</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Implementation</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SRS</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Conclusion </a:t>
            </a:r>
          </a:p>
          <a:p>
            <a:pPr marL="285750" indent="-285750">
              <a:lnSpc>
                <a:spcPct val="150000"/>
              </a:lnSpc>
              <a:buFont typeface="Wingdings" panose="05000000000000000000" pitchFamily="2" charset="2"/>
              <a:buChar char="Ø"/>
            </a:pPr>
            <a:r>
              <a:rPr lang="en-IN" b="1" i="1" dirty="0">
                <a:solidFill>
                  <a:srgbClr val="002060"/>
                </a:solidFill>
                <a:latin typeface="Cambria" panose="02040503050406030204" pitchFamily="18" charset="0"/>
              </a:rPr>
              <a:t> Feature Enhancement</a:t>
            </a:r>
          </a:p>
          <a:p>
            <a:endParaRPr lang="en-IN" sz="1100" dirty="0"/>
          </a:p>
        </p:txBody>
      </p:sp>
    </p:spTree>
    <p:extLst>
      <p:ext uri="{BB962C8B-B14F-4D97-AF65-F5344CB8AC3E}">
        <p14:creationId xmlns:p14="http://schemas.microsoft.com/office/powerpoint/2010/main" val="4184402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57B39-D722-3374-C971-CA48E411DA3C}"/>
              </a:ext>
            </a:extLst>
          </p:cNvPr>
          <p:cNvSpPr>
            <a:spLocks noGrp="1"/>
          </p:cNvSpPr>
          <p:nvPr>
            <p:ph type="title"/>
          </p:nvPr>
        </p:nvSpPr>
        <p:spPr/>
        <p:txBody>
          <a:bodyPr/>
          <a:lstStyle/>
          <a:p>
            <a:r>
              <a:rPr lang="en-IN" sz="2400" b="1" dirty="0">
                <a:solidFill>
                  <a:srgbClr val="002060"/>
                </a:solidFill>
                <a:latin typeface="Cambria" panose="02040503050406030204" pitchFamily="18" charset="0"/>
                <a:ea typeface="Cambria" panose="02040503050406030204" pitchFamily="18" charset="0"/>
              </a:rPr>
              <a:t>Step 3: </a:t>
            </a:r>
            <a:r>
              <a:rPr lang="en-IN" sz="2400" b="1"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Model Selection and Creation </a:t>
            </a:r>
            <a:br>
              <a:rPr lang="en-IN" sz="3600" dirty="0">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642EFCCD-A0C8-4E24-DADE-88649B9105F9}"/>
              </a:ext>
            </a:extLst>
          </p:cNvPr>
          <p:cNvSpPr>
            <a:spLocks noGrp="1"/>
          </p:cNvSpPr>
          <p:nvPr>
            <p:ph idx="1"/>
          </p:nvPr>
        </p:nvSpPr>
        <p:spPr>
          <a:xfrm>
            <a:off x="736103" y="1147577"/>
            <a:ext cx="10145257" cy="5486903"/>
          </a:xfrm>
        </p:spPr>
        <p:txBody>
          <a:bodyPr>
            <a:normAutofit fontScale="85000" lnSpcReduction="10000"/>
          </a:bodyPr>
          <a:lstStyle/>
          <a:p>
            <a:pPr algn="just">
              <a:lnSpc>
                <a:spcPct val="150000"/>
              </a:lnSpc>
            </a:pPr>
            <a:r>
              <a:rPr lang="en-IN" sz="2000" dirty="0">
                <a:effectLst/>
                <a:latin typeface="Cambria" panose="02040503050406030204" pitchFamily="18" charset="0"/>
                <a:ea typeface="Cambria" panose="02040503050406030204" pitchFamily="18" charset="0"/>
                <a:cs typeface="Times New Roman" panose="02020603050405020304" pitchFamily="18" charset="0"/>
              </a:rPr>
              <a:t>Model selection in loan approval prediction involves choosing the most appropriate machine learning algorithm or model that can effectively predict loan approval outcomes based on the available data. </a:t>
            </a:r>
          </a:p>
          <a:p>
            <a:pPr algn="just">
              <a:lnSpc>
                <a:spcPct val="150000"/>
              </a:lnSpc>
            </a:pPr>
            <a:r>
              <a:rPr lang="en-IN" sz="2000" dirty="0">
                <a:effectLst/>
                <a:latin typeface="Cambria" panose="02040503050406030204" pitchFamily="18" charset="0"/>
                <a:ea typeface="Cambria" panose="02040503050406030204" pitchFamily="18" charset="0"/>
                <a:cs typeface="Times New Roman" panose="02020603050405020304" pitchFamily="18" charset="0"/>
              </a:rPr>
              <a:t>Ultimately, the selection of a model for loan approval prediction should be based on a comprehensive evaluation of factors such as problem complexity, data characteristics, interpretability requirements, performance metrics, and validation techniques. It's advisable to experiment with different models and techniques to find the optimal balance between performance, interpretability, and practical applicability within the loan approval context.</a:t>
            </a:r>
          </a:p>
          <a:p>
            <a:pPr algn="just">
              <a:lnSpc>
                <a:spcPct val="150000"/>
              </a:lnSpc>
            </a:pPr>
            <a:r>
              <a:rPr lang="en-IN" sz="2000" dirty="0">
                <a:latin typeface="Cambria" panose="02040503050406030204" pitchFamily="18" charset="0"/>
                <a:ea typeface="Cambria" panose="02040503050406030204" pitchFamily="18" charset="0"/>
                <a:cs typeface="Times New Roman" panose="02020603050405020304" pitchFamily="18" charset="0"/>
              </a:rPr>
              <a:t>Here, we build the </a:t>
            </a:r>
          </a:p>
          <a:p>
            <a:pPr lvl="2" algn="just">
              <a:lnSpc>
                <a:spcPct val="150000"/>
              </a:lnSpc>
            </a:pPr>
            <a:r>
              <a:rPr lang="en-IN" sz="1900" b="1" dirty="0">
                <a:effectLst/>
                <a:latin typeface="Cambria" panose="02040503050406030204" pitchFamily="18" charset="0"/>
                <a:ea typeface="Cambria" panose="02040503050406030204" pitchFamily="18" charset="0"/>
                <a:cs typeface="Times New Roman" panose="02020603050405020304" pitchFamily="18" charset="0"/>
              </a:rPr>
              <a:t>Support Vector Machine (SVM)</a:t>
            </a:r>
          </a:p>
          <a:p>
            <a:pPr lvl="2" algn="just">
              <a:lnSpc>
                <a:spcPct val="150000"/>
              </a:lnSpc>
            </a:pPr>
            <a:r>
              <a:rPr lang="en-IN" sz="1900" b="1" dirty="0">
                <a:latin typeface="Cambria" panose="02040503050406030204" pitchFamily="18" charset="0"/>
                <a:ea typeface="Cambria" panose="02040503050406030204" pitchFamily="18" charset="0"/>
                <a:cs typeface="Times New Roman" panose="02020603050405020304" pitchFamily="18" charset="0"/>
              </a:rPr>
              <a:t>K Nearest Neighbour (KNN)</a:t>
            </a:r>
          </a:p>
          <a:p>
            <a:pPr lvl="2" algn="just">
              <a:lnSpc>
                <a:spcPct val="150000"/>
              </a:lnSpc>
            </a:pPr>
            <a:r>
              <a:rPr lang="en-IN" sz="1900" b="1" dirty="0">
                <a:effectLst/>
                <a:latin typeface="Cambria" panose="02040503050406030204" pitchFamily="18" charset="0"/>
                <a:ea typeface="Cambria" panose="02040503050406030204" pitchFamily="18" charset="0"/>
                <a:cs typeface="Times New Roman" panose="02020603050405020304" pitchFamily="18" charset="0"/>
              </a:rPr>
              <a:t>Naïve Bayes Classifier (NB)</a:t>
            </a:r>
          </a:p>
          <a:p>
            <a:pPr lvl="2" algn="just">
              <a:lnSpc>
                <a:spcPct val="150000"/>
              </a:lnSpc>
            </a:pPr>
            <a:r>
              <a:rPr lang="en-IN" sz="1900" b="1" dirty="0">
                <a:latin typeface="Cambria" panose="02040503050406030204" pitchFamily="18" charset="0"/>
                <a:ea typeface="Cambria" panose="02040503050406030204" pitchFamily="18" charset="0"/>
                <a:cs typeface="Times New Roman" panose="02020603050405020304" pitchFamily="18" charset="0"/>
              </a:rPr>
              <a:t>Logistic Regression (LR)</a:t>
            </a:r>
            <a:endParaRPr lang="en-IN" sz="1900" b="1" dirty="0">
              <a:effectLst/>
              <a:latin typeface="Cambria" panose="02040503050406030204" pitchFamily="18" charset="0"/>
              <a:ea typeface="Cambria" panose="020405030504060302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016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7A9E4-96E0-5834-0BB9-35A28384D33A}"/>
              </a:ext>
            </a:extLst>
          </p:cNvPr>
          <p:cNvSpPr>
            <a:spLocks noGrp="1"/>
          </p:cNvSpPr>
          <p:nvPr>
            <p:ph type="title"/>
          </p:nvPr>
        </p:nvSpPr>
        <p:spPr/>
        <p:txBody>
          <a:bodyPr/>
          <a:lstStyle/>
          <a:p>
            <a:r>
              <a:rPr lang="en-IN" sz="2400" b="1" dirty="0">
                <a:solidFill>
                  <a:srgbClr val="002060"/>
                </a:solidFill>
                <a:latin typeface="Cambria" panose="02040503050406030204" pitchFamily="18" charset="0"/>
                <a:ea typeface="Cambria" panose="02040503050406030204" pitchFamily="18" charset="0"/>
              </a:rPr>
              <a:t>Step 4: </a:t>
            </a:r>
            <a:r>
              <a:rPr lang="en-IN" sz="2400" b="1"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Performance Evaluation</a:t>
            </a:r>
            <a:endParaRPr lang="en-IN" dirty="0"/>
          </a:p>
        </p:txBody>
      </p:sp>
      <p:sp>
        <p:nvSpPr>
          <p:cNvPr id="3" name="Content Placeholder 2">
            <a:extLst>
              <a:ext uri="{FF2B5EF4-FFF2-40B4-BE49-F238E27FC236}">
                <a16:creationId xmlns:a16="http://schemas.microsoft.com/office/drawing/2014/main" id="{1C0E42AA-0E40-72B9-C8F5-A67A2EEBA491}"/>
              </a:ext>
            </a:extLst>
          </p:cNvPr>
          <p:cNvSpPr>
            <a:spLocks noGrp="1"/>
          </p:cNvSpPr>
          <p:nvPr>
            <p:ph idx="1"/>
          </p:nvPr>
        </p:nvSpPr>
        <p:spPr>
          <a:xfrm>
            <a:off x="677335" y="1365766"/>
            <a:ext cx="10017560" cy="4882634"/>
          </a:xfrm>
        </p:spPr>
        <p:txBody>
          <a:bodyPr>
            <a:normAutofit/>
          </a:bodyPr>
          <a:lstStyle/>
          <a:p>
            <a:r>
              <a:rPr lang="en-IN" dirty="0">
                <a:latin typeface="Times New Roman" panose="02020603050405020304" pitchFamily="18" charset="0"/>
                <a:cs typeface="Times New Roman" panose="02020603050405020304" pitchFamily="18" charset="0"/>
              </a:rPr>
              <a:t>Here, we calculate the performance of all the models used in this loan approval prediction.</a:t>
            </a:r>
          </a:p>
          <a:p>
            <a:r>
              <a:rPr lang="en-IN" dirty="0">
                <a:latin typeface="Times New Roman" panose="02020603050405020304" pitchFamily="18" charset="0"/>
                <a:cs typeface="Times New Roman" panose="02020603050405020304" pitchFamily="18" charset="0"/>
              </a:rPr>
              <a:t>Evaluate :</a:t>
            </a:r>
            <a:endParaRPr lang="en-IN" sz="3200" dirty="0">
              <a:latin typeface="Times New Roman" panose="02020603050405020304" pitchFamily="18" charset="0"/>
              <a:cs typeface="Times New Roman" panose="02020603050405020304" pitchFamily="18" charset="0"/>
            </a:endParaRPr>
          </a:p>
          <a:p>
            <a:pPr lvl="2"/>
            <a:r>
              <a:rPr lang="en-IN" sz="2000" dirty="0">
                <a:latin typeface="Times New Roman" panose="02020603050405020304" pitchFamily="18" charset="0"/>
                <a:cs typeface="Times New Roman" panose="02020603050405020304" pitchFamily="18" charset="0"/>
              </a:rPr>
              <a:t>Accuracy of both train and test model </a:t>
            </a:r>
            <a:endParaRPr lang="en-IN" sz="12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0063" y="3302318"/>
            <a:ext cx="7021850" cy="853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63451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2387-21C3-8DF1-1593-6AED35544284}"/>
              </a:ext>
            </a:extLst>
          </p:cNvPr>
          <p:cNvSpPr>
            <a:spLocks noGrp="1"/>
          </p:cNvSpPr>
          <p:nvPr>
            <p:ph type="title"/>
          </p:nvPr>
        </p:nvSpPr>
        <p:spPr>
          <a:xfrm>
            <a:off x="342054" y="467360"/>
            <a:ext cx="8596668" cy="1320800"/>
          </a:xfrm>
        </p:spPr>
        <p:txBody>
          <a:bodyPr/>
          <a:lstStyle/>
          <a:p>
            <a:r>
              <a:rPr lang="en-IN" sz="2400" b="1" dirty="0">
                <a:solidFill>
                  <a:srgbClr val="002060"/>
                </a:solidFill>
                <a:effectLst/>
                <a:latin typeface="Cambria" panose="02040503050406030204" pitchFamily="18" charset="0"/>
                <a:ea typeface="Cambria" panose="02040503050406030204" pitchFamily="18" charset="0"/>
                <a:cs typeface="Times New Roman" panose="02020603050405020304" pitchFamily="18" charset="0"/>
              </a:rPr>
              <a:t>Step 5: Prediction &amp; Result</a:t>
            </a:r>
            <a:br>
              <a:rPr lang="en-IN" sz="3600" dirty="0">
                <a:effectLst/>
                <a:latin typeface="Cambria" panose="02040503050406030204" pitchFamily="18" charset="0"/>
                <a:ea typeface="Cambria" panose="020405030504060302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81CD708-E7F4-AF3F-9BD2-C623B905F008}"/>
              </a:ext>
            </a:extLst>
          </p:cNvPr>
          <p:cNvSpPr>
            <a:spLocks noGrp="1"/>
          </p:cNvSpPr>
          <p:nvPr>
            <p:ph idx="1"/>
          </p:nvPr>
        </p:nvSpPr>
        <p:spPr>
          <a:xfrm>
            <a:off x="691280" y="1270000"/>
            <a:ext cx="10637120" cy="5283200"/>
          </a:xfrm>
        </p:spPr>
        <p:txBody>
          <a:bodyPr>
            <a:normAutofit/>
          </a:bodyPr>
          <a:lstStyle/>
          <a:p>
            <a:pPr algn="just">
              <a:lnSpc>
                <a:spcPct val="150000"/>
              </a:lnSpc>
            </a:pPr>
            <a:r>
              <a:rPr lang="en-IN" sz="2000" dirty="0">
                <a:effectLst/>
                <a:latin typeface="Cambria" panose="02040503050406030204" pitchFamily="18" charset="0"/>
                <a:ea typeface="Cambria" panose="02040503050406030204" pitchFamily="18" charset="0"/>
                <a:cs typeface="Times New Roman" panose="02020603050405020304" pitchFamily="18" charset="0"/>
              </a:rPr>
              <a:t>The prediction of loan approval involves using machine learning techniques to build models that can predict the loan is approved or not based on relevant features and historical data. </a:t>
            </a:r>
          </a:p>
          <a:p>
            <a:pPr>
              <a:lnSpc>
                <a:spcPct val="150000"/>
              </a:lnSpc>
            </a:pPr>
            <a:r>
              <a:rPr lang="en-IN" dirty="0">
                <a:latin typeface="Cambria" panose="02040503050406030204" pitchFamily="18" charset="0"/>
                <a:ea typeface="Cambria" panose="02040503050406030204" pitchFamily="18" charset="0"/>
              </a:rPr>
              <a:t>During our evaluation, we achieved that Logistic Regression get good accuracy.</a:t>
            </a:r>
          </a:p>
          <a:p>
            <a:pPr>
              <a:lnSpc>
                <a:spcPct val="150000"/>
              </a:lnSpc>
            </a:pPr>
            <a:r>
              <a:rPr lang="en-IN" dirty="0">
                <a:latin typeface="Cambria" panose="02040503050406030204" pitchFamily="18" charset="0"/>
                <a:ea typeface="Cambria" panose="02040503050406030204" pitchFamily="18" charset="0"/>
              </a:rPr>
              <a:t>So we used LR for deploying a result.\</a:t>
            </a:r>
          </a:p>
          <a:p>
            <a:pPr>
              <a:lnSpc>
                <a:spcPct val="150000"/>
              </a:lnSpc>
            </a:pPr>
            <a:r>
              <a:rPr lang="en-IN" dirty="0">
                <a:latin typeface="Cambria" panose="02040503050406030204" pitchFamily="18" charset="0"/>
                <a:ea typeface="Cambria" panose="02040503050406030204" pitchFamily="18" charset="0"/>
              </a:rPr>
              <a:t>Here, we developed a interface to show the result of the applicant, whether the person loan is approved or not.</a:t>
            </a:r>
          </a:p>
        </p:txBody>
      </p:sp>
    </p:spTree>
    <p:extLst>
      <p:ext uri="{BB962C8B-B14F-4D97-AF65-F5344CB8AC3E}">
        <p14:creationId xmlns:p14="http://schemas.microsoft.com/office/powerpoint/2010/main" val="3405725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413A-A7B9-9608-5C55-568D34761955}"/>
              </a:ext>
            </a:extLst>
          </p:cNvPr>
          <p:cNvSpPr>
            <a:spLocks noGrp="1"/>
          </p:cNvSpPr>
          <p:nvPr>
            <p:ph type="title"/>
          </p:nvPr>
        </p:nvSpPr>
        <p:spPr>
          <a:xfrm>
            <a:off x="2972299" y="2768600"/>
            <a:ext cx="8596668" cy="1320800"/>
          </a:xfrm>
        </p:spPr>
        <p:txBody>
          <a:bodyPr>
            <a:normAutofit/>
          </a:bodyPr>
          <a:lstStyle/>
          <a:p>
            <a:r>
              <a:rPr lang="en-US" sz="6000" b="1" dirty="0">
                <a:solidFill>
                  <a:srgbClr val="C00000"/>
                </a:solidFill>
                <a:latin typeface="Cambria" panose="02040503050406030204" pitchFamily="18" charset="0"/>
                <a:ea typeface="Cambria" panose="02040503050406030204" pitchFamily="18" charset="0"/>
              </a:rPr>
              <a:t>IMPLEMENTATION</a:t>
            </a:r>
            <a:endParaRPr lang="en-IN" sz="6000" dirty="0">
              <a:solidFill>
                <a:srgbClr val="C00000"/>
              </a:solidFill>
            </a:endParaRPr>
          </a:p>
        </p:txBody>
      </p:sp>
    </p:spTree>
    <p:extLst>
      <p:ext uri="{BB962C8B-B14F-4D97-AF65-F5344CB8AC3E}">
        <p14:creationId xmlns:p14="http://schemas.microsoft.com/office/powerpoint/2010/main" val="41124536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9B7D-1DCF-21A9-2A5F-679DF6945671}"/>
              </a:ext>
            </a:extLst>
          </p:cNvPr>
          <p:cNvSpPr>
            <a:spLocks noGrp="1"/>
          </p:cNvSpPr>
          <p:nvPr>
            <p:ph type="title"/>
          </p:nvPr>
        </p:nvSpPr>
        <p:spPr/>
        <p:txBody>
          <a:bodyPr/>
          <a:lstStyle/>
          <a:p>
            <a:r>
              <a:rPr lang="en-IN" sz="3600" b="1" dirty="0">
                <a:solidFill>
                  <a:srgbClr val="002060"/>
                </a:solidFill>
                <a:latin typeface="Cambria" panose="02040503050406030204" pitchFamily="18" charset="0"/>
              </a:rPr>
              <a:t>Implementation Details</a:t>
            </a:r>
            <a:endParaRPr lang="en-IN" dirty="0"/>
          </a:p>
        </p:txBody>
      </p:sp>
      <p:sp>
        <p:nvSpPr>
          <p:cNvPr id="3" name="Content Placeholder 2">
            <a:extLst>
              <a:ext uri="{FF2B5EF4-FFF2-40B4-BE49-F238E27FC236}">
                <a16:creationId xmlns:a16="http://schemas.microsoft.com/office/drawing/2014/main" id="{55C4CF9F-AE46-F82E-712A-1F4EE7755CEF}"/>
              </a:ext>
            </a:extLst>
          </p:cNvPr>
          <p:cNvSpPr>
            <a:spLocks noGrp="1"/>
          </p:cNvSpPr>
          <p:nvPr>
            <p:ph idx="1"/>
          </p:nvPr>
        </p:nvSpPr>
        <p:spPr>
          <a:xfrm>
            <a:off x="1125570" y="1604778"/>
            <a:ext cx="8596668" cy="3880773"/>
          </a:xfrm>
        </p:spPr>
        <p:txBody>
          <a:bodyPr>
            <a:noAutofit/>
          </a:bodyPr>
          <a:lstStyle/>
          <a:p>
            <a:pPr marL="0" indent="0">
              <a:lnSpc>
                <a:spcPct val="150000"/>
              </a:lnSpc>
              <a:buNone/>
            </a:pPr>
            <a:r>
              <a:rPr lang="en-US" sz="2400" b="1" dirty="0">
                <a:solidFill>
                  <a:srgbClr val="002060"/>
                </a:solidFill>
                <a:latin typeface="Cambria" panose="02040503050406030204" pitchFamily="18" charset="0"/>
                <a:ea typeface="Cambria" panose="02040503050406030204" pitchFamily="18" charset="0"/>
              </a:rPr>
              <a:t>1. Programming  Language used : </a:t>
            </a:r>
            <a:r>
              <a:rPr lang="en-US" sz="2400" dirty="0">
                <a:latin typeface="Cambria" panose="02040503050406030204" pitchFamily="18" charset="0"/>
                <a:ea typeface="Cambria" panose="02040503050406030204" pitchFamily="18" charset="0"/>
              </a:rPr>
              <a:t>Python Programming</a:t>
            </a:r>
          </a:p>
          <a:p>
            <a:pPr marL="0" indent="0">
              <a:lnSpc>
                <a:spcPct val="150000"/>
              </a:lnSpc>
              <a:buNone/>
            </a:pPr>
            <a:r>
              <a:rPr lang="en-US" sz="2400" b="1" dirty="0">
                <a:solidFill>
                  <a:srgbClr val="002060"/>
                </a:solidFill>
                <a:latin typeface="Cambria" panose="02040503050406030204" pitchFamily="18" charset="0"/>
                <a:ea typeface="Cambria" panose="02040503050406030204" pitchFamily="18" charset="0"/>
              </a:rPr>
              <a:t>2. Software tools:</a:t>
            </a:r>
            <a:r>
              <a:rPr lang="en-US" sz="2400" dirty="0">
                <a:latin typeface="Cambria" panose="02040503050406030204" pitchFamily="18" charset="0"/>
                <a:ea typeface="Cambria" panose="02040503050406030204" pitchFamily="18" charset="0"/>
              </a:rPr>
              <a:t> Anaconda Navigator/ Google </a:t>
            </a:r>
            <a:r>
              <a:rPr lang="en-US" sz="2400" dirty="0" err="1">
                <a:latin typeface="Cambria" panose="02040503050406030204" pitchFamily="18" charset="0"/>
                <a:ea typeface="Cambria" panose="02040503050406030204" pitchFamily="18" charset="0"/>
              </a:rPr>
              <a:t>Colab</a:t>
            </a:r>
            <a:r>
              <a:rPr lang="en-US" sz="2400" dirty="0">
                <a:latin typeface="Cambria" panose="02040503050406030204" pitchFamily="18" charset="0"/>
                <a:ea typeface="Cambria" panose="02040503050406030204" pitchFamily="18" charset="0"/>
              </a:rPr>
              <a:t> /Flask </a:t>
            </a:r>
          </a:p>
          <a:p>
            <a:pPr marL="0" indent="0">
              <a:lnSpc>
                <a:spcPct val="150000"/>
              </a:lnSpc>
              <a:buNone/>
            </a:pPr>
            <a:r>
              <a:rPr lang="en-US" sz="2400" b="1" dirty="0">
                <a:solidFill>
                  <a:srgbClr val="002060"/>
                </a:solidFill>
                <a:latin typeface="Cambria" panose="02040503050406030204" pitchFamily="18" charset="0"/>
                <a:ea typeface="Cambria" panose="02040503050406030204" pitchFamily="18" charset="0"/>
              </a:rPr>
              <a:t>3. Dataset:</a:t>
            </a:r>
            <a:r>
              <a:rPr lang="en-US" sz="2400" dirty="0">
                <a:latin typeface="Cambria" panose="02040503050406030204" pitchFamily="18" charset="0"/>
                <a:ea typeface="Cambria" panose="02040503050406030204" pitchFamily="18" charset="0"/>
              </a:rPr>
              <a:t> Loan Approval Dataset</a:t>
            </a:r>
            <a:endParaRPr lang="en-US" sz="2400" b="1" dirty="0">
              <a:solidFill>
                <a:srgbClr val="002060"/>
              </a:solidFill>
              <a:latin typeface="Cambria" panose="02040503050406030204" pitchFamily="18" charset="0"/>
              <a:ea typeface="Cambria" panose="02040503050406030204" pitchFamily="18" charset="0"/>
            </a:endParaRPr>
          </a:p>
          <a:p>
            <a:pPr marL="0" indent="0">
              <a:lnSpc>
                <a:spcPct val="150000"/>
              </a:lnSpc>
              <a:buNone/>
            </a:pPr>
            <a:r>
              <a:rPr lang="en-US" sz="2400" b="1" dirty="0">
                <a:solidFill>
                  <a:srgbClr val="002060"/>
                </a:solidFill>
                <a:latin typeface="Cambria" panose="02040503050406030204" pitchFamily="18" charset="0"/>
                <a:ea typeface="Cambria" panose="02040503050406030204" pitchFamily="18" charset="0"/>
              </a:rPr>
              <a:t>4. Algorithms:</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SVM,NB,KNN</a:t>
            </a:r>
          </a:p>
          <a:p>
            <a:endParaRPr lang="en-IN" sz="2400" dirty="0"/>
          </a:p>
        </p:txBody>
      </p:sp>
    </p:spTree>
    <p:extLst>
      <p:ext uri="{BB962C8B-B14F-4D97-AF65-F5344CB8AC3E}">
        <p14:creationId xmlns:p14="http://schemas.microsoft.com/office/powerpoint/2010/main" val="635687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BFE4-7F23-509F-05D9-3F758EB8364C}"/>
              </a:ext>
            </a:extLst>
          </p:cNvPr>
          <p:cNvSpPr>
            <a:spLocks noGrp="1"/>
          </p:cNvSpPr>
          <p:nvPr>
            <p:ph type="title"/>
          </p:nvPr>
        </p:nvSpPr>
        <p:spPr/>
        <p:txBody>
          <a:bodyPr/>
          <a:lstStyle/>
          <a:p>
            <a:r>
              <a:rPr lang="en-IN" b="1" dirty="0">
                <a:solidFill>
                  <a:srgbClr val="C00000"/>
                </a:solidFill>
                <a:latin typeface="Cambria" panose="02040503050406030204" pitchFamily="18" charset="0"/>
                <a:ea typeface="Cambria" panose="02040503050406030204" pitchFamily="18" charset="0"/>
              </a:rPr>
              <a:t>Importing Packages</a:t>
            </a:r>
            <a:br>
              <a:rPr lang="en-IN" dirty="0"/>
            </a:br>
            <a:endParaRPr lang="en-IN" dirty="0"/>
          </a:p>
        </p:txBody>
      </p:sp>
      <p:pic>
        <p:nvPicPr>
          <p:cNvPr id="4" name="Content Placeholder 3">
            <a:extLst>
              <a:ext uri="{FF2B5EF4-FFF2-40B4-BE49-F238E27FC236}">
                <a16:creationId xmlns:a16="http://schemas.microsoft.com/office/drawing/2014/main" id="{9EB650E0-FEF6-1A0F-31BD-6E80C417C96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956" t="31503" r="42721" b="37909"/>
          <a:stretch/>
        </p:blipFill>
        <p:spPr>
          <a:xfrm>
            <a:off x="1206408" y="1658435"/>
            <a:ext cx="8471550" cy="3146588"/>
          </a:xfrm>
          <a:prstGeom prst="rect">
            <a:avLst/>
          </a:prstGeom>
        </p:spPr>
      </p:pic>
    </p:spTree>
    <p:extLst>
      <p:ext uri="{BB962C8B-B14F-4D97-AF65-F5344CB8AC3E}">
        <p14:creationId xmlns:p14="http://schemas.microsoft.com/office/powerpoint/2010/main" val="3591306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447D9-2A98-50E9-21C4-EC375F5956EB}"/>
              </a:ext>
            </a:extLst>
          </p:cNvPr>
          <p:cNvSpPr>
            <a:spLocks noGrp="1"/>
          </p:cNvSpPr>
          <p:nvPr>
            <p:ph type="title"/>
          </p:nvPr>
        </p:nvSpPr>
        <p:spPr/>
        <p:txBody>
          <a:bodyPr>
            <a:normAutofit/>
          </a:bodyPr>
          <a:lstStyle/>
          <a:p>
            <a:r>
              <a:rPr lang="en-IN" sz="2800" b="1" dirty="0">
                <a:solidFill>
                  <a:srgbClr val="C00000"/>
                </a:solidFill>
                <a:latin typeface="Cambria" panose="02040503050406030204" pitchFamily="18" charset="0"/>
                <a:ea typeface="Cambria" panose="02040503050406030204" pitchFamily="18" charset="0"/>
              </a:rPr>
              <a:t>Read Dataset</a:t>
            </a:r>
          </a:p>
        </p:txBody>
      </p:sp>
      <p:pic>
        <p:nvPicPr>
          <p:cNvPr id="4" name="Picture 3">
            <a:extLst>
              <a:ext uri="{FF2B5EF4-FFF2-40B4-BE49-F238E27FC236}">
                <a16:creationId xmlns:a16="http://schemas.microsoft.com/office/drawing/2014/main" id="{218A5C78-FD8F-576E-C0EA-043EB9E8E40E}"/>
              </a:ext>
            </a:extLst>
          </p:cNvPr>
          <p:cNvPicPr>
            <a:picLocks noChangeAspect="1"/>
          </p:cNvPicPr>
          <p:nvPr/>
        </p:nvPicPr>
        <p:blipFill rotWithShape="1">
          <a:blip r:embed="rId2">
            <a:extLst>
              <a:ext uri="{28A0092B-C50C-407E-A947-70E740481C1C}">
                <a14:useLocalDpi xmlns:a14="http://schemas.microsoft.com/office/drawing/2010/main" val="0"/>
              </a:ext>
            </a:extLst>
          </a:blip>
          <a:srcRect l="7469" t="29946" r="37948" b="56251"/>
          <a:stretch/>
        </p:blipFill>
        <p:spPr>
          <a:xfrm>
            <a:off x="944245" y="1346935"/>
            <a:ext cx="5731510" cy="814705"/>
          </a:xfrm>
          <a:prstGeom prst="rect">
            <a:avLst/>
          </a:prstGeom>
        </p:spPr>
      </p:pic>
      <p:pic>
        <p:nvPicPr>
          <p:cNvPr id="6" name="Content Placeholder 5">
            <a:extLst>
              <a:ext uri="{FF2B5EF4-FFF2-40B4-BE49-F238E27FC236}">
                <a16:creationId xmlns:a16="http://schemas.microsoft.com/office/drawing/2014/main" id="{554CEAF4-365F-62F0-614E-FB785CD7D712}"/>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3182" t="27474" r="5499" b="48421"/>
          <a:stretch/>
        </p:blipFill>
        <p:spPr>
          <a:xfrm>
            <a:off x="829734" y="2161640"/>
            <a:ext cx="8596312" cy="1276381"/>
          </a:xfrm>
          <a:prstGeom prst="rect">
            <a:avLst/>
          </a:prstGeom>
        </p:spPr>
      </p:pic>
      <p:pic>
        <p:nvPicPr>
          <p:cNvPr id="7" name="Picture 6">
            <a:extLst>
              <a:ext uri="{FF2B5EF4-FFF2-40B4-BE49-F238E27FC236}">
                <a16:creationId xmlns:a16="http://schemas.microsoft.com/office/drawing/2014/main" id="{53D41677-5B1E-6C6C-C80E-60428A82F67D}"/>
              </a:ext>
            </a:extLst>
          </p:cNvPr>
          <p:cNvPicPr>
            <a:picLocks noChangeAspect="1"/>
          </p:cNvPicPr>
          <p:nvPr/>
        </p:nvPicPr>
        <p:blipFill rotWithShape="1">
          <a:blip r:embed="rId4">
            <a:extLst>
              <a:ext uri="{28A0092B-C50C-407E-A947-70E740481C1C}">
                <a14:useLocalDpi xmlns:a14="http://schemas.microsoft.com/office/drawing/2010/main" val="0"/>
              </a:ext>
            </a:extLst>
          </a:blip>
          <a:srcRect l="5082" t="28559" r="33583" b="45900"/>
          <a:stretch/>
        </p:blipFill>
        <p:spPr>
          <a:xfrm>
            <a:off x="980440" y="4362166"/>
            <a:ext cx="5659120" cy="1325245"/>
          </a:xfrm>
          <a:prstGeom prst="rect">
            <a:avLst/>
          </a:prstGeom>
        </p:spPr>
      </p:pic>
      <p:sp>
        <p:nvSpPr>
          <p:cNvPr id="8" name="TextBox 7">
            <a:extLst>
              <a:ext uri="{FF2B5EF4-FFF2-40B4-BE49-F238E27FC236}">
                <a16:creationId xmlns:a16="http://schemas.microsoft.com/office/drawing/2014/main" id="{0C966B5C-A6A2-4C0C-16D4-CCC2EF2DD16E}"/>
              </a:ext>
            </a:extLst>
          </p:cNvPr>
          <p:cNvSpPr txBox="1"/>
          <p:nvPr/>
        </p:nvSpPr>
        <p:spPr>
          <a:xfrm>
            <a:off x="829734" y="3669261"/>
            <a:ext cx="3783184" cy="461665"/>
          </a:xfrm>
          <a:prstGeom prst="rect">
            <a:avLst/>
          </a:prstGeom>
          <a:noFill/>
        </p:spPr>
        <p:txBody>
          <a:bodyPr wrap="square" rtlCol="0">
            <a:spAutoFit/>
          </a:bodyPr>
          <a:lstStyle/>
          <a:p>
            <a:r>
              <a:rPr lang="en-IN" sz="2400" b="1" dirty="0">
                <a:solidFill>
                  <a:srgbClr val="C00000"/>
                </a:solidFill>
                <a:latin typeface="Cambria" panose="02040503050406030204" pitchFamily="18" charset="0"/>
                <a:ea typeface="Cambria" panose="02040503050406030204" pitchFamily="18" charset="0"/>
              </a:rPr>
              <a:t>Split Train and Test Data</a:t>
            </a:r>
          </a:p>
        </p:txBody>
      </p:sp>
    </p:spTree>
    <p:extLst>
      <p:ext uri="{BB962C8B-B14F-4D97-AF65-F5344CB8AC3E}">
        <p14:creationId xmlns:p14="http://schemas.microsoft.com/office/powerpoint/2010/main" val="2758624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BB061-4E41-6B6D-BA7C-87BFE1C37994}"/>
              </a:ext>
            </a:extLst>
          </p:cNvPr>
          <p:cNvSpPr>
            <a:spLocks noGrp="1"/>
          </p:cNvSpPr>
          <p:nvPr>
            <p:ph type="title"/>
          </p:nvPr>
        </p:nvSpPr>
        <p:spPr/>
        <p:txBody>
          <a:bodyPr>
            <a:normAutofit/>
          </a:bodyPr>
          <a:lstStyle/>
          <a:p>
            <a:r>
              <a:rPr lang="en-IN" sz="2400" b="1" kern="0" dirty="0">
                <a:solidFill>
                  <a:srgbClr val="C00000"/>
                </a:solidFill>
                <a:effectLst/>
                <a:latin typeface="Times New Roman" panose="02020603050405020304" pitchFamily="18" charset="0"/>
                <a:ea typeface="Calibri" panose="020F0502020204030204" pitchFamily="34" charset="0"/>
              </a:rPr>
              <a:t>Boxplot for applicant income </a:t>
            </a:r>
            <a:r>
              <a:rPr lang="en-IN" sz="2400" b="1" kern="0" dirty="0">
                <a:solidFill>
                  <a:srgbClr val="C00000"/>
                </a:solidFill>
                <a:latin typeface="Times New Roman" panose="02020603050405020304" pitchFamily="18" charset="0"/>
                <a:ea typeface="Calibri" panose="020F0502020204030204" pitchFamily="34" charset="0"/>
              </a:rPr>
              <a:t>attribute</a:t>
            </a:r>
            <a:endParaRPr lang="en-IN" sz="2400" b="1" dirty="0">
              <a:solidFill>
                <a:srgbClr val="C00000"/>
              </a:solidFill>
            </a:endParaRPr>
          </a:p>
        </p:txBody>
      </p:sp>
      <p:pic>
        <p:nvPicPr>
          <p:cNvPr id="4" name="Picture 3">
            <a:extLst>
              <a:ext uri="{FF2B5EF4-FFF2-40B4-BE49-F238E27FC236}">
                <a16:creationId xmlns:a16="http://schemas.microsoft.com/office/drawing/2014/main" id="{199C1D70-EF91-136B-A7FD-74CD32432904}"/>
              </a:ext>
            </a:extLst>
          </p:cNvPr>
          <p:cNvPicPr>
            <a:picLocks noChangeAspect="1"/>
          </p:cNvPicPr>
          <p:nvPr/>
        </p:nvPicPr>
        <p:blipFill rotWithShape="1">
          <a:blip r:embed="rId2">
            <a:extLst>
              <a:ext uri="{28A0092B-C50C-407E-A947-70E740481C1C}">
                <a14:useLocalDpi xmlns:a14="http://schemas.microsoft.com/office/drawing/2010/main" val="0"/>
              </a:ext>
            </a:extLst>
          </a:blip>
          <a:srcRect l="8629" t="10580" r="38442" b="15637"/>
          <a:stretch/>
        </p:blipFill>
        <p:spPr>
          <a:xfrm>
            <a:off x="2917998" y="1531227"/>
            <a:ext cx="6032962" cy="4730361"/>
          </a:xfrm>
          <a:prstGeom prst="rect">
            <a:avLst/>
          </a:prstGeom>
        </p:spPr>
      </p:pic>
    </p:spTree>
    <p:extLst>
      <p:ext uri="{BB962C8B-B14F-4D97-AF65-F5344CB8AC3E}">
        <p14:creationId xmlns:p14="http://schemas.microsoft.com/office/powerpoint/2010/main" val="2177769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DD319-0714-217B-AC7E-95381E661506}"/>
              </a:ext>
            </a:extLst>
          </p:cNvPr>
          <p:cNvSpPr>
            <a:spLocks noGrp="1"/>
          </p:cNvSpPr>
          <p:nvPr>
            <p:ph type="title"/>
          </p:nvPr>
        </p:nvSpPr>
        <p:spPr>
          <a:xfrm>
            <a:off x="677334" y="353116"/>
            <a:ext cx="8596668" cy="1320800"/>
          </a:xfrm>
        </p:spPr>
        <p:txBody>
          <a:bodyPr>
            <a:normAutofit/>
          </a:bodyPr>
          <a:lstStyle/>
          <a:p>
            <a:r>
              <a:rPr lang="en-IN" sz="2400" b="1" kern="0" dirty="0">
                <a:solidFill>
                  <a:srgbClr val="C00000"/>
                </a:solidFill>
                <a:effectLst/>
                <a:latin typeface="Cambria" panose="02040503050406030204" pitchFamily="18" charset="0"/>
                <a:ea typeface="Cambria" panose="02040503050406030204" pitchFamily="18" charset="0"/>
              </a:rPr>
              <a:t>Applicant income vs education</a:t>
            </a:r>
            <a:endParaRPr lang="en-IN" sz="2400" b="1" dirty="0">
              <a:solidFill>
                <a:srgbClr val="C00000"/>
              </a:solidFill>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0075F5CC-B136-04E2-3695-D5B3E99831D1}"/>
              </a:ext>
            </a:extLst>
          </p:cNvPr>
          <p:cNvPicPr>
            <a:picLocks noChangeAspect="1"/>
          </p:cNvPicPr>
          <p:nvPr/>
        </p:nvPicPr>
        <p:blipFill rotWithShape="1">
          <a:blip r:embed="rId2">
            <a:extLst>
              <a:ext uri="{28A0092B-C50C-407E-A947-70E740481C1C}">
                <a14:useLocalDpi xmlns:a14="http://schemas.microsoft.com/office/drawing/2010/main" val="0"/>
              </a:ext>
            </a:extLst>
          </a:blip>
          <a:srcRect l="4951" t="14549" r="43171" b="10033"/>
          <a:stretch/>
        </p:blipFill>
        <p:spPr>
          <a:xfrm>
            <a:off x="2623358" y="1013516"/>
            <a:ext cx="6886402" cy="5630916"/>
          </a:xfrm>
          <a:prstGeom prst="rect">
            <a:avLst/>
          </a:prstGeom>
        </p:spPr>
      </p:pic>
    </p:spTree>
    <p:extLst>
      <p:ext uri="{BB962C8B-B14F-4D97-AF65-F5344CB8AC3E}">
        <p14:creationId xmlns:p14="http://schemas.microsoft.com/office/powerpoint/2010/main" val="17085849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19952-BFBE-7CFF-B56D-37D06CE1F7CD}"/>
              </a:ext>
            </a:extLst>
          </p:cNvPr>
          <p:cNvSpPr>
            <a:spLocks noGrp="1"/>
          </p:cNvSpPr>
          <p:nvPr>
            <p:ph type="title"/>
          </p:nvPr>
        </p:nvSpPr>
        <p:spPr>
          <a:xfrm>
            <a:off x="677334" y="609599"/>
            <a:ext cx="8879042" cy="1353671"/>
          </a:xfrm>
        </p:spPr>
        <p:txBody>
          <a:bodyPr>
            <a:normAutofit/>
          </a:bodyPr>
          <a:lstStyle/>
          <a:p>
            <a:r>
              <a:rPr lang="en-IN" sz="24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Building Machine Learning Model :</a:t>
            </a:r>
            <a:br>
              <a:rPr lang="en-IN" sz="24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br>
            <a:r>
              <a:rPr lang="en-IN" sz="24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1. SVM</a:t>
            </a:r>
            <a:br>
              <a:rPr lang="en-IN" sz="2400" b="1" dirty="0">
                <a:effectLst/>
                <a:latin typeface="Cambria" panose="02040503050406030204" pitchFamily="18" charset="0"/>
                <a:ea typeface="Cambria" panose="02040503050406030204" pitchFamily="18" charset="0"/>
                <a:cs typeface="Times New Roman" panose="02020603050405020304" pitchFamily="18" charset="0"/>
              </a:rPr>
            </a:br>
            <a:endParaRPr lang="en-IN" sz="2400"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4B07286C-D36B-507F-7754-446D5710A069}"/>
              </a:ext>
            </a:extLst>
          </p:cNvPr>
          <p:cNvPicPr>
            <a:picLocks noChangeAspect="1"/>
          </p:cNvPicPr>
          <p:nvPr/>
        </p:nvPicPr>
        <p:blipFill rotWithShape="1">
          <a:blip r:embed="rId2">
            <a:extLst>
              <a:ext uri="{28A0092B-C50C-407E-A947-70E740481C1C}">
                <a14:useLocalDpi xmlns:a14="http://schemas.microsoft.com/office/drawing/2010/main" val="0"/>
              </a:ext>
            </a:extLst>
          </a:blip>
          <a:srcRect l="2060" t="12214" r="32270" b="7464"/>
          <a:stretch/>
        </p:blipFill>
        <p:spPr>
          <a:xfrm>
            <a:off x="2238287" y="1402080"/>
            <a:ext cx="7007948" cy="4821555"/>
          </a:xfrm>
          <a:prstGeom prst="rect">
            <a:avLst/>
          </a:prstGeom>
        </p:spPr>
      </p:pic>
    </p:spTree>
    <p:extLst>
      <p:ext uri="{BB962C8B-B14F-4D97-AF65-F5344CB8AC3E}">
        <p14:creationId xmlns:p14="http://schemas.microsoft.com/office/powerpoint/2010/main" val="692483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4756-02CD-213E-BDDD-D49878F86FE0}"/>
              </a:ext>
            </a:extLst>
          </p:cNvPr>
          <p:cNvSpPr>
            <a:spLocks noGrp="1"/>
          </p:cNvSpPr>
          <p:nvPr>
            <p:ph type="title"/>
          </p:nvPr>
        </p:nvSpPr>
        <p:spPr>
          <a:xfrm>
            <a:off x="3740873" y="2090569"/>
            <a:ext cx="5445560" cy="1320800"/>
          </a:xfrm>
        </p:spPr>
        <p:txBody>
          <a:bodyPr>
            <a:normAutofit/>
          </a:bodyPr>
          <a:lstStyle/>
          <a:p>
            <a:r>
              <a:rPr lang="en-IN" sz="6000" b="1" dirty="0">
                <a:solidFill>
                  <a:srgbClr val="C00000"/>
                </a:solidFill>
                <a:latin typeface="Cambria" panose="02040503050406030204" pitchFamily="18" charset="0"/>
                <a:ea typeface="Cambria" panose="02040503050406030204" pitchFamily="18" charset="0"/>
              </a:rPr>
              <a:t>ABSTRACT</a:t>
            </a:r>
            <a:endParaRPr lang="en-IN" sz="6000" dirty="0">
              <a:solidFill>
                <a:srgbClr val="C00000"/>
              </a:solidFill>
            </a:endParaRPr>
          </a:p>
        </p:txBody>
      </p:sp>
    </p:spTree>
    <p:extLst>
      <p:ext uri="{BB962C8B-B14F-4D97-AF65-F5344CB8AC3E}">
        <p14:creationId xmlns:p14="http://schemas.microsoft.com/office/powerpoint/2010/main" val="347961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1A22-4C08-6738-5925-01D162295A46}"/>
              </a:ext>
            </a:extLst>
          </p:cNvPr>
          <p:cNvSpPr>
            <a:spLocks noGrp="1"/>
          </p:cNvSpPr>
          <p:nvPr>
            <p:ph type="title"/>
          </p:nvPr>
        </p:nvSpPr>
        <p:spPr/>
        <p:txBody>
          <a:bodyPr/>
          <a:lstStyle/>
          <a:p>
            <a:r>
              <a:rPr lang="en-IN" sz="24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2. KNN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4" name="Picture 3">
            <a:extLst>
              <a:ext uri="{FF2B5EF4-FFF2-40B4-BE49-F238E27FC236}">
                <a16:creationId xmlns:a16="http://schemas.microsoft.com/office/drawing/2014/main" id="{816028F4-84CB-5390-2BA3-8B5E05EA53C3}"/>
              </a:ext>
            </a:extLst>
          </p:cNvPr>
          <p:cNvPicPr>
            <a:picLocks noChangeAspect="1"/>
          </p:cNvPicPr>
          <p:nvPr/>
        </p:nvPicPr>
        <p:blipFill rotWithShape="1">
          <a:blip r:embed="rId2">
            <a:extLst>
              <a:ext uri="{28A0092B-C50C-407E-A947-70E740481C1C}">
                <a14:useLocalDpi xmlns:a14="http://schemas.microsoft.com/office/drawing/2010/main" val="0"/>
              </a:ext>
            </a:extLst>
          </a:blip>
          <a:srcRect l="6001" t="17819" r="41069" b="13536"/>
          <a:stretch/>
        </p:blipFill>
        <p:spPr>
          <a:xfrm>
            <a:off x="1998830" y="1045751"/>
            <a:ext cx="6672724" cy="4867369"/>
          </a:xfrm>
          <a:prstGeom prst="rect">
            <a:avLst/>
          </a:prstGeom>
        </p:spPr>
      </p:pic>
    </p:spTree>
    <p:extLst>
      <p:ext uri="{BB962C8B-B14F-4D97-AF65-F5344CB8AC3E}">
        <p14:creationId xmlns:p14="http://schemas.microsoft.com/office/powerpoint/2010/main" val="18998763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2CA142-25C3-1095-22F1-36B7B8DB80A4}"/>
              </a:ext>
            </a:extLst>
          </p:cNvPr>
          <p:cNvSpPr>
            <a:spLocks noGrp="1"/>
          </p:cNvSpPr>
          <p:nvPr>
            <p:ph type="title"/>
          </p:nvPr>
        </p:nvSpPr>
        <p:spPr>
          <a:xfrm>
            <a:off x="77894" y="325120"/>
            <a:ext cx="8596668" cy="1320800"/>
          </a:xfrm>
        </p:spPr>
        <p:txBody>
          <a:bodyPr>
            <a:normAutofit/>
          </a:bodyPr>
          <a:lstStyle/>
          <a:p>
            <a:r>
              <a:rPr lang="en-IN" sz="2800" b="1" kern="0" dirty="0">
                <a:solidFill>
                  <a:srgbClr val="C00000"/>
                </a:solidFill>
                <a:effectLst/>
                <a:latin typeface="Times New Roman" panose="02020603050405020304" pitchFamily="18" charset="0"/>
                <a:ea typeface="Calibri" panose="020F0502020204030204" pitchFamily="34" charset="0"/>
              </a:rPr>
              <a:t>3. Naive Bayes</a:t>
            </a:r>
            <a:endParaRPr lang="en-IN" sz="2800" b="1" dirty="0">
              <a:solidFill>
                <a:srgbClr val="C00000"/>
              </a:solidFill>
            </a:endParaRPr>
          </a:p>
        </p:txBody>
      </p:sp>
      <p:pic>
        <p:nvPicPr>
          <p:cNvPr id="4" name="Picture 3">
            <a:extLst>
              <a:ext uri="{FF2B5EF4-FFF2-40B4-BE49-F238E27FC236}">
                <a16:creationId xmlns:a16="http://schemas.microsoft.com/office/drawing/2014/main" id="{63ED2B15-210B-B8DD-A059-EE615A7E21D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45" t="9646" r="34765" b="7231"/>
          <a:stretch/>
        </p:blipFill>
        <p:spPr>
          <a:xfrm>
            <a:off x="2604546" y="617669"/>
            <a:ext cx="6704856" cy="5234492"/>
          </a:xfrm>
          <a:prstGeom prst="rect">
            <a:avLst/>
          </a:prstGeom>
        </p:spPr>
      </p:pic>
    </p:spTree>
    <p:extLst>
      <p:ext uri="{BB962C8B-B14F-4D97-AF65-F5344CB8AC3E}">
        <p14:creationId xmlns:p14="http://schemas.microsoft.com/office/powerpoint/2010/main" val="1360691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8E8B6-F8ED-22A2-597D-3F00815C7E9F}"/>
              </a:ext>
            </a:extLst>
          </p:cNvPr>
          <p:cNvSpPr>
            <a:spLocks noGrp="1"/>
          </p:cNvSpPr>
          <p:nvPr>
            <p:ph type="title"/>
          </p:nvPr>
        </p:nvSpPr>
        <p:spPr>
          <a:xfrm>
            <a:off x="474134" y="406400"/>
            <a:ext cx="8596668" cy="1320800"/>
          </a:xfrm>
        </p:spPr>
        <p:txBody>
          <a:bodyPr/>
          <a:lstStyle/>
          <a:p>
            <a:r>
              <a:rPr lang="en-IN" sz="2800" b="1" dirty="0">
                <a:solidFill>
                  <a:srgbClr val="C00000"/>
                </a:solidFill>
                <a:effectLst/>
                <a:latin typeface="Cambria" panose="02040503050406030204" pitchFamily="18" charset="0"/>
                <a:ea typeface="Cambria" panose="02040503050406030204" pitchFamily="18" charset="0"/>
                <a:cs typeface="Times New Roman" panose="02020603050405020304" pitchFamily="18" charset="0"/>
              </a:rPr>
              <a:t>Model Comparison</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10468" y="2073910"/>
            <a:ext cx="5686425" cy="443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28168" t="40296" r="22333" b="35556"/>
          <a:stretch/>
        </p:blipFill>
        <p:spPr bwMode="auto">
          <a:xfrm>
            <a:off x="863600" y="1107440"/>
            <a:ext cx="6035040" cy="1656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04700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16210-6F9B-2082-145C-4EE38992C84C}"/>
              </a:ext>
            </a:extLst>
          </p:cNvPr>
          <p:cNvSpPr>
            <a:spLocks noGrp="1"/>
          </p:cNvSpPr>
          <p:nvPr>
            <p:ph type="title"/>
          </p:nvPr>
        </p:nvSpPr>
        <p:spPr>
          <a:xfrm>
            <a:off x="911013" y="2248945"/>
            <a:ext cx="9694831" cy="1640541"/>
          </a:xfrm>
        </p:spPr>
        <p:txBody>
          <a:bodyPr>
            <a:normAutofit/>
          </a:bodyPr>
          <a:lstStyle/>
          <a:p>
            <a:r>
              <a:rPr lang="en-US" sz="2800" b="1" dirty="0">
                <a:solidFill>
                  <a:srgbClr val="0070C0"/>
                </a:solidFill>
                <a:latin typeface="Cambria" panose="02040503050406030204" pitchFamily="18" charset="0"/>
                <a:ea typeface="Cambria" panose="02040503050406030204" pitchFamily="18" charset="0"/>
              </a:rPr>
              <a:t>            </a:t>
            </a:r>
            <a:r>
              <a:rPr lang="en-US" sz="4800" b="1" dirty="0">
                <a:solidFill>
                  <a:srgbClr val="C00000"/>
                </a:solidFill>
                <a:latin typeface="Cambria" panose="02040503050406030204" pitchFamily="18" charset="0"/>
                <a:ea typeface="Cambria" panose="02040503050406030204" pitchFamily="18" charset="0"/>
              </a:rPr>
              <a:t>SYSTEM REQUIREMENT </a:t>
            </a:r>
            <a:br>
              <a:rPr lang="en-US" sz="4800" b="1" dirty="0">
                <a:solidFill>
                  <a:srgbClr val="C00000"/>
                </a:solidFill>
                <a:latin typeface="Cambria" panose="02040503050406030204" pitchFamily="18" charset="0"/>
                <a:ea typeface="Cambria" panose="02040503050406030204" pitchFamily="18" charset="0"/>
              </a:rPr>
            </a:br>
            <a:r>
              <a:rPr lang="en-US" sz="4800" b="1" dirty="0">
                <a:solidFill>
                  <a:srgbClr val="C00000"/>
                </a:solidFill>
                <a:latin typeface="Cambria" panose="02040503050406030204" pitchFamily="18" charset="0"/>
                <a:ea typeface="Cambria" panose="02040503050406030204" pitchFamily="18" charset="0"/>
              </a:rPr>
              <a:t>           SPECIFICATION(SRS)</a:t>
            </a:r>
            <a:endParaRPr lang="en-IN" sz="4800" dirty="0">
              <a:solidFill>
                <a:srgbClr val="C00000"/>
              </a:solidFill>
            </a:endParaRPr>
          </a:p>
        </p:txBody>
      </p:sp>
    </p:spTree>
    <p:extLst>
      <p:ext uri="{BB962C8B-B14F-4D97-AF65-F5344CB8AC3E}">
        <p14:creationId xmlns:p14="http://schemas.microsoft.com/office/powerpoint/2010/main" val="3233476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2C53-C388-5095-B345-7E518BED7859}"/>
              </a:ext>
            </a:extLst>
          </p:cNvPr>
          <p:cNvSpPr>
            <a:spLocks noGrp="1"/>
          </p:cNvSpPr>
          <p:nvPr>
            <p:ph type="title"/>
          </p:nvPr>
        </p:nvSpPr>
        <p:spPr>
          <a:xfrm>
            <a:off x="828786" y="297539"/>
            <a:ext cx="8596668" cy="1320800"/>
          </a:xfrm>
        </p:spPr>
        <p:txBody>
          <a:bodyPr/>
          <a:lstStyle/>
          <a:p>
            <a:r>
              <a:rPr lang="en-IN" b="1" dirty="0">
                <a:solidFill>
                  <a:srgbClr val="002060"/>
                </a:solidFill>
                <a:latin typeface="Cambria" panose="02040503050406030204" pitchFamily="18" charset="0"/>
              </a:rPr>
              <a:t>System Requirements</a:t>
            </a:r>
            <a:endParaRPr lang="en-IN" dirty="0"/>
          </a:p>
        </p:txBody>
      </p:sp>
      <p:sp>
        <p:nvSpPr>
          <p:cNvPr id="5" name="TextBox 4">
            <a:extLst>
              <a:ext uri="{FF2B5EF4-FFF2-40B4-BE49-F238E27FC236}">
                <a16:creationId xmlns:a16="http://schemas.microsoft.com/office/drawing/2014/main" id="{5310A27D-46E1-7A0B-4278-EF62D8B83FAD}"/>
              </a:ext>
            </a:extLst>
          </p:cNvPr>
          <p:cNvSpPr txBox="1"/>
          <p:nvPr/>
        </p:nvSpPr>
        <p:spPr>
          <a:xfrm>
            <a:off x="828786" y="957939"/>
            <a:ext cx="7594450" cy="2585323"/>
          </a:xfrm>
          <a:prstGeom prst="rect">
            <a:avLst/>
          </a:prstGeom>
          <a:solidFill>
            <a:schemeClr val="accent6">
              <a:lumMod val="60000"/>
              <a:lumOff val="40000"/>
            </a:schemeClr>
          </a:solidFill>
        </p:spPr>
        <p:txBody>
          <a:bodyPr wrap="square">
            <a:spAutoFit/>
          </a:bodyPr>
          <a:lstStyle/>
          <a:p>
            <a:pPr marL="0" indent="0" algn="just">
              <a:lnSpc>
                <a:spcPct val="150000"/>
              </a:lnSpc>
              <a:buNone/>
            </a:pPr>
            <a:r>
              <a:rPr lang="en-IN" sz="1800" dirty="0">
                <a:latin typeface="Cambria" panose="02040503050406030204" pitchFamily="18" charset="0"/>
                <a:ea typeface="Cambria" panose="02040503050406030204" pitchFamily="18" charset="0"/>
              </a:rPr>
              <a:t>Software Requirements</a:t>
            </a:r>
          </a:p>
          <a:p>
            <a:pPr marL="285750" indent="-285750" algn="just">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Scripting Tool:  Anaconda Navigator (</a:t>
            </a:r>
            <a:r>
              <a:rPr lang="en-IN" sz="1800" dirty="0" err="1">
                <a:latin typeface="Cambria" panose="02040503050406030204" pitchFamily="18" charset="0"/>
                <a:ea typeface="Cambria" panose="02040503050406030204" pitchFamily="18" charset="0"/>
              </a:rPr>
              <a:t>Jupyter</a:t>
            </a:r>
            <a:r>
              <a:rPr lang="en-IN" sz="1800" dirty="0">
                <a:latin typeface="Cambria" panose="02040503050406030204" pitchFamily="18" charset="0"/>
                <a:ea typeface="Cambria" panose="02040503050406030204" pitchFamily="18" charset="0"/>
              </a:rPr>
              <a:t> Notebook) &amp; Google </a:t>
            </a:r>
            <a:r>
              <a:rPr lang="en-IN" sz="1800" dirty="0" err="1">
                <a:latin typeface="Cambria" panose="02040503050406030204" pitchFamily="18" charset="0"/>
                <a:ea typeface="Cambria" panose="02040503050406030204" pitchFamily="18" charset="0"/>
              </a:rPr>
              <a:t>Colab</a:t>
            </a:r>
            <a:endParaRPr lang="en-IN" sz="1800" dirty="0">
              <a:latin typeface="Cambria" panose="02040503050406030204" pitchFamily="18" charset="0"/>
              <a:ea typeface="Cambria" panose="02040503050406030204" pitchFamily="18" charset="0"/>
            </a:endParaRPr>
          </a:p>
          <a:p>
            <a:pPr marL="285750" indent="-285750" algn="just">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Scripting language:  Python Programming</a:t>
            </a:r>
          </a:p>
          <a:p>
            <a:pPr marL="285750" indent="-285750" algn="just">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Operating System: Microsoft Windows </a:t>
            </a:r>
            <a:r>
              <a:rPr lang="en-IN" dirty="0">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10 or 11</a:t>
            </a:r>
          </a:p>
          <a:p>
            <a:pPr marL="285750" indent="-285750" algn="just">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Dataset: </a:t>
            </a:r>
            <a:r>
              <a:rPr lang="en-IN" kern="0" dirty="0">
                <a:latin typeface="Times New Roman" panose="02020603050405020304" pitchFamily="18" charset="0"/>
                <a:ea typeface="Calibri" panose="020F0502020204030204" pitchFamily="34" charset="0"/>
              </a:rPr>
              <a:t>Loan Approval</a:t>
            </a:r>
            <a:r>
              <a:rPr lang="en-IN" sz="1800" dirty="0">
                <a:latin typeface="Cambria" panose="02040503050406030204" pitchFamily="18" charset="0"/>
                <a:ea typeface="Cambria" panose="02040503050406030204" pitchFamily="18" charset="0"/>
              </a:rPr>
              <a:t> Dataset  </a:t>
            </a:r>
          </a:p>
          <a:p>
            <a:pPr marL="285750" indent="-285750" algn="just">
              <a:lnSpc>
                <a:spcPct val="150000"/>
              </a:lnSpc>
              <a:buFont typeface="Arial" panose="020B0604020202020204" pitchFamily="34" charset="0"/>
              <a:buChar char="•"/>
            </a:pPr>
            <a:r>
              <a:rPr lang="en-IN" sz="1800" dirty="0">
                <a:latin typeface="Cambria" panose="02040503050406030204" pitchFamily="18" charset="0"/>
                <a:ea typeface="Cambria" panose="02040503050406030204" pitchFamily="18" charset="0"/>
              </a:rPr>
              <a:t>Machine Learning Packages : </a:t>
            </a:r>
            <a:r>
              <a:rPr lang="en-IN" sz="1800" dirty="0" err="1">
                <a:latin typeface="Cambria" panose="02040503050406030204" pitchFamily="18" charset="0"/>
                <a:ea typeface="Cambria" panose="02040503050406030204" pitchFamily="18" charset="0"/>
              </a:rPr>
              <a:t>Numpy</a:t>
            </a:r>
            <a:r>
              <a:rPr lang="en-IN" sz="1800" dirty="0">
                <a:latin typeface="Cambria" panose="02040503050406030204" pitchFamily="18" charset="0"/>
                <a:ea typeface="Cambria" panose="02040503050406030204" pitchFamily="18" charset="0"/>
              </a:rPr>
              <a:t>, Pandas, Matplotlib </a:t>
            </a:r>
            <a:r>
              <a:rPr lang="en-IN" dirty="0">
                <a:latin typeface="Cambria" panose="02040503050406030204" pitchFamily="18" charset="0"/>
                <a:ea typeface="Cambria" panose="02040503050406030204" pitchFamily="18" charset="0"/>
              </a:rPr>
              <a:t>etc..</a:t>
            </a:r>
            <a:r>
              <a:rPr lang="en-IN" sz="1800" dirty="0">
                <a:latin typeface="Cambria" panose="02040503050406030204" pitchFamily="18" charset="0"/>
                <a:ea typeface="Cambria" panose="02040503050406030204" pitchFamily="18" charset="0"/>
              </a:rPr>
              <a:t> </a:t>
            </a:r>
          </a:p>
        </p:txBody>
      </p:sp>
      <p:sp>
        <p:nvSpPr>
          <p:cNvPr id="7" name="TextBox 6">
            <a:extLst>
              <a:ext uri="{FF2B5EF4-FFF2-40B4-BE49-F238E27FC236}">
                <a16:creationId xmlns:a16="http://schemas.microsoft.com/office/drawing/2014/main" id="{091941B6-68DC-0580-87E3-D05351DDB5AB}"/>
              </a:ext>
            </a:extLst>
          </p:cNvPr>
          <p:cNvSpPr txBox="1"/>
          <p:nvPr/>
        </p:nvSpPr>
        <p:spPr>
          <a:xfrm>
            <a:off x="828786" y="3959338"/>
            <a:ext cx="7666169" cy="2601123"/>
          </a:xfrm>
          <a:prstGeom prst="rect">
            <a:avLst/>
          </a:prstGeom>
          <a:solidFill>
            <a:schemeClr val="accent4">
              <a:lumMod val="60000"/>
              <a:lumOff val="40000"/>
            </a:schemeClr>
          </a:solidFill>
        </p:spPr>
        <p:txBody>
          <a:bodyPr wrap="square">
            <a:spAutoFit/>
          </a:bodyPr>
          <a:lstStyle/>
          <a:p>
            <a:pPr>
              <a:lnSpc>
                <a:spcPct val="150000"/>
              </a:lnSpc>
            </a:pPr>
            <a:r>
              <a:rPr lang="en-IN" sz="1800" b="1" dirty="0">
                <a:latin typeface="Cambria" panose="02040503050406030204" pitchFamily="18" charset="0"/>
              </a:rPr>
              <a:t>Hardware Requirements</a:t>
            </a:r>
            <a:endParaRPr lang="en-IN" sz="1800" dirty="0">
              <a:latin typeface="Cambria" panose="02040503050406030204" pitchFamily="18" charset="0"/>
            </a:endParaRPr>
          </a:p>
          <a:p>
            <a:pPr marL="285750" indent="-285750">
              <a:lnSpc>
                <a:spcPct val="150000"/>
              </a:lnSpc>
              <a:buFont typeface="Arial" panose="020B0604020202020204" pitchFamily="34" charset="0"/>
              <a:buChar char="•"/>
            </a:pPr>
            <a:r>
              <a:rPr lang="en-IN" sz="1800" dirty="0">
                <a:latin typeface="Cambria" panose="02040503050406030204" pitchFamily="18" charset="0"/>
              </a:rPr>
              <a:t>Processor 				:          3.0 GHz and Above</a:t>
            </a:r>
          </a:p>
          <a:p>
            <a:pPr marL="285750" indent="-285750">
              <a:lnSpc>
                <a:spcPct val="150000"/>
              </a:lnSpc>
              <a:buFont typeface="Arial" panose="020B0604020202020204" pitchFamily="34" charset="0"/>
              <a:buChar char="•"/>
            </a:pPr>
            <a:r>
              <a:rPr lang="en-IN" sz="1800" dirty="0">
                <a:latin typeface="Cambria" panose="02040503050406030204" pitchFamily="18" charset="0"/>
              </a:rPr>
              <a:t>Output Devices			:	Monitor (LCD)</a:t>
            </a:r>
          </a:p>
          <a:p>
            <a:pPr marL="285750" indent="-285750">
              <a:lnSpc>
                <a:spcPct val="150000"/>
              </a:lnSpc>
              <a:buFont typeface="Arial" panose="020B0604020202020204" pitchFamily="34" charset="0"/>
              <a:buChar char="•"/>
            </a:pPr>
            <a:r>
              <a:rPr lang="en-IN" sz="1800" dirty="0">
                <a:latin typeface="Cambria" panose="02040503050406030204" pitchFamily="18" charset="0"/>
              </a:rPr>
              <a:t>Input Devices			:	Keyboard</a:t>
            </a:r>
          </a:p>
          <a:p>
            <a:pPr marL="285750" indent="-285750">
              <a:lnSpc>
                <a:spcPct val="150000"/>
              </a:lnSpc>
              <a:buFont typeface="Arial" panose="020B0604020202020204" pitchFamily="34" charset="0"/>
              <a:buChar char="•"/>
            </a:pPr>
            <a:r>
              <a:rPr lang="en-IN" sz="1800" dirty="0">
                <a:latin typeface="Cambria" panose="02040503050406030204" pitchFamily="18" charset="0"/>
              </a:rPr>
              <a:t>Hard Disk				:	1 TB</a:t>
            </a:r>
          </a:p>
          <a:p>
            <a:pPr marL="285750" indent="-285750">
              <a:lnSpc>
                <a:spcPct val="150000"/>
              </a:lnSpc>
              <a:buFont typeface="Arial" panose="020B0604020202020204" pitchFamily="34" charset="0"/>
              <a:buChar char="•"/>
            </a:pPr>
            <a:r>
              <a:rPr lang="en-IN" sz="1800" dirty="0">
                <a:latin typeface="Cambria" panose="02040503050406030204" pitchFamily="18" charset="0"/>
              </a:rPr>
              <a:t>RAM                               	 :          8GB or Above</a:t>
            </a:r>
            <a:endParaRPr lang="en-IN" dirty="0"/>
          </a:p>
        </p:txBody>
      </p:sp>
    </p:spTree>
    <p:extLst>
      <p:ext uri="{BB962C8B-B14F-4D97-AF65-F5344CB8AC3E}">
        <p14:creationId xmlns:p14="http://schemas.microsoft.com/office/powerpoint/2010/main" val="36465850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A54E09-5969-4BFC-A8DB-C56E9D2B73D0}"/>
              </a:ext>
            </a:extLst>
          </p:cNvPr>
          <p:cNvSpPr txBox="1"/>
          <p:nvPr/>
        </p:nvSpPr>
        <p:spPr>
          <a:xfrm>
            <a:off x="3052330" y="3105835"/>
            <a:ext cx="6104658" cy="1292662"/>
          </a:xfrm>
          <a:prstGeom prst="rect">
            <a:avLst/>
          </a:prstGeom>
          <a:noFill/>
        </p:spPr>
        <p:txBody>
          <a:bodyPr wrap="square">
            <a:spAutoFit/>
          </a:bodyPr>
          <a:lstStyle/>
          <a:p>
            <a:r>
              <a:rPr lang="en-US" sz="6000" b="1" dirty="0">
                <a:solidFill>
                  <a:srgbClr val="C00000"/>
                </a:solidFill>
                <a:latin typeface="Cambria" panose="02040503050406030204" pitchFamily="18" charset="0"/>
                <a:ea typeface="Cambria" panose="02040503050406030204" pitchFamily="18" charset="0"/>
              </a:rPr>
              <a:t>CONCLUSION</a:t>
            </a:r>
            <a:br>
              <a:rPr lang="en-US" sz="800" b="1" dirty="0">
                <a:solidFill>
                  <a:srgbClr val="0070C0"/>
                </a:solidFill>
              </a:rPr>
            </a:br>
            <a:endParaRPr lang="en-IN" dirty="0"/>
          </a:p>
        </p:txBody>
      </p:sp>
    </p:spTree>
    <p:extLst>
      <p:ext uri="{BB962C8B-B14F-4D97-AF65-F5344CB8AC3E}">
        <p14:creationId xmlns:p14="http://schemas.microsoft.com/office/powerpoint/2010/main" val="4531218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5DE4D-4807-5CD5-DF09-52363519D154}"/>
              </a:ext>
            </a:extLst>
          </p:cNvPr>
          <p:cNvSpPr txBox="1"/>
          <p:nvPr/>
        </p:nvSpPr>
        <p:spPr>
          <a:xfrm>
            <a:off x="3521595" y="289078"/>
            <a:ext cx="4000500" cy="523220"/>
          </a:xfrm>
          <a:prstGeom prst="rect">
            <a:avLst/>
          </a:prstGeom>
          <a:noFill/>
        </p:spPr>
        <p:txBody>
          <a:bodyPr wrap="square" rtlCol="0">
            <a:spAutoFit/>
          </a:bodyPr>
          <a:lstStyle/>
          <a:p>
            <a:pPr algn="ctr"/>
            <a:r>
              <a:rPr lang="en-IN" sz="2800" b="1" dirty="0">
                <a:solidFill>
                  <a:srgbClr val="002060"/>
                </a:solidFill>
                <a:latin typeface="Cambria" panose="02040503050406030204" pitchFamily="18" charset="0"/>
                <a:ea typeface="Cambria" panose="02040503050406030204" pitchFamily="18" charset="0"/>
              </a:rPr>
              <a:t>Conclusion</a:t>
            </a:r>
          </a:p>
        </p:txBody>
      </p:sp>
      <p:sp>
        <p:nvSpPr>
          <p:cNvPr id="3" name="TextBox 2">
            <a:extLst>
              <a:ext uri="{FF2B5EF4-FFF2-40B4-BE49-F238E27FC236}">
                <a16:creationId xmlns:a16="http://schemas.microsoft.com/office/drawing/2014/main" id="{8F4E11B4-DDFE-A2E7-2AD3-83A6EDCF514D}"/>
              </a:ext>
            </a:extLst>
          </p:cNvPr>
          <p:cNvSpPr txBox="1"/>
          <p:nvPr/>
        </p:nvSpPr>
        <p:spPr>
          <a:xfrm>
            <a:off x="1102591" y="1256560"/>
            <a:ext cx="8655627" cy="5073120"/>
          </a:xfrm>
          <a:prstGeom prst="rect">
            <a:avLst/>
          </a:prstGeom>
          <a:noFill/>
        </p:spPr>
        <p:txBody>
          <a:bodyPr wrap="square" rtlCol="0">
            <a:spAutoFit/>
          </a:bodyPr>
          <a:lstStyle/>
          <a:p>
            <a:pPr algn="just">
              <a:lnSpc>
                <a:spcPct val="150000"/>
              </a:lnSpc>
            </a:pPr>
            <a:r>
              <a:rPr lang="en-IN" sz="2000" dirty="0">
                <a:latin typeface="Cambria" panose="02040503050406030204" pitchFamily="18" charset="0"/>
                <a:ea typeface="Cambria" panose="02040503050406030204" pitchFamily="18" charset="0"/>
              </a:rPr>
              <a:t>From the proper view of analysis this project can be used perfect for detection of clients who are eligible for approval of loan. The application can be used for all banking system. Since the technology is moving towards online, this project has more scope for the upcoming days. Here, we used various machine learning model such as NBC, SVM, KNN &amp; LR. It can be concluded with confidence that the Logistic Regression model is extremely efficient and gives a better result when compared to other models with accuracy of 98%.  It works correctly and full fills all requirements of bankers. We created graphical interface to demonstrate the result that predicts the loan is approved or reject to loan applicant or customer very accurately.</a:t>
            </a:r>
            <a:endParaRPr lang="en-US" sz="2000" dirty="0">
              <a:latin typeface="Cambria" panose="02040503050406030204" pitchFamily="18" charset="0"/>
              <a:ea typeface="Cambria" panose="02040503050406030204" pitchFamily="18" charset="0"/>
            </a:endParaRPr>
          </a:p>
          <a:p>
            <a:pPr algn="just">
              <a:lnSpc>
                <a:spcPct val="150000"/>
              </a:lnSpc>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633087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92106D-9F6F-84FD-F5DB-F99D11841698}"/>
              </a:ext>
            </a:extLst>
          </p:cNvPr>
          <p:cNvSpPr txBox="1"/>
          <p:nvPr/>
        </p:nvSpPr>
        <p:spPr>
          <a:xfrm>
            <a:off x="162328" y="324781"/>
            <a:ext cx="4946073" cy="400110"/>
          </a:xfrm>
          <a:prstGeom prst="rect">
            <a:avLst/>
          </a:prstGeom>
          <a:noFill/>
        </p:spPr>
        <p:txBody>
          <a:bodyPr wrap="square" rtlCol="0">
            <a:spAutoFit/>
          </a:bodyPr>
          <a:lstStyle/>
          <a:p>
            <a:r>
              <a:rPr lang="en-IN" sz="2000" b="1" dirty="0">
                <a:solidFill>
                  <a:srgbClr val="002060"/>
                </a:solidFill>
                <a:latin typeface="Cambria" panose="02040503050406030204" pitchFamily="18" charset="0"/>
              </a:rPr>
              <a:t>FUTURE ENHANCEMENT</a:t>
            </a:r>
            <a:endParaRPr lang="en-IN" sz="2000" b="1" dirty="0">
              <a:solidFill>
                <a:srgbClr val="002060"/>
              </a:solidFill>
            </a:endParaRPr>
          </a:p>
        </p:txBody>
      </p:sp>
      <p:sp>
        <p:nvSpPr>
          <p:cNvPr id="3" name="TextBox 2">
            <a:extLst>
              <a:ext uri="{FF2B5EF4-FFF2-40B4-BE49-F238E27FC236}">
                <a16:creationId xmlns:a16="http://schemas.microsoft.com/office/drawing/2014/main" id="{212148FC-BC83-ED32-D33D-696498F65D0B}"/>
              </a:ext>
            </a:extLst>
          </p:cNvPr>
          <p:cNvSpPr txBox="1"/>
          <p:nvPr/>
        </p:nvSpPr>
        <p:spPr>
          <a:xfrm>
            <a:off x="682566" y="897313"/>
            <a:ext cx="9705109" cy="5539978"/>
          </a:xfrm>
          <a:prstGeom prst="rect">
            <a:avLst/>
          </a:prstGeom>
          <a:noFill/>
        </p:spPr>
        <p:txBody>
          <a:bodyPr wrap="square" rtlCol="0">
            <a:spAutoFit/>
          </a:bodyPr>
          <a:lstStyle/>
          <a:p>
            <a:pPr lvl="0" algn="just">
              <a:lnSpc>
                <a:spcPct val="150000"/>
              </a:lnSpc>
            </a:pPr>
            <a:r>
              <a:rPr lang="en-IN" b="1" dirty="0">
                <a:latin typeface="Cambria" panose="02040503050406030204" pitchFamily="18" charset="0"/>
                <a:ea typeface="Cambria" panose="02040503050406030204" pitchFamily="18" charset="0"/>
              </a:rPr>
              <a:t>Feature Engineering:</a:t>
            </a:r>
            <a:r>
              <a:rPr lang="en-IN" dirty="0">
                <a:latin typeface="Cambria" panose="02040503050406030204" pitchFamily="18" charset="0"/>
                <a:ea typeface="Cambria" panose="02040503050406030204" pitchFamily="18" charset="0"/>
              </a:rPr>
              <a:t> Explore additional data sources and variables that could enhance the predictive power of the model. For example, you could include social media data, transaction history, or alternative credit data to capture a more comprehensive picture of the applicant's financial behaviour.</a:t>
            </a:r>
          </a:p>
          <a:p>
            <a:pPr lvl="0" algn="just">
              <a:lnSpc>
                <a:spcPct val="150000"/>
              </a:lnSpc>
            </a:pPr>
            <a:r>
              <a:rPr lang="en-IN" b="1" dirty="0">
                <a:latin typeface="Cambria" panose="02040503050406030204" pitchFamily="18" charset="0"/>
                <a:ea typeface="Cambria" panose="02040503050406030204" pitchFamily="18" charset="0"/>
              </a:rPr>
              <a:t>Advanced Modelling Techniques:</a:t>
            </a:r>
            <a:r>
              <a:rPr lang="en-IN" dirty="0">
                <a:latin typeface="Cambria" panose="02040503050406030204" pitchFamily="18" charset="0"/>
                <a:ea typeface="Cambria" panose="02040503050406030204" pitchFamily="18" charset="0"/>
              </a:rPr>
              <a:t> Consider using more sophisticated machine learning algorithms or ensemble methods to improve the accuracy of loan approval predictions. Techniques such as gradient boosting, random forests, or deep learning models may yield better results by capturing complex relationships within the data.</a:t>
            </a:r>
          </a:p>
          <a:p>
            <a:pPr lvl="0" algn="just">
              <a:lnSpc>
                <a:spcPct val="150000"/>
              </a:lnSpc>
            </a:pPr>
            <a:r>
              <a:rPr lang="en-IN" b="1" dirty="0">
                <a:latin typeface="Cambria" panose="02040503050406030204" pitchFamily="18" charset="0"/>
                <a:ea typeface="Cambria" panose="02040503050406030204" pitchFamily="18" charset="0"/>
              </a:rPr>
              <a:t>Model Monitoring and Updates:</a:t>
            </a:r>
            <a:r>
              <a:rPr lang="en-IN" dirty="0">
                <a:latin typeface="Cambria" panose="02040503050406030204" pitchFamily="18" charset="0"/>
                <a:ea typeface="Cambria" panose="02040503050406030204" pitchFamily="18" charset="0"/>
              </a:rPr>
              <a:t> Establish a mechanism to continuously monitor the loan approval model's performance and update it as new data becomes available. Regular model evaluations, validation, and recalibration can help maintain accuracy and ensure the model stays relevant over time.</a:t>
            </a:r>
          </a:p>
          <a:p>
            <a:endParaRPr lang="en-IN" dirty="0"/>
          </a:p>
        </p:txBody>
      </p:sp>
    </p:spTree>
    <p:extLst>
      <p:ext uri="{BB962C8B-B14F-4D97-AF65-F5344CB8AC3E}">
        <p14:creationId xmlns:p14="http://schemas.microsoft.com/office/powerpoint/2010/main" val="37930140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ank You Ppt Inspiration Master Slide - YouTube">
            <a:extLst>
              <a:ext uri="{FF2B5EF4-FFF2-40B4-BE49-F238E27FC236}">
                <a16:creationId xmlns:a16="http://schemas.microsoft.com/office/drawing/2014/main" id="{EBFB8E27-82E5-D46C-BA59-848222DB60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6686" y="1005909"/>
            <a:ext cx="8653896" cy="4846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8113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1221E-8BE0-A8C3-1C86-22E5E167F0A3}"/>
              </a:ext>
            </a:extLst>
          </p:cNvPr>
          <p:cNvSpPr>
            <a:spLocks noGrp="1"/>
          </p:cNvSpPr>
          <p:nvPr>
            <p:ph type="title"/>
          </p:nvPr>
        </p:nvSpPr>
        <p:spPr/>
        <p:txBody>
          <a:bodyPr>
            <a:normAutofit/>
          </a:bodyPr>
          <a:lstStyle/>
          <a:p>
            <a:r>
              <a:rPr lang="en-IN" sz="2000" b="1" dirty="0">
                <a:solidFill>
                  <a:srgbClr val="C00000"/>
                </a:solidFill>
                <a:latin typeface="Cambria" panose="02040503050406030204" pitchFamily="18" charset="0"/>
                <a:ea typeface="Cambria" panose="02040503050406030204" pitchFamily="18" charset="0"/>
              </a:rPr>
              <a:t>ABSTRACT</a:t>
            </a:r>
            <a:endParaRPr lang="en-IN" sz="2000" dirty="0">
              <a:solidFill>
                <a:srgbClr val="C00000"/>
              </a:solidFill>
            </a:endParaRPr>
          </a:p>
        </p:txBody>
      </p:sp>
      <p:sp>
        <p:nvSpPr>
          <p:cNvPr id="3" name="Content Placeholder 2">
            <a:extLst>
              <a:ext uri="{FF2B5EF4-FFF2-40B4-BE49-F238E27FC236}">
                <a16:creationId xmlns:a16="http://schemas.microsoft.com/office/drawing/2014/main" id="{3E23EEB2-73AD-BDA5-D9B6-4B436DD8677B}"/>
              </a:ext>
            </a:extLst>
          </p:cNvPr>
          <p:cNvSpPr>
            <a:spLocks noGrp="1"/>
          </p:cNvSpPr>
          <p:nvPr>
            <p:ph idx="1"/>
          </p:nvPr>
        </p:nvSpPr>
        <p:spPr>
          <a:xfrm>
            <a:off x="502023" y="1165412"/>
            <a:ext cx="10865223" cy="5244353"/>
          </a:xfrm>
        </p:spPr>
        <p:txBody>
          <a:bodyPr>
            <a:normAutofit/>
          </a:bodyPr>
          <a:lstStyle/>
          <a:p>
            <a:pPr algn="just">
              <a:lnSpc>
                <a:spcPct val="150000"/>
              </a:lnSpc>
            </a:pPr>
            <a:r>
              <a:rPr lang="en-US" sz="2000" b="1" i="1" dirty="0">
                <a:latin typeface="Cambria" panose="02040503050406030204" pitchFamily="18" charset="0"/>
                <a:ea typeface="Cambria" panose="02040503050406030204" pitchFamily="18" charset="0"/>
              </a:rPr>
              <a:t>With the increase in banking sector many people are applying for loans in bank. All these loans are n</a:t>
            </a:r>
          </a:p>
          <a:p>
            <a:pPr algn="just">
              <a:lnSpc>
                <a:spcPct val="150000"/>
              </a:lnSpc>
            </a:pPr>
            <a:r>
              <a:rPr lang="en-US" sz="2000" b="1" i="1" dirty="0">
                <a:latin typeface="Cambria" panose="02040503050406030204" pitchFamily="18" charset="0"/>
                <a:ea typeface="Cambria" panose="02040503050406030204" pitchFamily="18" charset="0"/>
              </a:rPr>
              <a:t>The main income of bank assets comes from gain earned from loans. The main objective of banks is to invest their assets in safe customers.</a:t>
            </a:r>
          </a:p>
          <a:p>
            <a:pPr algn="just">
              <a:lnSpc>
                <a:spcPct val="150000"/>
              </a:lnSpc>
            </a:pPr>
            <a:r>
              <a:rPr lang="en-US" sz="2000" b="1" i="1" dirty="0">
                <a:latin typeface="Cambria" panose="02040503050406030204" pitchFamily="18" charset="0"/>
                <a:ea typeface="Cambria" panose="02040503050406030204" pitchFamily="18" charset="0"/>
              </a:rPr>
              <a:t>Therefore it is important to apply various techniques in banking sector for selecting a customer who pays loan on time.</a:t>
            </a:r>
          </a:p>
          <a:p>
            <a:pPr algn="just">
              <a:lnSpc>
                <a:spcPct val="150000"/>
              </a:lnSpc>
            </a:pPr>
            <a:r>
              <a:rPr lang="en-US" sz="2000" b="1" i="1" dirty="0">
                <a:latin typeface="Cambria" panose="02040503050406030204" pitchFamily="18" charset="0"/>
                <a:ea typeface="Cambria" panose="02040503050406030204" pitchFamily="18" charset="0"/>
              </a:rPr>
              <a:t>A very important approach in predictive analytics is used to study the problem of predicting loan defaulters.</a:t>
            </a:r>
          </a:p>
          <a:p>
            <a:pPr algn="just">
              <a:lnSpc>
                <a:spcPct val="150000"/>
              </a:lnSpc>
            </a:pPr>
            <a:r>
              <a:rPr lang="en-US" sz="2000" b="1" i="1" dirty="0">
                <a:latin typeface="Cambria" panose="02040503050406030204" pitchFamily="18" charset="0"/>
                <a:ea typeface="Cambria" panose="02040503050406030204" pitchFamily="18" charset="0"/>
              </a:rPr>
              <a:t>Experimental tests found that the Logistic Regression model has better performance than other models in terms of loan prediction.</a:t>
            </a:r>
          </a:p>
        </p:txBody>
      </p:sp>
    </p:spTree>
    <p:extLst>
      <p:ext uri="{BB962C8B-B14F-4D97-AF65-F5344CB8AC3E}">
        <p14:creationId xmlns:p14="http://schemas.microsoft.com/office/powerpoint/2010/main" val="1272171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F5741-19C0-CFB8-C39B-7784C5784124}"/>
              </a:ext>
            </a:extLst>
          </p:cNvPr>
          <p:cNvSpPr>
            <a:spLocks noGrp="1"/>
          </p:cNvSpPr>
          <p:nvPr>
            <p:ph type="title"/>
          </p:nvPr>
        </p:nvSpPr>
        <p:spPr>
          <a:xfrm>
            <a:off x="2246157" y="2671482"/>
            <a:ext cx="8596668" cy="1320800"/>
          </a:xfrm>
        </p:spPr>
        <p:txBody>
          <a:bodyPr>
            <a:normAutofit/>
          </a:bodyPr>
          <a:lstStyle/>
          <a:p>
            <a:r>
              <a:rPr lang="en-IN" sz="6000" b="1" dirty="0">
                <a:solidFill>
                  <a:srgbClr val="C00000"/>
                </a:solidFill>
                <a:latin typeface="Cambria" panose="02040503050406030204" pitchFamily="18" charset="0"/>
                <a:ea typeface="Cambria" panose="02040503050406030204" pitchFamily="18" charset="0"/>
              </a:rPr>
              <a:t>INTRODUCTION</a:t>
            </a:r>
            <a:endParaRPr lang="en-IN" sz="6000" dirty="0">
              <a:solidFill>
                <a:srgbClr val="C00000"/>
              </a:solidFill>
            </a:endParaRPr>
          </a:p>
        </p:txBody>
      </p:sp>
    </p:spTree>
    <p:extLst>
      <p:ext uri="{BB962C8B-B14F-4D97-AF65-F5344CB8AC3E}">
        <p14:creationId xmlns:p14="http://schemas.microsoft.com/office/powerpoint/2010/main" val="605211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D95EA-25F6-E6DD-C82D-A388A7ECB279}"/>
              </a:ext>
            </a:extLst>
          </p:cNvPr>
          <p:cNvSpPr>
            <a:spLocks noGrp="1"/>
          </p:cNvSpPr>
          <p:nvPr>
            <p:ph type="title"/>
          </p:nvPr>
        </p:nvSpPr>
        <p:spPr/>
        <p:txBody>
          <a:bodyPr>
            <a:normAutofit/>
          </a:bodyPr>
          <a:lstStyle/>
          <a:p>
            <a:r>
              <a:rPr lang="en-IN" sz="2400" b="1" dirty="0">
                <a:solidFill>
                  <a:srgbClr val="C00000"/>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720CFF11-B23C-803B-DA8A-A959A5F2EA2C}"/>
              </a:ext>
            </a:extLst>
          </p:cNvPr>
          <p:cNvSpPr>
            <a:spLocks noGrp="1"/>
          </p:cNvSpPr>
          <p:nvPr>
            <p:ph idx="1"/>
          </p:nvPr>
        </p:nvSpPr>
        <p:spPr>
          <a:xfrm>
            <a:off x="484094" y="1264024"/>
            <a:ext cx="10919012" cy="5325035"/>
          </a:xfrm>
        </p:spPr>
        <p:txBody>
          <a:bodyPr>
            <a:noAutofit/>
          </a:bodyPr>
          <a:lstStyle/>
          <a:p>
            <a:pPr algn="just">
              <a:lnSpc>
                <a:spcPct val="150000"/>
              </a:lnSpc>
            </a:pPr>
            <a:r>
              <a:rPr lang="en-IN" sz="2000" b="1" i="1" kern="0" dirty="0">
                <a:effectLst/>
                <a:latin typeface="Cambria" panose="02040503050406030204" pitchFamily="18" charset="0"/>
                <a:ea typeface="Cambria" panose="02040503050406030204" pitchFamily="18" charset="0"/>
              </a:rPr>
              <a:t>Loan Prediction is very helpful for employee of banks as well as for the applicant also. Customer first apply for loan after that company or bank validates the customer eligibility for loan. </a:t>
            </a:r>
          </a:p>
          <a:p>
            <a:pPr algn="just">
              <a:lnSpc>
                <a:spcPct val="150000"/>
              </a:lnSpc>
            </a:pPr>
            <a:r>
              <a:rPr lang="en-IN" sz="2000" b="1" i="1" kern="0" dirty="0">
                <a:effectLst/>
                <a:latin typeface="Cambria" panose="02040503050406030204" pitchFamily="18" charset="0"/>
                <a:ea typeface="Cambria" panose="02040503050406030204" pitchFamily="18" charset="0"/>
              </a:rPr>
              <a:t>Company or bank wants to automate the loan eligibility process (real time) based on customer details provided while filling application form. These details are Gender, Marital Status, Education, Number of Dependents, Income, Loan Amount, Credit History and other. </a:t>
            </a:r>
            <a:endParaRPr lang="en-IN" sz="2000" b="1" i="1" kern="0" dirty="0">
              <a:latin typeface="Cambria" panose="02040503050406030204" pitchFamily="18" charset="0"/>
              <a:ea typeface="Cambria" panose="02040503050406030204" pitchFamily="18" charset="0"/>
            </a:endParaRPr>
          </a:p>
          <a:p>
            <a:pPr algn="just">
              <a:lnSpc>
                <a:spcPct val="150000"/>
              </a:lnSpc>
            </a:pPr>
            <a:r>
              <a:rPr lang="en-IN" sz="2000" b="1" i="1" kern="0" dirty="0">
                <a:effectLst/>
                <a:latin typeface="Cambria" panose="02040503050406030204" pitchFamily="18" charset="0"/>
                <a:ea typeface="Cambria" panose="02040503050406030204" pitchFamily="18" charset="0"/>
              </a:rPr>
              <a:t>. This project has taken the data of previous customers of various banks to whom on a set of parameters loan were approved. So the machine learning model is trained on that record to get accurate results. </a:t>
            </a:r>
          </a:p>
          <a:p>
            <a:pPr algn="just">
              <a:lnSpc>
                <a:spcPct val="150000"/>
              </a:lnSpc>
            </a:pPr>
            <a:r>
              <a:rPr lang="en-IN" sz="2000" b="1" i="1" kern="0" dirty="0">
                <a:effectLst/>
                <a:latin typeface="Cambria" panose="02040503050406030204" pitchFamily="18" charset="0"/>
                <a:ea typeface="Cambria" panose="02040503050406030204" pitchFamily="18" charset="0"/>
              </a:rPr>
              <a:t>Our main objective of this project is to predict the loan whether loan is approved or not. To predict loan safety, the KNN, SVM and Naïve bayes algorithm are used. </a:t>
            </a:r>
            <a:endParaRPr lang="en-IN" sz="2000" b="1" i="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714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C01A-A963-396E-2F35-5B790E33FAAD}"/>
              </a:ext>
            </a:extLst>
          </p:cNvPr>
          <p:cNvSpPr>
            <a:spLocks noGrp="1"/>
          </p:cNvSpPr>
          <p:nvPr>
            <p:ph type="title"/>
          </p:nvPr>
        </p:nvSpPr>
        <p:spPr>
          <a:xfrm>
            <a:off x="2891616" y="2108200"/>
            <a:ext cx="8596668" cy="1320800"/>
          </a:xfrm>
        </p:spPr>
        <p:txBody>
          <a:bodyPr>
            <a:noAutofit/>
          </a:bodyPr>
          <a:lstStyle/>
          <a:p>
            <a:r>
              <a:rPr lang="en-US" sz="6000" b="1" dirty="0">
                <a:solidFill>
                  <a:srgbClr val="0070C0"/>
                </a:solidFill>
                <a:latin typeface="Cambria" panose="02040503050406030204" pitchFamily="18" charset="0"/>
                <a:ea typeface="Cambria" panose="02040503050406030204" pitchFamily="18" charset="0"/>
              </a:rPr>
              <a:t>     </a:t>
            </a:r>
            <a:r>
              <a:rPr lang="en-US" sz="6000" b="1" dirty="0">
                <a:solidFill>
                  <a:srgbClr val="C00000"/>
                </a:solidFill>
                <a:latin typeface="Cambria" panose="02040503050406030204" pitchFamily="18" charset="0"/>
                <a:ea typeface="Cambria" panose="02040503050406030204" pitchFamily="18" charset="0"/>
              </a:rPr>
              <a:t>AIM &amp; </a:t>
            </a:r>
            <a:br>
              <a:rPr lang="en-US" sz="6000" b="1" dirty="0">
                <a:solidFill>
                  <a:srgbClr val="C00000"/>
                </a:solidFill>
                <a:latin typeface="Cambria" panose="02040503050406030204" pitchFamily="18" charset="0"/>
                <a:ea typeface="Cambria" panose="02040503050406030204" pitchFamily="18" charset="0"/>
              </a:rPr>
            </a:br>
            <a:r>
              <a:rPr lang="en-US" sz="6000" b="1" dirty="0">
                <a:solidFill>
                  <a:srgbClr val="C00000"/>
                </a:solidFill>
                <a:latin typeface="Cambria" panose="02040503050406030204" pitchFamily="18" charset="0"/>
                <a:ea typeface="Cambria" panose="02040503050406030204" pitchFamily="18" charset="0"/>
              </a:rPr>
              <a:t>OBJECTIVES</a:t>
            </a:r>
            <a:endParaRPr lang="en-IN" sz="6000" dirty="0">
              <a:solidFill>
                <a:srgbClr val="C00000"/>
              </a:solidFill>
            </a:endParaRPr>
          </a:p>
        </p:txBody>
      </p:sp>
    </p:spTree>
    <p:extLst>
      <p:ext uri="{BB962C8B-B14F-4D97-AF65-F5344CB8AC3E}">
        <p14:creationId xmlns:p14="http://schemas.microsoft.com/office/powerpoint/2010/main" val="134015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79C256F-2008-DF50-7A21-BA651A4B113B}"/>
              </a:ext>
            </a:extLst>
          </p:cNvPr>
          <p:cNvSpPr>
            <a:spLocks noGrp="1"/>
          </p:cNvSpPr>
          <p:nvPr>
            <p:ph idx="1"/>
          </p:nvPr>
        </p:nvSpPr>
        <p:spPr>
          <a:xfrm>
            <a:off x="733115" y="922863"/>
            <a:ext cx="11043520" cy="4867740"/>
          </a:xfrm>
        </p:spPr>
        <p:txBody>
          <a:bodyPr>
            <a:noAutofit/>
          </a:bodyPr>
          <a:lstStyle/>
          <a:p>
            <a:pPr marL="0" indent="0">
              <a:buNone/>
            </a:pPr>
            <a:r>
              <a:rPr lang="en-IN" sz="2000" b="1" dirty="0">
                <a:solidFill>
                  <a:srgbClr val="C00000"/>
                </a:solidFill>
                <a:latin typeface="Cambria" panose="02040503050406030204" pitchFamily="18" charset="0"/>
                <a:ea typeface="Cambria" panose="02040503050406030204" pitchFamily="18" charset="0"/>
              </a:rPr>
              <a:t>AIM</a:t>
            </a:r>
            <a:endParaRPr lang="en-IN" sz="1400" b="1" dirty="0">
              <a:solidFill>
                <a:srgbClr val="C00000"/>
              </a:solidFill>
              <a:latin typeface="Cambria" panose="02040503050406030204" pitchFamily="18" charset="0"/>
              <a:ea typeface="Cambria" panose="02040503050406030204" pitchFamily="18" charset="0"/>
            </a:endParaRPr>
          </a:p>
          <a:p>
            <a:pPr>
              <a:lnSpc>
                <a:spcPct val="150000"/>
              </a:lnSpc>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The aim of loan approval prediction in machine learning is to develop predictive models that can accurately assess the creditworthiness of loan </a:t>
            </a:r>
            <a:r>
              <a:rPr lang="en-IN" sz="1600" dirty="0">
                <a:effectLst/>
                <a:latin typeface="Times New Roman" panose="02020603050405020304" pitchFamily="18" charset="0"/>
                <a:ea typeface="Cambria" panose="02040503050406030204" pitchFamily="18" charset="0"/>
                <a:cs typeface="Times New Roman" panose="02020603050405020304" pitchFamily="18" charset="0"/>
              </a:rPr>
              <a:t>applicants and predict the likelihood of loan approval.</a:t>
            </a:r>
          </a:p>
          <a:p>
            <a:pPr marL="0" indent="0">
              <a:buNone/>
            </a:pPr>
            <a:endParaRPr lang="en-IN" b="1" dirty="0">
              <a:solidFill>
                <a:srgbClr val="C00000"/>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b="1" dirty="0">
                <a:solidFill>
                  <a:srgbClr val="C00000"/>
                </a:solidFill>
                <a:latin typeface="Cambria" panose="02040503050406030204" pitchFamily="18" charset="0"/>
                <a:ea typeface="Cambria" panose="02040503050406030204" pitchFamily="18" charset="0"/>
                <a:cs typeface="Times New Roman" panose="02020603050405020304" pitchFamily="18" charset="0"/>
              </a:rPr>
              <a:t>Objectives of Project:</a:t>
            </a:r>
          </a:p>
          <a:p>
            <a:pPr lvl="0"/>
            <a:r>
              <a:rPr lang="en-IN" dirty="0">
                <a:latin typeface="Cambria" panose="02040503050406030204" pitchFamily="18" charset="0"/>
                <a:ea typeface="Cambria" panose="02040503050406030204" pitchFamily="18" charset="0"/>
              </a:rPr>
              <a:t>Data Collection</a:t>
            </a:r>
            <a:endParaRPr lang="en-US"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Data Pre-processing &amp; Feature Extraction</a:t>
            </a:r>
            <a:endParaRPr lang="en-US"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Data Analysis</a:t>
            </a:r>
            <a:endParaRPr lang="en-US"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Building Machine Learning Models : SVM, LR, KNN &amp; NB</a:t>
            </a:r>
            <a:endParaRPr lang="en-US"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Model Evaluation</a:t>
            </a:r>
            <a:endParaRPr lang="en-US" dirty="0">
              <a:latin typeface="Cambria" panose="02040503050406030204" pitchFamily="18" charset="0"/>
              <a:ea typeface="Cambria" panose="02040503050406030204" pitchFamily="18" charset="0"/>
            </a:endParaRPr>
          </a:p>
          <a:p>
            <a:pPr lvl="0"/>
            <a:r>
              <a:rPr lang="en-IN" dirty="0">
                <a:latin typeface="Cambria" panose="02040503050406030204" pitchFamily="18" charset="0"/>
                <a:ea typeface="Cambria" panose="02040503050406030204" pitchFamily="18" charset="0"/>
              </a:rPr>
              <a:t>Web application to demonstrate the result/prediction (approved or Not)</a:t>
            </a:r>
            <a:endParaRPr lang="en-US" dirty="0">
              <a:latin typeface="Cambria" panose="02040503050406030204" pitchFamily="18" charset="0"/>
              <a:ea typeface="Cambria" panose="02040503050406030204" pitchFamily="18" charset="0"/>
            </a:endParaRPr>
          </a:p>
          <a:p>
            <a:pPr algn="just">
              <a:lnSpc>
                <a:spcPct val="150000"/>
              </a:lnSpc>
              <a:spcAft>
                <a:spcPts val="1000"/>
              </a:spcAft>
            </a:pPr>
            <a:endParaRPr lang="en-IN" sz="1400" dirty="0">
              <a:effectLst/>
              <a:latin typeface="Cambria" panose="02040503050406030204" pitchFamily="18" charset="0"/>
              <a:ea typeface="Cambria" panose="02040503050406030204" pitchFamily="18" charset="0"/>
              <a:cs typeface="Times New Roman" panose="02020603050405020304" pitchFamily="18" charset="0"/>
            </a:endParaRPr>
          </a:p>
          <a:p>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828946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9A2-4A71-EDF3-1FD4-CD3BB0BF12E8}"/>
              </a:ext>
            </a:extLst>
          </p:cNvPr>
          <p:cNvSpPr>
            <a:spLocks noGrp="1"/>
          </p:cNvSpPr>
          <p:nvPr>
            <p:ph type="title"/>
          </p:nvPr>
        </p:nvSpPr>
        <p:spPr>
          <a:xfrm>
            <a:off x="1950322" y="2519082"/>
            <a:ext cx="8596668" cy="1320800"/>
          </a:xfrm>
        </p:spPr>
        <p:txBody>
          <a:bodyPr>
            <a:normAutofit/>
          </a:bodyPr>
          <a:lstStyle/>
          <a:p>
            <a:r>
              <a:rPr lang="en-US" sz="6000" b="1" dirty="0">
                <a:solidFill>
                  <a:srgbClr val="C00000"/>
                </a:solidFill>
                <a:latin typeface="Cambria" panose="02040503050406030204" pitchFamily="18" charset="0"/>
                <a:ea typeface="Cambria" panose="02040503050406030204" pitchFamily="18" charset="0"/>
              </a:rPr>
              <a:t>EXISTING SYSTEM</a:t>
            </a:r>
            <a:endParaRPr lang="en-IN" sz="6000" dirty="0">
              <a:solidFill>
                <a:srgbClr val="C00000"/>
              </a:solidFill>
            </a:endParaRPr>
          </a:p>
        </p:txBody>
      </p:sp>
    </p:spTree>
    <p:extLst>
      <p:ext uri="{BB962C8B-B14F-4D97-AF65-F5344CB8AC3E}">
        <p14:creationId xmlns:p14="http://schemas.microsoft.com/office/powerpoint/2010/main" val="135961677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335</TotalTime>
  <Words>1509</Words>
  <Application>Microsoft Office PowerPoint</Application>
  <PresentationFormat>Widescreen</PresentationFormat>
  <Paragraphs>129</Paragraphs>
  <Slides>38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vt:lpstr>
      <vt:lpstr>Times New Roman</vt:lpstr>
      <vt:lpstr>Trebuchet MS</vt:lpstr>
      <vt:lpstr>Wingdings</vt:lpstr>
      <vt:lpstr>Wingdings 3</vt:lpstr>
      <vt:lpstr>Facet</vt:lpstr>
      <vt:lpstr>PowerPoint Presentation</vt:lpstr>
      <vt:lpstr>AGENDA</vt:lpstr>
      <vt:lpstr>ABSTRACT</vt:lpstr>
      <vt:lpstr>ABSTRACT</vt:lpstr>
      <vt:lpstr>INTRODUCTION</vt:lpstr>
      <vt:lpstr>Introduction</vt:lpstr>
      <vt:lpstr>     AIM &amp;  OBJECTIVES</vt:lpstr>
      <vt:lpstr>PowerPoint Presentation</vt:lpstr>
      <vt:lpstr>EXISTING SYSTEM</vt:lpstr>
      <vt:lpstr>PowerPoint Presentation</vt:lpstr>
      <vt:lpstr>PROPOSED SYSTEM</vt:lpstr>
      <vt:lpstr>PowerPoint Presentation</vt:lpstr>
      <vt:lpstr>SYSTEM DESIGN</vt:lpstr>
      <vt:lpstr>Architecture Diagram</vt:lpstr>
      <vt:lpstr>Flow Chart</vt:lpstr>
      <vt:lpstr>METHODOLOGY </vt:lpstr>
      <vt:lpstr>METHODOLOGY</vt:lpstr>
      <vt:lpstr>Step 1: Data Collection </vt:lpstr>
      <vt:lpstr>Step 2: Data Cleaning &amp; Analysis of Data </vt:lpstr>
      <vt:lpstr>Step 3: Model Selection and Creation  </vt:lpstr>
      <vt:lpstr>Step 4: Performance Evaluation</vt:lpstr>
      <vt:lpstr>Step 5: Prediction &amp; Result </vt:lpstr>
      <vt:lpstr>IMPLEMENTATION</vt:lpstr>
      <vt:lpstr>Implementation Details</vt:lpstr>
      <vt:lpstr>Importing Packages </vt:lpstr>
      <vt:lpstr>Read Dataset</vt:lpstr>
      <vt:lpstr>Boxplot for applicant income attribute</vt:lpstr>
      <vt:lpstr>Applicant income vs education</vt:lpstr>
      <vt:lpstr>Building Machine Learning Model : 1. SVM </vt:lpstr>
      <vt:lpstr>2. KNN </vt:lpstr>
      <vt:lpstr>3. Naive Bayes</vt:lpstr>
      <vt:lpstr>Model Comparison </vt:lpstr>
      <vt:lpstr>            SYSTEM REQUIREMENT             SPECIFICATION(SRS)</vt:lpstr>
      <vt:lpstr>System Requirements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Sunita Bhajantri</dc:creator>
  <cp:lastModifiedBy>zetacoding is</cp:lastModifiedBy>
  <cp:revision>10</cp:revision>
  <dcterms:created xsi:type="dcterms:W3CDTF">2023-06-12T06:30:37Z</dcterms:created>
  <dcterms:modified xsi:type="dcterms:W3CDTF">2024-10-26T04:40:31Z</dcterms:modified>
</cp:coreProperties>
</file>