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media/image11.svg" ContentType="image/svg+xml"/>
  <Override PartName="/ppt/media/image15.svg" ContentType="image/svg+xml"/>
  <Override PartName="/ppt/media/image18.svg" ContentType="image/svg+xml"/>
  <Override PartName="/ppt/media/image2.svg" ContentType="image/svg+xml"/>
  <Override PartName="/ppt/media/image20.svg" ContentType="image/svg+xml"/>
  <Override PartName="/ppt/media/image25.svg" ContentType="image/svg+xml"/>
  <Override PartName="/ppt/media/image28.svg" ContentType="image/svg+xml"/>
  <Override PartName="/ppt/media/image31.svg" ContentType="image/svg+xml"/>
  <Override PartName="/ppt/media/image6.svg" ContentType="image/svg+xml"/>
  <Override PartName="/ppt/media/image9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81" r:id="rId29"/>
  </p:sldIdLst>
  <p:sldSz cx="18288000" cy="10287000"/>
  <p:notesSz cx="6858000" cy="9144000"/>
  <p:embeddedFontLst>
    <p:embeddedFont>
      <p:font typeface="SimSun" panose="02010600030101010101" pitchFamily="2" charset="-122"/>
      <p:regular r:id="rId33"/>
    </p:embeddedFont>
    <p:embeddedFont>
      <p:font typeface="DM Sans Italics"/>
      <p:italic r:id="rId34"/>
    </p:embeddedFont>
    <p:embeddedFont>
      <p:font typeface="DM Sans"/>
      <p:regular r:id="rId35"/>
    </p:embeddedFont>
    <p:embeddedFont>
      <p:font typeface="DM Sans Bold"/>
      <p:bold r:id="rId36"/>
    </p:embeddedFont>
    <p:embeddedFont>
      <p:font typeface="Nunito Bold" panose="00000800000000000000"/>
      <p:bold r:id="rId37"/>
    </p:embeddedFont>
    <p:embeddedFont>
      <p:font typeface="Canva Sans" panose="020B0503030501040103"/>
      <p:regular r:id="rId38"/>
    </p:embeddedFont>
    <p:embeddedFont>
      <p:font typeface="Canva Sans Bold" panose="020B0803030501040103"/>
      <p:bold r:id="rId39"/>
    </p:embeddedFont>
    <p:embeddedFont>
      <p:font typeface="Open Sans 1 Bold" panose="020B0806030504020204"/>
      <p:bold r:id="rId40"/>
    </p:embeddedFont>
    <p:embeddedFont>
      <p:font typeface="Open Sans 1" panose="020B0606030504020204"/>
      <p:regular r:id="rId41"/>
    </p:embeddedFont>
    <p:embeddedFont>
      <p:font typeface="Public Sans Bold"/>
      <p:bold r:id="rId42"/>
    </p:embeddedFont>
    <p:embeddedFont>
      <p:font typeface="Open Sans 2 Bold"/>
      <p:bold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font" Target="fonts/font11.fntdata"/><Relationship Id="rId42" Type="http://schemas.openxmlformats.org/officeDocument/2006/relationships/font" Target="fonts/font10.fntdata"/><Relationship Id="rId41" Type="http://schemas.openxmlformats.org/officeDocument/2006/relationships/font" Target="fonts/font9.fntdata"/><Relationship Id="rId40" Type="http://schemas.openxmlformats.org/officeDocument/2006/relationships/font" Target="fonts/font8.fntdata"/><Relationship Id="rId4" Type="http://schemas.openxmlformats.org/officeDocument/2006/relationships/slide" Target="slides/slide2.xml"/><Relationship Id="rId39" Type="http://schemas.openxmlformats.org/officeDocument/2006/relationships/font" Target="fonts/font7.fntdata"/><Relationship Id="rId38" Type="http://schemas.openxmlformats.org/officeDocument/2006/relationships/font" Target="fonts/font6.fntdata"/><Relationship Id="rId37" Type="http://schemas.openxmlformats.org/officeDocument/2006/relationships/font" Target="fonts/font5.fntdata"/><Relationship Id="rId36" Type="http://schemas.openxmlformats.org/officeDocument/2006/relationships/font" Target="fonts/font4.fntdata"/><Relationship Id="rId35" Type="http://schemas.openxmlformats.org/officeDocument/2006/relationships/font" Target="fonts/font3.fntdata"/><Relationship Id="rId34" Type="http://schemas.openxmlformats.org/officeDocument/2006/relationships/font" Target="fonts/font2.fntdata"/><Relationship Id="rId33" Type="http://schemas.openxmlformats.org/officeDocument/2006/relationships/font" Target="fonts/font1.fntdata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3384550" y="6617495"/>
            <a:ext cx="3733800" cy="3495675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2700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2700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2700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2700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2700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2700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2700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2700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2700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4565650" y="3440907"/>
            <a:ext cx="13795376" cy="6886575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 sz="2700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793750" y="3200400"/>
            <a:ext cx="16846550" cy="2205038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3200" y="5829300"/>
            <a:ext cx="12801600" cy="1797845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914400" y="9367838"/>
            <a:ext cx="42672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9367838"/>
            <a:ext cx="57912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3106400" y="9367838"/>
            <a:ext cx="42672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411957"/>
            <a:ext cx="4114800" cy="87772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11957"/>
            <a:ext cx="12039600" cy="87772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2564607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6884195"/>
            <a:ext cx="15773400" cy="2250281"/>
          </a:xfrm>
        </p:spPr>
        <p:txBody>
          <a:bodyPr/>
          <a:lstStyle>
            <a:lvl1pPr marL="0" indent="0">
              <a:buNone/>
              <a:defRPr sz="3600"/>
            </a:lvl1pPr>
            <a:lvl2pPr marL="685800" indent="0">
              <a:buNone/>
              <a:defRPr sz="3000"/>
            </a:lvl2pPr>
            <a:lvl3pPr marL="1371600" indent="0">
              <a:buNone/>
              <a:defRPr sz="27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400300"/>
            <a:ext cx="8077200" cy="67889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2400300"/>
            <a:ext cx="8077200" cy="67889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476" y="547688"/>
            <a:ext cx="15773400" cy="19883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0476" y="2521745"/>
            <a:ext cx="7737474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0476" y="3757613"/>
            <a:ext cx="7737474" cy="55268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5576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5576" cy="55268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476" y="685800"/>
            <a:ext cx="5899150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5576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0476" y="3086100"/>
            <a:ext cx="5899150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476" y="685800"/>
            <a:ext cx="5899150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5576" y="1481138"/>
            <a:ext cx="9258300" cy="7310438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0476" y="3086100"/>
            <a:ext cx="5899150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10525126" y="6115050"/>
            <a:ext cx="2794000" cy="2624138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2700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2700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2700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2700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2700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2700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2700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2700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2700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4260850" y="7124700"/>
            <a:ext cx="14027150" cy="3202782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 sz="2700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914400" y="411957"/>
            <a:ext cx="16459200" cy="17145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914400" y="2400300"/>
            <a:ext cx="16459200" cy="678894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9367838"/>
            <a:ext cx="42672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2100"/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9367838"/>
            <a:ext cx="57912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21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3106400" y="9367838"/>
            <a:ext cx="42672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2100"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514350" indent="-514350" algn="l" rtl="0" fontAlgn="base">
        <a:spcBef>
          <a:spcPct val="30000"/>
        </a:spcBef>
        <a:spcAft>
          <a:spcPct val="0"/>
        </a:spcAft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14425" indent="-428625" algn="l" rtl="0" fontAlgn="base">
        <a:spcBef>
          <a:spcPct val="30000"/>
        </a:spcBef>
        <a:spcAft>
          <a:spcPct val="0"/>
        </a:spcAft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rtl="0" fontAlgn="base">
        <a:spcBef>
          <a:spcPct val="30000"/>
        </a:spcBef>
        <a:spcAft>
          <a:spcPct val="0"/>
        </a:spcAft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rtl="0" fontAlgn="base">
        <a:spcBef>
          <a:spcPct val="30000"/>
        </a:spcBef>
        <a:spcAft>
          <a:spcPct val="0"/>
        </a:spcAft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rtl="0" fontAlgn="base">
        <a:spcBef>
          <a:spcPct val="30000"/>
        </a:spcBef>
        <a:spcAft>
          <a:spcPct val="0"/>
        </a:spcAft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jpe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sv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5.svg"/><Relationship Id="rId1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8.svg"/><Relationship Id="rId1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1.svg"/><Relationship Id="rId1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.svg"/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1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1392544" y="4154952"/>
            <a:ext cx="11958151" cy="1929323"/>
            <a:chOff x="0" y="0"/>
            <a:chExt cx="3149472" cy="50813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49472" cy="508135"/>
            </a:xfrm>
            <a:custGeom>
              <a:avLst/>
              <a:gdLst/>
              <a:ahLst/>
              <a:cxnLst/>
              <a:rect l="l" t="t" r="r" b="b"/>
              <a:pathLst>
                <a:path w="3149472" h="508135">
                  <a:moveTo>
                    <a:pt x="0" y="0"/>
                  </a:moveTo>
                  <a:lnTo>
                    <a:pt x="3149472" y="0"/>
                  </a:lnTo>
                  <a:lnTo>
                    <a:pt x="3149472" y="508135"/>
                  </a:lnTo>
                  <a:lnTo>
                    <a:pt x="0" y="508135"/>
                  </a:ln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3149472" cy="5367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sp>
        <p:nvSpPr>
          <p:cNvPr id="5" name="Freeform 5"/>
          <p:cNvSpPr/>
          <p:nvPr/>
        </p:nvSpPr>
        <p:spPr>
          <a:xfrm>
            <a:off x="11208957" y="-1011147"/>
            <a:ext cx="2647750" cy="2647750"/>
          </a:xfrm>
          <a:custGeom>
            <a:avLst/>
            <a:gdLst/>
            <a:ahLst/>
            <a:cxnLst/>
            <a:rect l="l" t="t" r="r" b="b"/>
            <a:pathLst>
              <a:path w="2647750" h="2647750">
                <a:moveTo>
                  <a:pt x="0" y="0"/>
                </a:moveTo>
                <a:lnTo>
                  <a:pt x="2647750" y="0"/>
                </a:lnTo>
                <a:lnTo>
                  <a:pt x="2647750" y="2647750"/>
                </a:lnTo>
                <a:lnTo>
                  <a:pt x="0" y="264775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>
            <a:grpSpLocks noChangeAspect="1"/>
          </p:cNvGrpSpPr>
          <p:nvPr/>
        </p:nvGrpSpPr>
        <p:grpSpPr>
          <a:xfrm rot="0">
            <a:off x="10380940" y="649592"/>
            <a:ext cx="7516996" cy="8987817"/>
            <a:chOff x="0" y="0"/>
            <a:chExt cx="8603361" cy="10286746"/>
          </a:xfrm>
        </p:grpSpPr>
        <p:sp>
          <p:nvSpPr>
            <p:cNvPr id="7" name="Freeform 7"/>
            <p:cNvSpPr/>
            <p:nvPr/>
          </p:nvSpPr>
          <p:spPr>
            <a:xfrm>
              <a:off x="-2794" y="-128"/>
              <a:ext cx="8606155" cy="10286874"/>
            </a:xfrm>
            <a:custGeom>
              <a:avLst/>
              <a:gdLst/>
              <a:ahLst/>
              <a:cxnLst/>
              <a:rect l="l" t="t" r="r" b="b"/>
              <a:pathLst>
                <a:path w="8606155" h="10286874">
                  <a:moveTo>
                    <a:pt x="8606155" y="10251441"/>
                  </a:moveTo>
                  <a:cubicBezTo>
                    <a:pt x="8606155" y="10284588"/>
                    <a:pt x="8595487" y="10286874"/>
                    <a:pt x="8567674" y="10286874"/>
                  </a:cubicBezTo>
                  <a:cubicBezTo>
                    <a:pt x="5713094" y="10286239"/>
                    <a:pt x="2858643" y="10286239"/>
                    <a:pt x="4064" y="10286239"/>
                  </a:cubicBezTo>
                  <a:cubicBezTo>
                    <a:pt x="0" y="10272396"/>
                    <a:pt x="6350" y="10259823"/>
                    <a:pt x="9271" y="10246996"/>
                  </a:cubicBezTo>
                  <a:cubicBezTo>
                    <a:pt x="134747" y="9685402"/>
                    <a:pt x="260350" y="9123935"/>
                    <a:pt x="386207" y="8562467"/>
                  </a:cubicBezTo>
                  <a:cubicBezTo>
                    <a:pt x="565658" y="7761986"/>
                    <a:pt x="745490" y="6961633"/>
                    <a:pt x="924814" y="6161151"/>
                  </a:cubicBezTo>
                  <a:cubicBezTo>
                    <a:pt x="1146302" y="5172583"/>
                    <a:pt x="1367282" y="4184015"/>
                    <a:pt x="1588643" y="3195574"/>
                  </a:cubicBezTo>
                  <a:cubicBezTo>
                    <a:pt x="1813560" y="2191385"/>
                    <a:pt x="2038604" y="1187323"/>
                    <a:pt x="2264156" y="183261"/>
                  </a:cubicBezTo>
                  <a:cubicBezTo>
                    <a:pt x="2277872" y="122174"/>
                    <a:pt x="2286635" y="59690"/>
                    <a:pt x="2308860" y="635"/>
                  </a:cubicBezTo>
                  <a:cubicBezTo>
                    <a:pt x="4395216" y="635"/>
                    <a:pt x="6481572" y="635"/>
                    <a:pt x="8567928" y="0"/>
                  </a:cubicBezTo>
                  <a:cubicBezTo>
                    <a:pt x="8596249" y="0"/>
                    <a:pt x="8605901" y="3429"/>
                    <a:pt x="8605901" y="35814"/>
                  </a:cubicBezTo>
                  <a:cubicBezTo>
                    <a:pt x="8605139" y="3441066"/>
                    <a:pt x="8605139" y="6846317"/>
                    <a:pt x="8606155" y="10251441"/>
                  </a:cubicBezTo>
                  <a:close/>
                </a:path>
              </a:pathLst>
            </a:custGeom>
            <a:blipFill>
              <a:blip r:embed="rId3"/>
              <a:stretch>
                <a:fillRect t="-12765" b="-12765"/>
              </a:stretch>
            </a:blipFill>
          </p:spPr>
        </p:sp>
      </p:grpSp>
      <p:sp>
        <p:nvSpPr>
          <p:cNvPr id="8" name="TextBox 8"/>
          <p:cNvSpPr txBox="1"/>
          <p:nvPr/>
        </p:nvSpPr>
        <p:spPr>
          <a:xfrm>
            <a:off x="1573748" y="7036704"/>
            <a:ext cx="7913921" cy="462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25"/>
              </a:lnSpc>
              <a:spcBef>
                <a:spcPct val="0"/>
              </a:spcBef>
            </a:pPr>
            <a:r>
              <a:rPr lang="en-US" sz="3030">
                <a:solidFill>
                  <a:srgbClr val="56AEFF"/>
                </a:solidFill>
                <a:latin typeface="DM Sans Italics"/>
              </a:rPr>
              <a:t>Presented by: Janani Jennifer</a:t>
            </a:r>
            <a:endParaRPr lang="en-US" sz="3030">
              <a:solidFill>
                <a:srgbClr val="56AEFF"/>
              </a:solidFill>
              <a:latin typeface="DM Sans Italic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573748" y="3615629"/>
            <a:ext cx="10959085" cy="17396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570"/>
              </a:lnSpc>
            </a:pPr>
            <a:r>
              <a:rPr lang="en-US" sz="11305">
                <a:solidFill>
                  <a:srgbClr val="FFFBFB"/>
                </a:solidFill>
                <a:latin typeface="Now Bold" panose="00000800000000000000"/>
              </a:rPr>
              <a:t>EDA ON </a:t>
            </a:r>
            <a:endParaRPr lang="en-US" sz="11305">
              <a:solidFill>
                <a:srgbClr val="FFFBFB"/>
              </a:solidFill>
              <a:latin typeface="Now Bold" panose="00000800000000000000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-295175" y="8630507"/>
            <a:ext cx="2647750" cy="2647750"/>
          </a:xfrm>
          <a:custGeom>
            <a:avLst/>
            <a:gdLst/>
            <a:ahLst/>
            <a:cxnLst/>
            <a:rect l="l" t="t" r="r" b="b"/>
            <a:pathLst>
              <a:path w="2647750" h="2647750">
                <a:moveTo>
                  <a:pt x="0" y="0"/>
                </a:moveTo>
                <a:lnTo>
                  <a:pt x="2647750" y="0"/>
                </a:lnTo>
                <a:lnTo>
                  <a:pt x="2647750" y="2647751"/>
                </a:lnTo>
                <a:lnTo>
                  <a:pt x="0" y="264775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573748" y="5345801"/>
            <a:ext cx="9240734" cy="1148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00"/>
              </a:lnSpc>
            </a:pPr>
            <a:r>
              <a:rPr lang="en-US" sz="7415">
                <a:solidFill>
                  <a:srgbClr val="56AEFF"/>
                </a:solidFill>
                <a:latin typeface="Now Bold" panose="00000800000000000000"/>
              </a:rPr>
              <a:t>SUICIDES IN INDIA</a:t>
            </a:r>
            <a:endParaRPr lang="en-US" sz="7415">
              <a:solidFill>
                <a:srgbClr val="56AEFF"/>
              </a:solidFill>
              <a:latin typeface="Now Bold" panose="0000080000000000000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D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288428" y="2571750"/>
            <a:ext cx="11711145" cy="5143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200"/>
              </a:lnSpc>
            </a:pPr>
            <a:r>
              <a:rPr lang="en-US" sz="8500">
                <a:solidFill>
                  <a:srgbClr val="FFFFFF"/>
                </a:solidFill>
                <a:latin typeface="Canva Sans Bold" panose="020B0803030501040103"/>
              </a:rPr>
              <a:t>Q1.</a:t>
            </a:r>
            <a:endParaRPr lang="en-US" sz="8500">
              <a:solidFill>
                <a:srgbClr val="FFFFFF"/>
              </a:solidFill>
              <a:latin typeface="Canva Sans Bold" panose="020B0803030501040103"/>
            </a:endParaRPr>
          </a:p>
          <a:p>
            <a:pPr marL="0" lvl="0" indent="0" algn="ctr">
              <a:lnSpc>
                <a:spcPts val="10200"/>
              </a:lnSpc>
            </a:pPr>
            <a:r>
              <a:rPr lang="en-US" sz="8500">
                <a:solidFill>
                  <a:srgbClr val="FFFFFF"/>
                </a:solidFill>
                <a:latin typeface="Canva Sans Bold" panose="020B0803030501040103"/>
              </a:rPr>
              <a:t>      </a:t>
            </a:r>
            <a:r>
              <a:rPr lang="en-US" sz="8500">
                <a:solidFill>
                  <a:srgbClr val="FFFFFF"/>
                </a:solidFill>
                <a:latin typeface="Canva Sans Bold" panose="020B0803030501040103"/>
              </a:rPr>
              <a:t>Let us check the maximum causes of death</a:t>
            </a:r>
            <a:endParaRPr lang="en-US" sz="8500">
              <a:solidFill>
                <a:srgbClr val="FFFFFF"/>
              </a:solidFill>
              <a:latin typeface="Canva Sans Bold" panose="020B0803030501040103"/>
            </a:endParaRPr>
          </a:p>
        </p:txBody>
      </p:sp>
      <p:grpSp>
        <p:nvGrpSpPr>
          <p:cNvPr id="3" name="Group 3"/>
          <p:cNvGrpSpPr/>
          <p:nvPr/>
        </p:nvGrpSpPr>
        <p:grpSpPr>
          <a:xfrm rot="0">
            <a:off x="-1673828" y="0"/>
            <a:ext cx="3347655" cy="3608571"/>
            <a:chOff x="0" y="0"/>
            <a:chExt cx="1204093" cy="12979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04093" cy="1297940"/>
            </a:xfrm>
            <a:custGeom>
              <a:avLst/>
              <a:gdLst/>
              <a:ahLst/>
              <a:cxnLst/>
              <a:rect l="l" t="t" r="r" b="b"/>
              <a:pathLst>
                <a:path w="1204093" h="1297940">
                  <a:moveTo>
                    <a:pt x="0" y="0"/>
                  </a:moveTo>
                  <a:lnTo>
                    <a:pt x="602047" y="1297940"/>
                  </a:lnTo>
                  <a:lnTo>
                    <a:pt x="1204093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 rot="-10800000">
            <a:off x="16614172" y="6678429"/>
            <a:ext cx="3347655" cy="3608571"/>
            <a:chOff x="0" y="0"/>
            <a:chExt cx="1204093" cy="129794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04093" cy="1297940"/>
            </a:xfrm>
            <a:custGeom>
              <a:avLst/>
              <a:gdLst/>
              <a:ahLst/>
              <a:cxnLst/>
              <a:rect l="l" t="t" r="r" b="b"/>
              <a:pathLst>
                <a:path w="1204093" h="1297940">
                  <a:moveTo>
                    <a:pt x="0" y="0"/>
                  </a:moveTo>
                  <a:lnTo>
                    <a:pt x="602047" y="1297940"/>
                  </a:lnTo>
                  <a:lnTo>
                    <a:pt x="1204093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7134" y="0"/>
            <a:ext cx="13166431" cy="10287000"/>
          </a:xfrm>
          <a:custGeom>
            <a:avLst/>
            <a:gdLst/>
            <a:ahLst/>
            <a:cxnLst/>
            <a:rect l="l" t="t" r="r" b="b"/>
            <a:pathLst>
              <a:path w="13166431" h="10287000">
                <a:moveTo>
                  <a:pt x="0" y="0"/>
                </a:moveTo>
                <a:lnTo>
                  <a:pt x="13166432" y="0"/>
                </a:lnTo>
                <a:lnTo>
                  <a:pt x="1316643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2820341" y="1360377"/>
            <a:ext cx="5467659" cy="4780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60" lvl="1" indent="-367030" algn="ctr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>
                <a:solidFill>
                  <a:srgbClr val="000000"/>
                </a:solidFill>
                <a:latin typeface="Canva Sans" panose="020B0503030501040103"/>
              </a:rPr>
              <a:t>As observed above we can say that the maximum death is caused by 'OTHERS'</a:t>
            </a:r>
            <a:endParaRPr lang="en-US" sz="3400">
              <a:solidFill>
                <a:srgbClr val="000000"/>
              </a:solidFill>
              <a:latin typeface="Canva Sans" panose="020B0503030501040103"/>
            </a:endParaRPr>
          </a:p>
          <a:p>
            <a:pPr marL="734060" lvl="1" indent="-367030" algn="ctr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>
                <a:solidFill>
                  <a:srgbClr val="000000"/>
                </a:solidFill>
                <a:latin typeface="Canva Sans" panose="020B0503030501040103"/>
              </a:rPr>
              <a:t>The minimum death is caused by three means of disase</a:t>
            </a:r>
            <a:endParaRPr lang="en-US" sz="3400">
              <a:solidFill>
                <a:srgbClr val="000000"/>
              </a:solidFill>
              <a:latin typeface="Canva Sans" panose="020B0503030501040103"/>
            </a:endParaRPr>
          </a:p>
          <a:p>
            <a:pPr algn="ctr">
              <a:lnSpc>
                <a:spcPts val="4760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D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6432215"/>
            <a:ext cx="9893377" cy="1771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685"/>
              </a:lnSpc>
            </a:pPr>
            <a:r>
              <a:rPr lang="en-US" sz="3905" u="none">
                <a:solidFill>
                  <a:srgbClr val="FFFBFB"/>
                </a:solidFill>
                <a:latin typeface="Canva Sans Bold" panose="020B0803030501040103"/>
              </a:rPr>
              <a:t>Q2.</a:t>
            </a:r>
            <a:endParaRPr lang="en-US" sz="3905" u="none">
              <a:solidFill>
                <a:srgbClr val="FFFBFB"/>
              </a:solidFill>
              <a:latin typeface="Canva Sans Bold" panose="020B0803030501040103"/>
            </a:endParaRPr>
          </a:p>
          <a:p>
            <a:pPr marL="0" lvl="0" indent="0">
              <a:lnSpc>
                <a:spcPts val="4685"/>
              </a:lnSpc>
            </a:pPr>
            <a:r>
              <a:rPr lang="en-US" sz="3905" u="none">
                <a:solidFill>
                  <a:srgbClr val="FFFBFB"/>
                </a:solidFill>
                <a:latin typeface="Canva Sans Bold" panose="020B0803030501040103"/>
              </a:rPr>
              <a:t>Let us know which state has the maximum death rates</a:t>
            </a:r>
            <a:endParaRPr lang="en-US" sz="3905" u="none">
              <a:solidFill>
                <a:srgbClr val="FFFBFB"/>
              </a:solidFill>
              <a:latin typeface="Canva Sans Bold" panose="020B0803030501040103"/>
            </a:endParaRPr>
          </a:p>
        </p:txBody>
      </p:sp>
      <p:grpSp>
        <p:nvGrpSpPr>
          <p:cNvPr id="3" name="Group 3"/>
          <p:cNvGrpSpPr/>
          <p:nvPr/>
        </p:nvGrpSpPr>
        <p:grpSpPr>
          <a:xfrm rot="-10800000">
            <a:off x="12651852" y="0"/>
            <a:ext cx="5640011" cy="5630987"/>
            <a:chOff x="0" y="0"/>
            <a:chExt cx="6350000" cy="63398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FFFBFB"/>
            </a:solidFill>
          </p:spPr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868455"/>
            <a:ext cx="14096710" cy="8229600"/>
          </a:xfrm>
          <a:custGeom>
            <a:avLst/>
            <a:gdLst/>
            <a:ahLst/>
            <a:cxnLst/>
            <a:rect l="l" t="t" r="r" b="b"/>
            <a:pathLst>
              <a:path w="14096710" h="8229600">
                <a:moveTo>
                  <a:pt x="0" y="0"/>
                </a:moveTo>
                <a:lnTo>
                  <a:pt x="14096710" y="0"/>
                </a:lnTo>
                <a:lnTo>
                  <a:pt x="1409671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4172910" y="266519"/>
            <a:ext cx="3734931" cy="2405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40"/>
              </a:lnSpc>
            </a:pPr>
            <a:r>
              <a:rPr lang="en-US" sz="1885">
                <a:solidFill>
                  <a:srgbClr val="000000"/>
                </a:solidFill>
                <a:latin typeface="Canva Sans" panose="020B0503030501040103"/>
              </a:rPr>
              <a:t>As observed above we can say that the maximum death is in 3 States which is</a:t>
            </a:r>
            <a:endParaRPr lang="en-US" sz="1885">
              <a:solidFill>
                <a:srgbClr val="000000"/>
              </a:solidFill>
              <a:latin typeface="Canva Sans" panose="020B0503030501040103"/>
            </a:endParaRPr>
          </a:p>
          <a:p>
            <a:pPr marL="421640" lvl="1" indent="-210820">
              <a:lnSpc>
                <a:spcPts val="2735"/>
              </a:lnSpc>
              <a:buFont typeface="Arial" panose="020B0604020202020204"/>
              <a:buChar char="•"/>
            </a:pPr>
            <a:r>
              <a:rPr lang="en-US" sz="1955">
                <a:solidFill>
                  <a:srgbClr val="000000"/>
                </a:solidFill>
                <a:latin typeface="Canva Sans" panose="020B0503030501040103"/>
              </a:rPr>
              <a:t>Maharashtra (6792)</a:t>
            </a:r>
            <a:endParaRPr lang="en-US" sz="1955">
              <a:solidFill>
                <a:srgbClr val="000000"/>
              </a:solidFill>
              <a:latin typeface="Canva Sans" panose="020B0503030501040103"/>
            </a:endParaRPr>
          </a:p>
          <a:p>
            <a:pPr marL="421640" lvl="1" indent="-210820">
              <a:lnSpc>
                <a:spcPts val="2735"/>
              </a:lnSpc>
              <a:buFont typeface="Arial" panose="020B0604020202020204"/>
              <a:buChar char="•"/>
            </a:pPr>
            <a:r>
              <a:rPr lang="en-US" sz="1955">
                <a:solidFill>
                  <a:srgbClr val="000000"/>
                </a:solidFill>
                <a:latin typeface="Canva Sans" panose="020B0503030501040103"/>
              </a:rPr>
              <a:t>Madhya Pradesh (6792)</a:t>
            </a:r>
            <a:endParaRPr lang="en-US" sz="1955">
              <a:solidFill>
                <a:srgbClr val="000000"/>
              </a:solidFill>
              <a:latin typeface="Canva Sans" panose="020B0503030501040103"/>
            </a:endParaRPr>
          </a:p>
          <a:p>
            <a:pPr marL="421640" lvl="1" indent="-210820">
              <a:lnSpc>
                <a:spcPts val="2735"/>
              </a:lnSpc>
              <a:buFont typeface="Arial" panose="020B0604020202020204"/>
              <a:buChar char="•"/>
            </a:pPr>
            <a:r>
              <a:rPr lang="en-US" sz="1955">
                <a:solidFill>
                  <a:srgbClr val="000000"/>
                </a:solidFill>
                <a:latin typeface="Canva Sans" panose="020B0503030501040103"/>
              </a:rPr>
              <a:t>Karnataka (6792)</a:t>
            </a:r>
            <a:endParaRPr lang="en-US" sz="1955">
              <a:solidFill>
                <a:srgbClr val="000000"/>
              </a:solidFill>
              <a:latin typeface="Canva Sans" panose="020B0503030501040103"/>
            </a:endParaRPr>
          </a:p>
          <a:p>
            <a:pPr marL="0" lvl="0" indent="0" algn="l">
              <a:lnSpc>
                <a:spcPts val="301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D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62100" y="3181350"/>
            <a:ext cx="13422789" cy="1962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5185"/>
              </a:lnSpc>
            </a:pPr>
            <a:r>
              <a:rPr lang="en-US" sz="4325">
                <a:solidFill>
                  <a:srgbClr val="FFFFFF"/>
                </a:solidFill>
                <a:latin typeface="Canva Sans" panose="020B0503030501040103"/>
              </a:rPr>
              <a:t>Q3.</a:t>
            </a:r>
            <a:endParaRPr lang="en-US" sz="4325">
              <a:solidFill>
                <a:srgbClr val="FFFFFF"/>
              </a:solidFill>
              <a:latin typeface="Canva Sans" panose="020B0503030501040103"/>
            </a:endParaRPr>
          </a:p>
          <a:p>
            <a:pPr marL="0" lvl="0" indent="0">
              <a:lnSpc>
                <a:spcPts val="5185"/>
              </a:lnSpc>
            </a:pPr>
            <a:r>
              <a:rPr lang="en-US" sz="4325">
                <a:solidFill>
                  <a:srgbClr val="FFFFFF"/>
                </a:solidFill>
                <a:latin typeface="Canva Sans" panose="020B0503030501040103"/>
              </a:rPr>
              <a:t>       Let us see the highest death rates among Male and Female</a:t>
            </a:r>
            <a:endParaRPr lang="en-US" sz="4325">
              <a:solidFill>
                <a:srgbClr val="FFFFFF"/>
              </a:solidFill>
              <a:latin typeface="Canva Sans" panose="020B0503030501040103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14984889" y="6983889"/>
            <a:ext cx="2274411" cy="2274411"/>
          </a:xfrm>
          <a:custGeom>
            <a:avLst/>
            <a:gdLst/>
            <a:ahLst/>
            <a:cxnLst/>
            <a:rect l="l" t="t" r="r" b="b"/>
            <a:pathLst>
              <a:path w="2274411" h="2274411">
                <a:moveTo>
                  <a:pt x="0" y="0"/>
                </a:moveTo>
                <a:lnTo>
                  <a:pt x="2274411" y="0"/>
                </a:lnTo>
                <a:lnTo>
                  <a:pt x="2274411" y="2274411"/>
                </a:lnTo>
                <a:lnTo>
                  <a:pt x="0" y="227441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661217" y="2886647"/>
            <a:ext cx="9626783" cy="6839466"/>
          </a:xfrm>
          <a:custGeom>
            <a:avLst/>
            <a:gdLst/>
            <a:ahLst/>
            <a:cxnLst/>
            <a:rect l="l" t="t" r="r" b="b"/>
            <a:pathLst>
              <a:path w="9626783" h="6839466">
                <a:moveTo>
                  <a:pt x="0" y="0"/>
                </a:moveTo>
                <a:lnTo>
                  <a:pt x="9626783" y="0"/>
                </a:lnTo>
                <a:lnTo>
                  <a:pt x="9626783" y="6839466"/>
                </a:lnTo>
                <a:lnTo>
                  <a:pt x="0" y="6839466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259633" y="7668713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201900" y="-1433479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562100" y="1442148"/>
            <a:ext cx="4784299" cy="28032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5615"/>
              </a:lnSpc>
              <a:spcBef>
                <a:spcPct val="0"/>
              </a:spcBef>
            </a:pPr>
            <a:r>
              <a:rPr lang="en-US" sz="4010">
                <a:solidFill>
                  <a:srgbClr val="000000"/>
                </a:solidFill>
                <a:latin typeface="Canva Sans" panose="020B0503030501040103"/>
              </a:rPr>
              <a:t>The maximum deaths among Male and Female is Male with rate of 118879</a:t>
            </a:r>
            <a:endParaRPr lang="en-US" sz="4010">
              <a:solidFill>
                <a:srgbClr val="000000"/>
              </a:solidFill>
              <a:latin typeface="Canva Sans" panose="020B0503030501040103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562100" y="5494418"/>
            <a:ext cx="4230920" cy="1819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Canva Sans" panose="020B0503030501040103"/>
              </a:rPr>
              <a:t>Male      118879</a:t>
            </a:r>
            <a:endParaRPr lang="en-US" sz="2600">
              <a:solidFill>
                <a:srgbClr val="000000"/>
              </a:solidFill>
              <a:latin typeface="Canva Sans" panose="020B0503030501040103"/>
            </a:endParaRPr>
          </a:p>
          <a:p>
            <a:pPr marL="0" lvl="0" indent="0" algn="l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Canva Sans" panose="020B0503030501040103"/>
              </a:rPr>
              <a:t>Female    118640</a:t>
            </a:r>
            <a:endParaRPr lang="en-US" sz="2600">
              <a:solidFill>
                <a:srgbClr val="000000"/>
              </a:solidFill>
              <a:latin typeface="Canva Sans" panose="020B0503030501040103"/>
            </a:endParaRPr>
          </a:p>
          <a:p>
            <a:pPr marL="0" lvl="0" indent="0" algn="l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Canva Sans" panose="020B0503030501040103"/>
              </a:rPr>
              <a:t>Name: Gender, dtype: int64</a:t>
            </a:r>
            <a:endParaRPr lang="en-US" sz="2600">
              <a:solidFill>
                <a:srgbClr val="000000"/>
              </a:solidFill>
              <a:latin typeface="Canva Sans" panose="020B0503030501040103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D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5465913" y="-1350169"/>
            <a:ext cx="3898606" cy="3411281"/>
            <a:chOff x="0" y="0"/>
            <a:chExt cx="812800" cy="7112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349250"/>
              <a:ext cx="558800" cy="3111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40"/>
                </a:lnSpc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-1465652">
            <a:off x="-742895" y="8009164"/>
            <a:ext cx="2652117" cy="3086100"/>
            <a:chOff x="0" y="0"/>
            <a:chExt cx="6985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158750"/>
              <a:ext cx="698500" cy="514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40"/>
                </a:lnSpc>
              </a:p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183062" y="3525138"/>
            <a:ext cx="15921875" cy="2309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60"/>
              </a:lnSpc>
            </a:pPr>
            <a:r>
              <a:rPr lang="en-US" sz="4145">
                <a:solidFill>
                  <a:srgbClr val="FFFFFF"/>
                </a:solidFill>
                <a:latin typeface="Open Sans 1 Bold" panose="020B0806030504020204"/>
              </a:rPr>
              <a:t>Q4.</a:t>
            </a:r>
            <a:endParaRPr lang="en-US" sz="4145">
              <a:solidFill>
                <a:srgbClr val="FFFFFF"/>
              </a:solidFill>
              <a:latin typeface="Open Sans 1 Bold" panose="020B0806030504020204"/>
            </a:endParaRPr>
          </a:p>
          <a:p>
            <a:pPr>
              <a:lnSpc>
                <a:spcPts val="4560"/>
              </a:lnSpc>
            </a:pPr>
            <a:r>
              <a:rPr lang="en-US" sz="4145">
                <a:solidFill>
                  <a:srgbClr val="FFFFFF"/>
                </a:solidFill>
                <a:latin typeface="Open Sans 1 Bold" panose="020B0806030504020204"/>
              </a:rPr>
              <a:t>       Maximum Death rates among different ages</a:t>
            </a:r>
            <a:endParaRPr lang="en-US" sz="4145">
              <a:solidFill>
                <a:srgbClr val="FFFFFF"/>
              </a:solidFill>
              <a:latin typeface="Open Sans 1 Bold" panose="020B0806030504020204"/>
            </a:endParaRPr>
          </a:p>
          <a:p>
            <a:pPr>
              <a:lnSpc>
                <a:spcPts val="4560"/>
              </a:lnSpc>
            </a:pPr>
          </a:p>
          <a:p>
            <a:pPr marL="0" lvl="0" indent="0" algn="ctr">
              <a:lnSpc>
                <a:spcPts val="4560"/>
              </a:lnSpc>
            </a:p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D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245874" y="5513281"/>
            <a:ext cx="512294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-1706570" y="82296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997335" y="-1835798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 rot="0">
            <a:off x="715356" y="611642"/>
            <a:ext cx="9028122" cy="7617958"/>
            <a:chOff x="0" y="0"/>
            <a:chExt cx="2377777" cy="200637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377777" cy="2006376"/>
            </a:xfrm>
            <a:custGeom>
              <a:avLst/>
              <a:gdLst/>
              <a:ahLst/>
              <a:cxnLst/>
              <a:rect l="l" t="t" r="r" b="b"/>
              <a:pathLst>
                <a:path w="2377777" h="2006376">
                  <a:moveTo>
                    <a:pt x="0" y="0"/>
                  </a:moveTo>
                  <a:lnTo>
                    <a:pt x="2377777" y="0"/>
                  </a:lnTo>
                  <a:lnTo>
                    <a:pt x="2377777" y="2006376"/>
                  </a:lnTo>
                  <a:lnTo>
                    <a:pt x="0" y="2006376"/>
                  </a:lnTo>
                  <a:close/>
                </a:path>
              </a:pathLst>
            </a:custGeom>
            <a:solidFill>
              <a:srgbClr val="8A8CC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19050"/>
              <a:ext cx="2377777" cy="19873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40"/>
                </a:lnSpc>
              </a:p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1245874" y="2154515"/>
            <a:ext cx="5122944" cy="25681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5055"/>
              </a:lnSpc>
            </a:pPr>
            <a:r>
              <a:rPr lang="en-US" sz="4815">
                <a:solidFill>
                  <a:srgbClr val="F4F4F4"/>
                </a:solidFill>
                <a:latin typeface="Canva Sans" panose="020B0503030501040103"/>
              </a:rPr>
              <a:t>Maximum Death rates is among the age group of 15-29</a:t>
            </a:r>
            <a:endParaRPr lang="en-US" sz="4815">
              <a:solidFill>
                <a:srgbClr val="F4F4F4"/>
              </a:solidFill>
              <a:latin typeface="Canva Sans" panose="020B0503030501040103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245874" y="6265971"/>
            <a:ext cx="5168852" cy="2976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435"/>
              </a:lnSpc>
            </a:pPr>
            <a:r>
              <a:rPr lang="en-US" sz="2455">
                <a:solidFill>
                  <a:srgbClr val="F4F4F4"/>
                </a:solidFill>
                <a:latin typeface="Canva Sans" panose="020B0503030501040103"/>
              </a:rPr>
              <a:t>15-29     45223</a:t>
            </a:r>
            <a:endParaRPr lang="en-US" sz="2455">
              <a:solidFill>
                <a:srgbClr val="F4F4F4"/>
              </a:solidFill>
              <a:latin typeface="Canva Sans" panose="020B0503030501040103"/>
            </a:endParaRPr>
          </a:p>
          <a:p>
            <a:pPr marL="0" lvl="0" indent="0">
              <a:lnSpc>
                <a:spcPts val="3435"/>
              </a:lnSpc>
            </a:pPr>
            <a:r>
              <a:rPr lang="en-US" sz="2455">
                <a:solidFill>
                  <a:srgbClr val="F4F4F4"/>
                </a:solidFill>
                <a:latin typeface="Canva Sans" panose="020B0503030501040103"/>
              </a:rPr>
              <a:t>30-44     45193</a:t>
            </a:r>
            <a:endParaRPr lang="en-US" sz="2455">
              <a:solidFill>
                <a:srgbClr val="F4F4F4"/>
              </a:solidFill>
              <a:latin typeface="Canva Sans" panose="020B0503030501040103"/>
            </a:endParaRPr>
          </a:p>
          <a:p>
            <a:pPr marL="0" lvl="0" indent="0">
              <a:lnSpc>
                <a:spcPts val="3435"/>
              </a:lnSpc>
            </a:pPr>
            <a:r>
              <a:rPr lang="en-US" sz="2455">
                <a:solidFill>
                  <a:srgbClr val="F4F4F4"/>
                </a:solidFill>
                <a:latin typeface="Canva Sans" panose="020B0503030501040103"/>
              </a:rPr>
              <a:t>45-59     45146</a:t>
            </a:r>
            <a:endParaRPr lang="en-US" sz="2455">
              <a:solidFill>
                <a:srgbClr val="F4F4F4"/>
              </a:solidFill>
              <a:latin typeface="Canva Sans" panose="020B0503030501040103"/>
            </a:endParaRPr>
          </a:p>
          <a:p>
            <a:pPr marL="0" lvl="0" indent="0">
              <a:lnSpc>
                <a:spcPts val="3435"/>
              </a:lnSpc>
            </a:pPr>
            <a:r>
              <a:rPr lang="en-US" sz="2455">
                <a:solidFill>
                  <a:srgbClr val="F4F4F4"/>
                </a:solidFill>
                <a:latin typeface="Canva Sans" panose="020B0503030501040103"/>
              </a:rPr>
              <a:t>60+       45074</a:t>
            </a:r>
            <a:endParaRPr lang="en-US" sz="2455">
              <a:solidFill>
                <a:srgbClr val="F4F4F4"/>
              </a:solidFill>
              <a:latin typeface="Canva Sans" panose="020B0503030501040103"/>
            </a:endParaRPr>
          </a:p>
          <a:p>
            <a:pPr marL="0" lvl="0" indent="0">
              <a:lnSpc>
                <a:spcPts val="3435"/>
              </a:lnSpc>
            </a:pPr>
            <a:r>
              <a:rPr lang="en-US" sz="2455">
                <a:solidFill>
                  <a:srgbClr val="F4F4F4"/>
                </a:solidFill>
                <a:latin typeface="Canva Sans" panose="020B0503030501040103"/>
              </a:rPr>
              <a:t>0-14      45027</a:t>
            </a:r>
            <a:endParaRPr lang="en-US" sz="2455">
              <a:solidFill>
                <a:srgbClr val="F4F4F4"/>
              </a:solidFill>
              <a:latin typeface="Canva Sans" panose="020B0503030501040103"/>
            </a:endParaRPr>
          </a:p>
          <a:p>
            <a:pPr marL="0" lvl="0" indent="0">
              <a:lnSpc>
                <a:spcPts val="3435"/>
              </a:lnSpc>
            </a:pPr>
            <a:r>
              <a:rPr lang="en-US" sz="2455">
                <a:solidFill>
                  <a:srgbClr val="F4F4F4"/>
                </a:solidFill>
                <a:latin typeface="Canva Sans" panose="020B0503030501040103"/>
              </a:rPr>
              <a:t>0-100+    11856</a:t>
            </a:r>
            <a:endParaRPr lang="en-US" sz="2455">
              <a:solidFill>
                <a:srgbClr val="F4F4F4"/>
              </a:solidFill>
              <a:latin typeface="Canva Sans" panose="020B0503030501040103"/>
            </a:endParaRPr>
          </a:p>
          <a:p>
            <a:pPr marL="0" lvl="0" indent="0">
              <a:lnSpc>
                <a:spcPts val="3435"/>
              </a:lnSpc>
            </a:pPr>
            <a:r>
              <a:rPr lang="en-US" sz="2455">
                <a:solidFill>
                  <a:srgbClr val="F4F4F4"/>
                </a:solidFill>
                <a:latin typeface="Canva Sans" panose="020B0503030501040103"/>
              </a:rPr>
              <a:t>Name: Age_group, dtype: int64</a:t>
            </a:r>
            <a:endParaRPr lang="en-US" sz="2455">
              <a:solidFill>
                <a:srgbClr val="F4F4F4"/>
              </a:solidFill>
              <a:latin typeface="Canva Sans" panose="020B0503030501040103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715356" y="1575659"/>
            <a:ext cx="8670437" cy="6294095"/>
          </a:xfrm>
          <a:custGeom>
            <a:avLst/>
            <a:gdLst/>
            <a:ahLst/>
            <a:cxnLst/>
            <a:rect l="l" t="t" r="r" b="b"/>
            <a:pathLst>
              <a:path w="8670437" h="6294095">
                <a:moveTo>
                  <a:pt x="0" y="0"/>
                </a:moveTo>
                <a:lnTo>
                  <a:pt x="8670438" y="0"/>
                </a:lnTo>
                <a:lnTo>
                  <a:pt x="8670438" y="6294095"/>
                </a:lnTo>
                <a:lnTo>
                  <a:pt x="0" y="62940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D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42088" y="5372501"/>
            <a:ext cx="16230600" cy="208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00"/>
              </a:lnSpc>
            </a:pPr>
            <a:r>
              <a:rPr lang="en-US" sz="4000">
                <a:solidFill>
                  <a:srgbClr val="FFFFFF"/>
                </a:solidFill>
                <a:latin typeface="Open Sans 1" panose="020B0606030504020204"/>
              </a:rPr>
              <a:t>#code</a:t>
            </a:r>
            <a:endParaRPr lang="en-US" sz="4000">
              <a:solidFill>
                <a:srgbClr val="FFFFFF"/>
              </a:solidFill>
              <a:latin typeface="Open Sans 1" panose="020B0606030504020204"/>
            </a:endParaRPr>
          </a:p>
          <a:p>
            <a:pPr algn="l">
              <a:lnSpc>
                <a:spcPts val="5600"/>
              </a:lnSpc>
            </a:pPr>
            <a:r>
              <a:rPr lang="en-US" sz="4000">
                <a:solidFill>
                  <a:srgbClr val="FFFFFF"/>
                </a:solidFill>
                <a:latin typeface="Open Sans 1" panose="020B0606030504020204"/>
              </a:rPr>
              <a:t>p = sns.countplot(x='Year', data = df, hue='Year', palette='bright')</a:t>
            </a:r>
            <a:endParaRPr lang="en-US" sz="4000">
              <a:solidFill>
                <a:srgbClr val="FFFFFF"/>
              </a:solidFill>
              <a:latin typeface="Open Sans 1" panose="020B0606030504020204"/>
            </a:endParaRPr>
          </a:p>
          <a:p>
            <a:pPr marL="0" lvl="0" indent="0">
              <a:lnSpc>
                <a:spcPts val="5600"/>
              </a:lnSpc>
              <a:spcBef>
                <a:spcPct val="0"/>
              </a:spcBef>
            </a:pPr>
            <a:r>
              <a:rPr lang="en-US" sz="4000">
                <a:solidFill>
                  <a:srgbClr val="FFFFFF"/>
                </a:solidFill>
                <a:latin typeface="Open Sans 1" panose="020B0606030504020204"/>
              </a:rPr>
              <a:t>_ = plt.setp(p.get_xticklabels(), rotation=90) </a:t>
            </a:r>
            <a:endParaRPr lang="en-US" sz="4000">
              <a:solidFill>
                <a:srgbClr val="FFFFFF"/>
              </a:solidFill>
              <a:latin typeface="Open Sans 1" panose="020B0606030504020204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85496" y="1549849"/>
            <a:ext cx="17964081" cy="25067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40"/>
              </a:lnSpc>
            </a:pPr>
            <a:r>
              <a:rPr lang="en-US" sz="6580">
                <a:solidFill>
                  <a:srgbClr val="FFFFFF"/>
                </a:solidFill>
                <a:latin typeface="Open Sans 1 Bold" panose="020B0806030504020204"/>
              </a:rPr>
              <a:t>Q5.</a:t>
            </a:r>
            <a:endParaRPr lang="en-US" sz="6580">
              <a:solidFill>
                <a:srgbClr val="FFFFFF"/>
              </a:solidFill>
              <a:latin typeface="Open Sans 1 Bold" panose="020B0806030504020204"/>
            </a:endParaRPr>
          </a:p>
          <a:p>
            <a:pPr algn="ctr">
              <a:lnSpc>
                <a:spcPts val="6250"/>
              </a:lnSpc>
            </a:pPr>
            <a:r>
              <a:rPr lang="en-US" sz="5680">
                <a:solidFill>
                  <a:srgbClr val="FFFFFF"/>
                </a:solidFill>
                <a:latin typeface="Open Sans 1 Bold" panose="020B0806030504020204"/>
              </a:rPr>
              <a:t>Maximum deaths in different Years</a:t>
            </a:r>
            <a:endParaRPr lang="en-US" sz="5680">
              <a:solidFill>
                <a:srgbClr val="FFFFFF"/>
              </a:solidFill>
              <a:latin typeface="Open Sans 1 Bold" panose="020B0806030504020204"/>
            </a:endParaRPr>
          </a:p>
          <a:p>
            <a:pPr marL="0" lvl="0" indent="0" algn="ctr">
              <a:lnSpc>
                <a:spcPts val="6250"/>
              </a:lnSpc>
            </a:p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D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704850" y="-552450"/>
            <a:ext cx="11157468" cy="11487150"/>
          </a:xfrm>
          <a:prstGeom prst="rect">
            <a:avLst/>
          </a:prstGeom>
          <a:solidFill>
            <a:srgbClr val="F0F0F0"/>
          </a:solidFill>
        </p:spPr>
      </p:sp>
      <p:sp>
        <p:nvSpPr>
          <p:cNvPr id="3" name="Freeform 3"/>
          <p:cNvSpPr/>
          <p:nvPr/>
        </p:nvSpPr>
        <p:spPr>
          <a:xfrm>
            <a:off x="555638" y="4001472"/>
            <a:ext cx="8636493" cy="5992233"/>
          </a:xfrm>
          <a:custGeom>
            <a:avLst/>
            <a:gdLst/>
            <a:ahLst/>
            <a:cxnLst/>
            <a:rect l="l" t="t" r="r" b="b"/>
            <a:pathLst>
              <a:path w="8636493" h="5992233">
                <a:moveTo>
                  <a:pt x="0" y="0"/>
                </a:moveTo>
                <a:lnTo>
                  <a:pt x="8636493" y="0"/>
                </a:lnTo>
                <a:lnTo>
                  <a:pt x="8636493" y="5992233"/>
                </a:lnTo>
                <a:lnTo>
                  <a:pt x="0" y="5992233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1104900"/>
            <a:ext cx="5813398" cy="22378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825"/>
              </a:lnSpc>
            </a:pPr>
            <a:r>
              <a:rPr lang="en-US" sz="5600">
                <a:solidFill>
                  <a:srgbClr val="0E2D5B"/>
                </a:solidFill>
                <a:latin typeface="Canva Sans" panose="020B0503030501040103"/>
              </a:rPr>
              <a:t>The year 2021 has the highest death rates</a:t>
            </a:r>
            <a:endParaRPr lang="en-US" sz="5600">
              <a:solidFill>
                <a:srgbClr val="0E2D5B"/>
              </a:solidFill>
              <a:latin typeface="Canva Sans" panose="020B0503030501040103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870163" y="981075"/>
            <a:ext cx="8112098" cy="51898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220"/>
              </a:lnSpc>
            </a:pPr>
            <a:r>
              <a:rPr lang="en-US" sz="2300">
                <a:solidFill>
                  <a:srgbClr val="C6C6C6"/>
                </a:solidFill>
                <a:latin typeface="Canva Sans" panose="020B0503030501040103"/>
              </a:rPr>
              <a:t>2021    19806</a:t>
            </a:r>
            <a:endParaRPr lang="en-US" sz="2300">
              <a:solidFill>
                <a:srgbClr val="C6C6C6"/>
              </a:solidFill>
              <a:latin typeface="Canva Sans" panose="020B0503030501040103"/>
            </a:endParaRPr>
          </a:p>
          <a:p>
            <a:pPr marL="0" lvl="0" indent="0" algn="l">
              <a:lnSpc>
                <a:spcPts val="3220"/>
              </a:lnSpc>
            </a:pPr>
            <a:r>
              <a:rPr lang="en-US" sz="2300">
                <a:solidFill>
                  <a:srgbClr val="C6C6C6"/>
                </a:solidFill>
                <a:latin typeface="Canva Sans" panose="020B0503030501040103"/>
              </a:rPr>
              <a:t>2015    19803</a:t>
            </a:r>
            <a:endParaRPr lang="en-US" sz="2300">
              <a:solidFill>
                <a:srgbClr val="C6C6C6"/>
              </a:solidFill>
              <a:latin typeface="Canva Sans" panose="020B0503030501040103"/>
            </a:endParaRPr>
          </a:p>
          <a:p>
            <a:pPr marL="0" lvl="0" indent="0" algn="l">
              <a:lnSpc>
                <a:spcPts val="3220"/>
              </a:lnSpc>
            </a:pPr>
            <a:r>
              <a:rPr lang="en-US" sz="2300">
                <a:solidFill>
                  <a:srgbClr val="C6C6C6"/>
                </a:solidFill>
                <a:latin typeface="Canva Sans" panose="020B0503030501040103"/>
              </a:rPr>
              <a:t>2022    19799</a:t>
            </a:r>
            <a:endParaRPr lang="en-US" sz="2300">
              <a:solidFill>
                <a:srgbClr val="C6C6C6"/>
              </a:solidFill>
              <a:latin typeface="Canva Sans" panose="020B0503030501040103"/>
            </a:endParaRPr>
          </a:p>
          <a:p>
            <a:pPr marL="0" lvl="0" indent="0" algn="l">
              <a:lnSpc>
                <a:spcPts val="3220"/>
              </a:lnSpc>
            </a:pPr>
            <a:r>
              <a:rPr lang="en-US" sz="2300">
                <a:solidFill>
                  <a:srgbClr val="C6C6C6"/>
                </a:solidFill>
                <a:latin typeface="Canva Sans" panose="020B0503030501040103"/>
              </a:rPr>
              <a:t>2018    19797</a:t>
            </a:r>
            <a:endParaRPr lang="en-US" sz="2300">
              <a:solidFill>
                <a:srgbClr val="C6C6C6"/>
              </a:solidFill>
              <a:latin typeface="Canva Sans" panose="020B0503030501040103"/>
            </a:endParaRPr>
          </a:p>
          <a:p>
            <a:pPr marL="0" lvl="0" indent="0" algn="l">
              <a:lnSpc>
                <a:spcPts val="3220"/>
              </a:lnSpc>
            </a:pPr>
            <a:r>
              <a:rPr lang="en-US" sz="2300">
                <a:solidFill>
                  <a:srgbClr val="C6C6C6"/>
                </a:solidFill>
                <a:latin typeface="Canva Sans" panose="020B0503030501040103"/>
              </a:rPr>
              <a:t>2011    19797</a:t>
            </a:r>
            <a:endParaRPr lang="en-US" sz="2300">
              <a:solidFill>
                <a:srgbClr val="C6C6C6"/>
              </a:solidFill>
              <a:latin typeface="Canva Sans" panose="020B0503030501040103"/>
            </a:endParaRPr>
          </a:p>
          <a:p>
            <a:pPr marL="0" lvl="0" indent="0" algn="l">
              <a:lnSpc>
                <a:spcPts val="3220"/>
              </a:lnSpc>
            </a:pPr>
            <a:r>
              <a:rPr lang="en-US" sz="2300">
                <a:solidFill>
                  <a:srgbClr val="C6C6C6"/>
                </a:solidFill>
                <a:latin typeface="Canva Sans" panose="020B0503030501040103"/>
              </a:rPr>
              <a:t>2017    19794</a:t>
            </a:r>
            <a:endParaRPr lang="en-US" sz="2300">
              <a:solidFill>
                <a:srgbClr val="C6C6C6"/>
              </a:solidFill>
              <a:latin typeface="Canva Sans" panose="020B0503030501040103"/>
            </a:endParaRPr>
          </a:p>
          <a:p>
            <a:pPr marL="0" lvl="0" indent="0" algn="l">
              <a:lnSpc>
                <a:spcPts val="3220"/>
              </a:lnSpc>
            </a:pPr>
            <a:r>
              <a:rPr lang="en-US" sz="2300">
                <a:solidFill>
                  <a:srgbClr val="C6C6C6"/>
                </a:solidFill>
                <a:latin typeface="Canva Sans" panose="020B0503030501040103"/>
              </a:rPr>
              <a:t>2020    19792</a:t>
            </a:r>
            <a:endParaRPr lang="en-US" sz="2300">
              <a:solidFill>
                <a:srgbClr val="C6C6C6"/>
              </a:solidFill>
              <a:latin typeface="Canva Sans" panose="020B0503030501040103"/>
            </a:endParaRPr>
          </a:p>
          <a:p>
            <a:pPr marL="0" lvl="0" indent="0" algn="l">
              <a:lnSpc>
                <a:spcPts val="3220"/>
              </a:lnSpc>
            </a:pPr>
            <a:r>
              <a:rPr lang="en-US" sz="2300">
                <a:solidFill>
                  <a:srgbClr val="C6C6C6"/>
                </a:solidFill>
                <a:latin typeface="Canva Sans" panose="020B0503030501040103"/>
              </a:rPr>
              <a:t>2012    19790</a:t>
            </a:r>
            <a:endParaRPr lang="en-US" sz="2300">
              <a:solidFill>
                <a:srgbClr val="C6C6C6"/>
              </a:solidFill>
              <a:latin typeface="Canva Sans" panose="020B0503030501040103"/>
            </a:endParaRPr>
          </a:p>
          <a:p>
            <a:pPr marL="0" lvl="0" indent="0" algn="l">
              <a:lnSpc>
                <a:spcPts val="3220"/>
              </a:lnSpc>
            </a:pPr>
            <a:r>
              <a:rPr lang="en-US" sz="2300">
                <a:solidFill>
                  <a:srgbClr val="C6C6C6"/>
                </a:solidFill>
                <a:latin typeface="Canva Sans" panose="020B0503030501040103"/>
              </a:rPr>
              <a:t>2019    19786</a:t>
            </a:r>
            <a:endParaRPr lang="en-US" sz="2300">
              <a:solidFill>
                <a:srgbClr val="C6C6C6"/>
              </a:solidFill>
              <a:latin typeface="Canva Sans" panose="020B0503030501040103"/>
            </a:endParaRPr>
          </a:p>
          <a:p>
            <a:pPr marL="0" lvl="0" indent="0" algn="l">
              <a:lnSpc>
                <a:spcPts val="3220"/>
              </a:lnSpc>
            </a:pPr>
            <a:r>
              <a:rPr lang="en-US" sz="2300">
                <a:solidFill>
                  <a:srgbClr val="C6C6C6"/>
                </a:solidFill>
                <a:latin typeface="Canva Sans" panose="020B0503030501040103"/>
              </a:rPr>
              <a:t>2016    19786</a:t>
            </a:r>
            <a:endParaRPr lang="en-US" sz="2300">
              <a:solidFill>
                <a:srgbClr val="C6C6C6"/>
              </a:solidFill>
              <a:latin typeface="Canva Sans" panose="020B0503030501040103"/>
            </a:endParaRPr>
          </a:p>
          <a:p>
            <a:pPr marL="0" lvl="0" indent="0" algn="l">
              <a:lnSpc>
                <a:spcPts val="3220"/>
              </a:lnSpc>
            </a:pPr>
            <a:r>
              <a:rPr lang="en-US" sz="2300">
                <a:solidFill>
                  <a:srgbClr val="C6C6C6"/>
                </a:solidFill>
                <a:latin typeface="Canva Sans" panose="020B0503030501040103"/>
              </a:rPr>
              <a:t>2013    19786</a:t>
            </a:r>
            <a:endParaRPr lang="en-US" sz="2300">
              <a:solidFill>
                <a:srgbClr val="C6C6C6"/>
              </a:solidFill>
              <a:latin typeface="Canva Sans" panose="020B0503030501040103"/>
            </a:endParaRPr>
          </a:p>
          <a:p>
            <a:pPr marL="0" lvl="0" indent="0" algn="l">
              <a:lnSpc>
                <a:spcPts val="3220"/>
              </a:lnSpc>
            </a:pPr>
            <a:r>
              <a:rPr lang="en-US" sz="2300">
                <a:solidFill>
                  <a:srgbClr val="C6C6C6"/>
                </a:solidFill>
                <a:latin typeface="Canva Sans" panose="020B0503030501040103"/>
              </a:rPr>
              <a:t>2014    19783</a:t>
            </a:r>
            <a:endParaRPr lang="en-US" sz="2300">
              <a:solidFill>
                <a:srgbClr val="C6C6C6"/>
              </a:solidFill>
              <a:latin typeface="Canva Sans" panose="020B0503030501040103"/>
            </a:endParaRPr>
          </a:p>
          <a:p>
            <a:pPr marL="0" lvl="0" indent="0" algn="l">
              <a:lnSpc>
                <a:spcPts val="3220"/>
              </a:lnSpc>
            </a:pPr>
            <a:r>
              <a:rPr lang="en-US" sz="2300">
                <a:solidFill>
                  <a:srgbClr val="C6C6C6"/>
                </a:solidFill>
                <a:latin typeface="Canva Sans" panose="020B0503030501040103"/>
              </a:rPr>
              <a:t>Name: Year, dtype: int64</a:t>
            </a:r>
            <a:endParaRPr lang="en-US" sz="2300">
              <a:solidFill>
                <a:srgbClr val="C6C6C6"/>
              </a:solidFill>
              <a:latin typeface="Canva Sans" panose="020B0503030501040103"/>
            </a:endParaRPr>
          </a:p>
        </p:txBody>
      </p:sp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1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 rot="0">
            <a:off x="7727651" y="460703"/>
            <a:ext cx="8965177" cy="5993566"/>
            <a:chOff x="0" y="0"/>
            <a:chExt cx="949833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498330" cy="6350000"/>
            </a:xfrm>
            <a:custGeom>
              <a:avLst/>
              <a:gdLst/>
              <a:ahLst/>
              <a:cxnLst/>
              <a:rect l="l" t="t" r="r" b="b"/>
              <a:pathLst>
                <a:path w="9498330" h="6350000">
                  <a:moveTo>
                    <a:pt x="6332220" y="1243330"/>
                  </a:moveTo>
                  <a:lnTo>
                    <a:pt x="6332220" y="0"/>
                  </a:lnTo>
                  <a:lnTo>
                    <a:pt x="3166110" y="1243330"/>
                  </a:lnTo>
                  <a:lnTo>
                    <a:pt x="3166110" y="0"/>
                  </a:lnTo>
                  <a:lnTo>
                    <a:pt x="0" y="1243330"/>
                  </a:lnTo>
                  <a:lnTo>
                    <a:pt x="0" y="6350000"/>
                  </a:lnTo>
                  <a:lnTo>
                    <a:pt x="6332220" y="6350000"/>
                  </a:lnTo>
                  <a:lnTo>
                    <a:pt x="9498330" y="6350000"/>
                  </a:lnTo>
                  <a:lnTo>
                    <a:pt x="9498330" y="0"/>
                  </a:lnTo>
                  <a:lnTo>
                    <a:pt x="6332220" y="1243330"/>
                  </a:lnTo>
                  <a:close/>
                </a:path>
              </a:pathLst>
            </a:custGeom>
            <a:blipFill>
              <a:blip r:embed="rId1"/>
              <a:stretch>
                <a:fillRect b="-306"/>
              </a:stretch>
            </a:blipFill>
          </p:spPr>
        </p:sp>
      </p:grpSp>
      <p:sp>
        <p:nvSpPr>
          <p:cNvPr id="4" name="TextBox 4"/>
          <p:cNvSpPr txBox="1"/>
          <p:nvPr/>
        </p:nvSpPr>
        <p:spPr>
          <a:xfrm>
            <a:off x="1595172" y="8778001"/>
            <a:ext cx="5484548" cy="963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565"/>
              </a:lnSpc>
            </a:pPr>
            <a:r>
              <a:rPr lang="en-US" sz="6200" u="none">
                <a:solidFill>
                  <a:srgbClr val="FFFFFF"/>
                </a:solidFill>
                <a:latin typeface="Now Bold" panose="00000800000000000000"/>
              </a:rPr>
              <a:t>AGENDA</a:t>
            </a:r>
            <a:endParaRPr lang="en-US" sz="6200" u="none">
              <a:solidFill>
                <a:srgbClr val="FFFFFF"/>
              </a:solidFill>
              <a:latin typeface="Now Bold" panose="00000800000000000000"/>
            </a:endParaRPr>
          </a:p>
        </p:txBody>
      </p:sp>
      <p:sp>
        <p:nvSpPr>
          <p:cNvPr id="5" name="AutoShape 5"/>
          <p:cNvSpPr/>
          <p:nvPr/>
        </p:nvSpPr>
        <p:spPr>
          <a:xfrm>
            <a:off x="7727651" y="6860603"/>
            <a:ext cx="6003446" cy="0"/>
          </a:xfrm>
          <a:prstGeom prst="line">
            <a:avLst/>
          </a:prstGeom>
          <a:ln w="19050" cap="flat">
            <a:solidFill>
              <a:srgbClr val="56AE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7727651" y="7510933"/>
            <a:ext cx="6003446" cy="0"/>
          </a:xfrm>
          <a:prstGeom prst="line">
            <a:avLst/>
          </a:prstGeom>
          <a:ln w="19050" cap="flat">
            <a:solidFill>
              <a:srgbClr val="56AE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7727651" y="8176952"/>
            <a:ext cx="6003446" cy="0"/>
          </a:xfrm>
          <a:prstGeom prst="line">
            <a:avLst/>
          </a:prstGeom>
          <a:ln w="19050" cap="flat">
            <a:solidFill>
              <a:srgbClr val="56AE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7727651" y="8835127"/>
            <a:ext cx="6003446" cy="0"/>
          </a:xfrm>
          <a:prstGeom prst="line">
            <a:avLst/>
          </a:prstGeom>
          <a:ln w="19050" cap="flat">
            <a:solidFill>
              <a:srgbClr val="56AE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9"/>
          <p:cNvSpPr txBox="1"/>
          <p:nvPr/>
        </p:nvSpPr>
        <p:spPr>
          <a:xfrm>
            <a:off x="7727651" y="8187474"/>
            <a:ext cx="6003446" cy="4224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490"/>
              </a:lnSpc>
              <a:spcBef>
                <a:spcPct val="0"/>
              </a:spcBef>
            </a:pPr>
            <a:r>
              <a:rPr lang="en-US" sz="2495" spc="244">
                <a:solidFill>
                  <a:srgbClr val="FFFFFF"/>
                </a:solidFill>
                <a:latin typeface="DM Sans"/>
              </a:rPr>
              <a:t>IMPLEMENTATION</a:t>
            </a:r>
            <a:endParaRPr lang="en-US" sz="2495" spc="244">
              <a:solidFill>
                <a:srgbClr val="FFFFFF"/>
              </a:solidFill>
              <a:latin typeface="DM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727651" y="6833024"/>
            <a:ext cx="6003446" cy="4224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490"/>
              </a:lnSpc>
              <a:spcBef>
                <a:spcPct val="0"/>
              </a:spcBef>
            </a:pPr>
            <a:r>
              <a:rPr lang="en-US" sz="2495" spc="244">
                <a:solidFill>
                  <a:srgbClr val="FFFFFF"/>
                </a:solidFill>
                <a:latin typeface="DM Sans"/>
              </a:rPr>
              <a:t>INTRODUCTION</a:t>
            </a:r>
            <a:endParaRPr lang="en-US" sz="2495" spc="244">
              <a:solidFill>
                <a:srgbClr val="FFFFFF"/>
              </a:solidFill>
              <a:latin typeface="DM Sa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727651" y="7453783"/>
            <a:ext cx="6003446" cy="4224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490"/>
              </a:lnSpc>
              <a:spcBef>
                <a:spcPct val="0"/>
              </a:spcBef>
            </a:pPr>
            <a:r>
              <a:rPr lang="en-US" sz="2495" spc="244">
                <a:solidFill>
                  <a:srgbClr val="FFFFFF"/>
                </a:solidFill>
                <a:latin typeface="DM Sans"/>
              </a:rPr>
              <a:t>SYSTEM DESIGN</a:t>
            </a:r>
            <a:endParaRPr lang="en-US" sz="2495" spc="244">
              <a:solidFill>
                <a:srgbClr val="FFFFFF"/>
              </a:solidFill>
              <a:latin typeface="DM San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727651" y="9132077"/>
            <a:ext cx="6003446" cy="4627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895"/>
              </a:lnSpc>
              <a:spcBef>
                <a:spcPct val="0"/>
              </a:spcBef>
            </a:pPr>
            <a:r>
              <a:rPr lang="en-US" sz="2780">
                <a:solidFill>
                  <a:srgbClr val="FFFFFF"/>
                </a:solidFill>
                <a:latin typeface="DM Sans Bold"/>
              </a:rPr>
              <a:t>CONCLUSION</a:t>
            </a:r>
            <a:endParaRPr lang="en-US" sz="2780">
              <a:solidFill>
                <a:srgbClr val="FFFFFF"/>
              </a:solidFill>
              <a:latin typeface="DM Sans 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D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3253" y="3412621"/>
            <a:ext cx="17196047" cy="3442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800"/>
              </a:lnSpc>
            </a:pPr>
            <a:r>
              <a:rPr lang="en-US" sz="5665">
                <a:solidFill>
                  <a:srgbClr val="FFFFFF"/>
                </a:solidFill>
                <a:latin typeface="Public Sans Bold"/>
              </a:rPr>
              <a:t>Q6.</a:t>
            </a:r>
            <a:endParaRPr lang="en-US" sz="5665">
              <a:solidFill>
                <a:srgbClr val="FFFFFF"/>
              </a:solidFill>
              <a:latin typeface="Public Sans Bold"/>
            </a:endParaRPr>
          </a:p>
          <a:p>
            <a:pPr>
              <a:lnSpc>
                <a:spcPts val="6800"/>
              </a:lnSpc>
            </a:pPr>
            <a:r>
              <a:rPr lang="en-US" sz="5665">
                <a:solidFill>
                  <a:srgbClr val="FFFFFF"/>
                </a:solidFill>
                <a:latin typeface="Public Sans Bold"/>
              </a:rPr>
              <a:t>Which State has highest death rates among Male and Female</a:t>
            </a:r>
            <a:endParaRPr lang="en-US" sz="5665">
              <a:solidFill>
                <a:srgbClr val="FFFFFF"/>
              </a:solidFill>
              <a:latin typeface="Public Sans Bold"/>
            </a:endParaRPr>
          </a:p>
          <a:p>
            <a:pPr marL="0" lvl="0" indent="0">
              <a:lnSpc>
                <a:spcPts val="6800"/>
              </a:lnSpc>
            </a:pPr>
          </a:p>
        </p:txBody>
      </p:sp>
      <p:grpSp>
        <p:nvGrpSpPr>
          <p:cNvPr id="3" name="Group 3"/>
          <p:cNvGrpSpPr/>
          <p:nvPr/>
        </p:nvGrpSpPr>
        <p:grpSpPr>
          <a:xfrm rot="-10800000">
            <a:off x="12651852" y="0"/>
            <a:ext cx="5640011" cy="5630987"/>
            <a:chOff x="0" y="0"/>
            <a:chExt cx="6350000" cy="63398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C6C6C6"/>
            </a:solidFill>
          </p:spPr>
        </p:sp>
      </p:grpSp>
    </p:spTree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D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355734" y="619422"/>
            <a:ext cx="17552302" cy="9281421"/>
            <a:chOff x="0" y="0"/>
            <a:chExt cx="4622828" cy="244448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22829" cy="2444489"/>
            </a:xfrm>
            <a:custGeom>
              <a:avLst/>
              <a:gdLst/>
              <a:ahLst/>
              <a:cxnLst/>
              <a:rect l="l" t="t" r="r" b="b"/>
              <a:pathLst>
                <a:path w="4622829" h="2444489">
                  <a:moveTo>
                    <a:pt x="0" y="0"/>
                  </a:moveTo>
                  <a:lnTo>
                    <a:pt x="4622829" y="0"/>
                  </a:lnTo>
                  <a:lnTo>
                    <a:pt x="4622829" y="2444489"/>
                  </a:lnTo>
                  <a:lnTo>
                    <a:pt x="0" y="2444489"/>
                  </a:lnTo>
                  <a:close/>
                </a:path>
              </a:pathLst>
            </a:custGeom>
            <a:solidFill>
              <a:srgbClr val="B9B9B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622828" cy="25016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id="5" name="Freeform 5"/>
          <p:cNvSpPr/>
          <p:nvPr/>
        </p:nvSpPr>
        <p:spPr>
          <a:xfrm>
            <a:off x="3855858" y="621399"/>
            <a:ext cx="10552053" cy="9279444"/>
          </a:xfrm>
          <a:custGeom>
            <a:avLst/>
            <a:gdLst/>
            <a:ahLst/>
            <a:cxnLst/>
            <a:rect l="l" t="t" r="r" b="b"/>
            <a:pathLst>
              <a:path w="10552053" h="9279444">
                <a:moveTo>
                  <a:pt x="0" y="0"/>
                </a:moveTo>
                <a:lnTo>
                  <a:pt x="10552054" y="0"/>
                </a:lnTo>
                <a:lnTo>
                  <a:pt x="10552054" y="9279444"/>
                </a:lnTo>
                <a:lnTo>
                  <a:pt x="0" y="9279444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D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985061" y="763609"/>
            <a:ext cx="2539329" cy="2580882"/>
          </a:xfrm>
          <a:custGeom>
            <a:avLst/>
            <a:gdLst/>
            <a:ahLst/>
            <a:cxnLst/>
            <a:rect l="l" t="t" r="r" b="b"/>
            <a:pathLst>
              <a:path w="2539329" h="2580882">
                <a:moveTo>
                  <a:pt x="0" y="0"/>
                </a:moveTo>
                <a:lnTo>
                  <a:pt x="2539330" y="0"/>
                </a:lnTo>
                <a:lnTo>
                  <a:pt x="2539330" y="2580883"/>
                </a:lnTo>
                <a:lnTo>
                  <a:pt x="0" y="258088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63609" y="6183681"/>
            <a:ext cx="17367585" cy="3339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765"/>
              </a:lnSpc>
            </a:pPr>
            <a:r>
              <a:rPr lang="en-US" sz="7970" u="none">
                <a:solidFill>
                  <a:srgbClr val="FFFFFF"/>
                </a:solidFill>
                <a:latin typeface="Decalotype" panose="00000500000000000000"/>
              </a:rPr>
              <a:t>Q7.</a:t>
            </a:r>
            <a:endParaRPr lang="en-US" sz="7970" u="none">
              <a:solidFill>
                <a:srgbClr val="FFFFFF"/>
              </a:solidFill>
              <a:latin typeface="Decalotype" panose="00000500000000000000"/>
            </a:endParaRPr>
          </a:p>
          <a:p>
            <a:pPr marL="0" lvl="0" indent="0" algn="l">
              <a:lnSpc>
                <a:spcPts val="8765"/>
              </a:lnSpc>
            </a:pPr>
            <a:r>
              <a:rPr lang="en-US" sz="7970" u="none">
                <a:solidFill>
                  <a:srgbClr val="FFFFFF"/>
                </a:solidFill>
                <a:latin typeface="Decalotype" panose="00000500000000000000"/>
              </a:rPr>
              <a:t>        Which Year has the highest death rate among Male and Female</a:t>
            </a:r>
            <a:endParaRPr lang="en-US" sz="7970" u="none">
              <a:solidFill>
                <a:srgbClr val="FFFFFF"/>
              </a:solidFill>
              <a:latin typeface="Decalotype" panose="0000050000000000000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D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19878" y="811740"/>
            <a:ext cx="17261633" cy="8817429"/>
          </a:xfrm>
          <a:prstGeom prst="rect">
            <a:avLst/>
          </a:prstGeom>
          <a:solidFill>
            <a:srgbClr val="B9B9B9"/>
          </a:solidFill>
        </p:spPr>
      </p:sp>
      <p:sp>
        <p:nvSpPr>
          <p:cNvPr id="3" name="Freeform 3"/>
          <p:cNvSpPr/>
          <p:nvPr/>
        </p:nvSpPr>
        <p:spPr>
          <a:xfrm>
            <a:off x="3211474" y="1099303"/>
            <a:ext cx="11741678" cy="8158997"/>
          </a:xfrm>
          <a:custGeom>
            <a:avLst/>
            <a:gdLst/>
            <a:ahLst/>
            <a:cxnLst/>
            <a:rect l="l" t="t" r="r" b="b"/>
            <a:pathLst>
              <a:path w="11741678" h="8158997">
                <a:moveTo>
                  <a:pt x="0" y="0"/>
                </a:moveTo>
                <a:lnTo>
                  <a:pt x="11741677" y="0"/>
                </a:lnTo>
                <a:lnTo>
                  <a:pt x="11741677" y="8158997"/>
                </a:lnTo>
                <a:lnTo>
                  <a:pt x="0" y="8158997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1754" t="-17" r="-1787" b="-3368"/>
            </a:stretch>
          </a:blipFill>
        </p:spPr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D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24678" y="1941059"/>
            <a:ext cx="10263345" cy="3171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400"/>
              </a:lnSpc>
            </a:pPr>
            <a:r>
              <a:rPr lang="en-US" sz="7000">
                <a:solidFill>
                  <a:srgbClr val="FFFFFF"/>
                </a:solidFill>
                <a:latin typeface="Open Sans 2 Bold"/>
              </a:rPr>
              <a:t>Q8.</a:t>
            </a:r>
            <a:endParaRPr lang="en-US" sz="7000">
              <a:solidFill>
                <a:srgbClr val="FFFFFF"/>
              </a:solidFill>
              <a:latin typeface="Open Sans 2 Bold"/>
            </a:endParaRPr>
          </a:p>
          <a:p>
            <a:pPr marL="0" lvl="0" indent="0">
              <a:lnSpc>
                <a:spcPts val="8400"/>
              </a:lnSpc>
            </a:pPr>
            <a:r>
              <a:rPr lang="en-US" sz="7000">
                <a:solidFill>
                  <a:srgbClr val="FFFFFF"/>
                </a:solidFill>
                <a:latin typeface="Open Sans 2 Bold"/>
              </a:rPr>
              <a:t>      The correlation of the dataset</a:t>
            </a:r>
            <a:endParaRPr lang="en-US" sz="7000">
              <a:solidFill>
                <a:srgbClr val="FFFFFF"/>
              </a:solidFill>
              <a:latin typeface="Open Sans 2 Bold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15362487" y="7361487"/>
            <a:ext cx="1896813" cy="1896813"/>
          </a:xfrm>
          <a:custGeom>
            <a:avLst/>
            <a:gdLst/>
            <a:ahLst/>
            <a:cxnLst/>
            <a:rect l="l" t="t" r="r" b="b"/>
            <a:pathLst>
              <a:path w="1896813" h="1896813">
                <a:moveTo>
                  <a:pt x="0" y="0"/>
                </a:moveTo>
                <a:lnTo>
                  <a:pt x="1896813" y="0"/>
                </a:lnTo>
                <a:lnTo>
                  <a:pt x="1896813" y="1896813"/>
                </a:lnTo>
                <a:lnTo>
                  <a:pt x="0" y="189681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D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4580164" y="1110343"/>
            <a:ext cx="9127671" cy="8147957"/>
            <a:chOff x="0" y="0"/>
            <a:chExt cx="2403996" cy="214596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03996" cy="2145964"/>
            </a:xfrm>
            <a:custGeom>
              <a:avLst/>
              <a:gdLst/>
              <a:ahLst/>
              <a:cxnLst/>
              <a:rect l="l" t="t" r="r" b="b"/>
              <a:pathLst>
                <a:path w="2403996" h="2145964">
                  <a:moveTo>
                    <a:pt x="0" y="0"/>
                  </a:moveTo>
                  <a:lnTo>
                    <a:pt x="2403996" y="0"/>
                  </a:lnTo>
                  <a:lnTo>
                    <a:pt x="2403996" y="2145964"/>
                  </a:lnTo>
                  <a:lnTo>
                    <a:pt x="0" y="2145964"/>
                  </a:lnTo>
                  <a:close/>
                </a:path>
              </a:pathLst>
            </a:custGeom>
            <a:solidFill>
              <a:srgbClr val="BCCBC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19050"/>
              <a:ext cx="2403996" cy="21269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40"/>
                </a:lnSpc>
              </a:pPr>
            </a:p>
          </p:txBody>
        </p:sp>
      </p:grpSp>
      <p:sp>
        <p:nvSpPr>
          <p:cNvPr id="5" name="Freeform 5"/>
          <p:cNvSpPr/>
          <p:nvPr/>
        </p:nvSpPr>
        <p:spPr>
          <a:xfrm>
            <a:off x="5606231" y="2589008"/>
            <a:ext cx="7075538" cy="5108984"/>
          </a:xfrm>
          <a:custGeom>
            <a:avLst/>
            <a:gdLst/>
            <a:ahLst/>
            <a:cxnLst/>
            <a:rect l="l" t="t" r="r" b="b"/>
            <a:pathLst>
              <a:path w="7075538" h="5108984">
                <a:moveTo>
                  <a:pt x="0" y="0"/>
                </a:moveTo>
                <a:lnTo>
                  <a:pt x="7075538" y="0"/>
                </a:lnTo>
                <a:lnTo>
                  <a:pt x="7075538" y="5108984"/>
                </a:lnTo>
                <a:lnTo>
                  <a:pt x="0" y="5108984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CONCLUSION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914400" y="1846580"/>
            <a:ext cx="16459200" cy="8256270"/>
          </a:xfrm>
        </p:spPr>
        <p:txBody>
          <a:bodyPr/>
          <a:p>
            <a:pPr marL="734060" lvl="1" indent="-367030" algn="l">
              <a:lnSpc>
                <a:spcPts val="4760"/>
              </a:lnSpc>
              <a:buFont typeface="Arial" panose="020B0604020202020204"/>
              <a:buChar char="•"/>
            </a:pPr>
            <a:r>
              <a:rPr lang="en-US" sz="4000">
                <a:solidFill>
                  <a:srgbClr val="000000"/>
                </a:solidFill>
                <a:latin typeface="Canva Sans" panose="020B0503030501040103"/>
                <a:sym typeface="+mn-ea"/>
              </a:rPr>
              <a:t>As observed above we can say that the maximum death is caused by 'OTHERS'</a:t>
            </a:r>
            <a:endParaRPr lang="en-US" sz="4000">
              <a:solidFill>
                <a:srgbClr val="000000"/>
              </a:solidFill>
              <a:latin typeface="Canva Sans" panose="020B0503030501040103"/>
              <a:sym typeface="+mn-ea"/>
            </a:endParaRPr>
          </a:p>
          <a:p>
            <a:pPr marL="734060" lvl="1" indent="-367030" algn="l">
              <a:lnSpc>
                <a:spcPts val="4760"/>
              </a:lnSpc>
              <a:buFont typeface="Arial" panose="020B0604020202020204"/>
              <a:buChar char="•"/>
            </a:pPr>
            <a:r>
              <a:rPr lang="en-US" sz="4000">
                <a:solidFill>
                  <a:srgbClr val="000000"/>
                </a:solidFill>
                <a:latin typeface="Canva Sans" panose="020B0503030501040103"/>
                <a:sym typeface="+mn-ea"/>
              </a:rPr>
              <a:t>The minimum death is caused by three means of disase</a:t>
            </a:r>
            <a:endParaRPr lang="en-US" sz="4000">
              <a:solidFill>
                <a:srgbClr val="000000"/>
              </a:solidFill>
              <a:latin typeface="Canva Sans" panose="020B0503030501040103"/>
              <a:sym typeface="+mn-ea"/>
            </a:endParaRPr>
          </a:p>
          <a:p>
            <a:pPr marL="734060" lvl="1" indent="-367030" algn="l">
              <a:lnSpc>
                <a:spcPts val="4760"/>
              </a:lnSpc>
              <a:buFont typeface="Arial" panose="020B0604020202020204"/>
              <a:buChar char="•"/>
            </a:pPr>
            <a:r>
              <a:rPr lang="en-US" sz="4000">
                <a:solidFill>
                  <a:srgbClr val="000000"/>
                </a:solidFill>
                <a:latin typeface="Canva Sans" panose="020B0503030501040103"/>
                <a:sym typeface="+mn-ea"/>
              </a:rPr>
              <a:t>As observed above we can say that the maximum death is in 3 </a:t>
            </a:r>
            <a:endParaRPr lang="en-US" sz="4000">
              <a:solidFill>
                <a:srgbClr val="000000"/>
              </a:solidFill>
              <a:latin typeface="Canva Sans" panose="020B0503030501040103"/>
              <a:sym typeface="+mn-ea"/>
            </a:endParaRPr>
          </a:p>
          <a:p>
            <a:pPr marL="0" indent="0" algn="l">
              <a:lnSpc>
                <a:spcPts val="2640"/>
              </a:lnSpc>
              <a:buNone/>
            </a:pPr>
            <a:r>
              <a:rPr lang="en-US" sz="4000">
                <a:solidFill>
                  <a:srgbClr val="000000"/>
                </a:solidFill>
                <a:latin typeface="Canva Sans" panose="020B0503030501040103"/>
                <a:sym typeface="+mn-ea"/>
              </a:rPr>
              <a:t>      States which is</a:t>
            </a:r>
            <a:endParaRPr lang="en-US" sz="4000">
              <a:solidFill>
                <a:srgbClr val="000000"/>
              </a:solidFill>
              <a:latin typeface="Canva Sans" panose="020B0503030501040103"/>
            </a:endParaRPr>
          </a:p>
          <a:p>
            <a:pPr marL="210820" lvl="1" indent="0" algn="l">
              <a:lnSpc>
                <a:spcPts val="2735"/>
              </a:lnSpc>
              <a:buFont typeface="Arial" panose="020B0604020202020204"/>
              <a:buNone/>
            </a:pPr>
            <a:r>
              <a:rPr lang="en-US" sz="4000">
                <a:solidFill>
                  <a:srgbClr val="000000"/>
                </a:solidFill>
                <a:latin typeface="Canva Sans" panose="020B0503030501040103"/>
                <a:sym typeface="+mn-ea"/>
              </a:rPr>
              <a:t>       &gt;Maharashtra (6792)</a:t>
            </a:r>
            <a:endParaRPr lang="en-US" sz="4000">
              <a:solidFill>
                <a:srgbClr val="000000"/>
              </a:solidFill>
              <a:latin typeface="Canva Sans" panose="020B0503030501040103"/>
            </a:endParaRPr>
          </a:p>
          <a:p>
            <a:pPr marL="210820" lvl="1" indent="0" algn="l">
              <a:lnSpc>
                <a:spcPts val="2735"/>
              </a:lnSpc>
              <a:buFont typeface="Arial" panose="020B0604020202020204"/>
              <a:buNone/>
            </a:pPr>
            <a:r>
              <a:rPr lang="en-US" sz="4000">
                <a:solidFill>
                  <a:srgbClr val="000000"/>
                </a:solidFill>
                <a:latin typeface="Canva Sans" panose="020B0503030501040103"/>
                <a:sym typeface="+mn-ea"/>
              </a:rPr>
              <a:t>       &gt;Madhya Pradesh (6792)</a:t>
            </a:r>
            <a:endParaRPr lang="en-US" sz="4000">
              <a:solidFill>
                <a:srgbClr val="000000"/>
              </a:solidFill>
              <a:latin typeface="Canva Sans" panose="020B0503030501040103"/>
            </a:endParaRPr>
          </a:p>
          <a:p>
            <a:pPr marL="210820" lvl="1" indent="0" algn="l">
              <a:lnSpc>
                <a:spcPts val="2735"/>
              </a:lnSpc>
              <a:buFont typeface="Arial" panose="020B0604020202020204"/>
              <a:buNone/>
            </a:pPr>
            <a:r>
              <a:rPr lang="en-US" sz="4000">
                <a:solidFill>
                  <a:srgbClr val="000000"/>
                </a:solidFill>
                <a:latin typeface="Canva Sans" panose="020B0503030501040103"/>
                <a:sym typeface="+mn-ea"/>
              </a:rPr>
              <a:t>       &gt;Karnataka (6792)</a:t>
            </a:r>
            <a:endParaRPr lang="en-US" sz="4000">
              <a:solidFill>
                <a:srgbClr val="000000"/>
              </a:solidFill>
              <a:latin typeface="Canva Sans" panose="020B0503030501040103"/>
              <a:sym typeface="+mn-ea"/>
            </a:endParaRPr>
          </a:p>
          <a:p>
            <a:pPr marL="782320" lvl="1" indent="-571500" algn="l">
              <a:lnSpc>
                <a:spcPts val="2735"/>
              </a:lnSpc>
              <a:buFont typeface="Arial" panose="020B0604020202020204" pitchFamily="34" charset="0"/>
              <a:buChar char="•"/>
            </a:pPr>
            <a:r>
              <a:rPr lang="en-US" sz="3600">
                <a:solidFill>
                  <a:srgbClr val="000000"/>
                </a:solidFill>
                <a:latin typeface="Canva Sans" panose="020B0503030501040103"/>
                <a:sym typeface="+mn-ea"/>
              </a:rPr>
              <a:t>The maximum deaths among Male and Female is Male with rate of 118879</a:t>
            </a:r>
            <a:endParaRPr lang="en-US" sz="3600">
              <a:solidFill>
                <a:srgbClr val="000000"/>
              </a:solidFill>
              <a:latin typeface="Canva Sans" panose="020B0503030501040103"/>
              <a:sym typeface="+mn-ea"/>
            </a:endParaRPr>
          </a:p>
          <a:p>
            <a:pPr marL="782320" lvl="1" indent="-571500" algn="l">
              <a:lnSpc>
                <a:spcPts val="2735"/>
              </a:lnSpc>
              <a:buFont typeface="Arial" panose="020B0604020202020204" pitchFamily="34" charset="0"/>
              <a:buChar char="•"/>
            </a:pPr>
            <a:r>
              <a:rPr lang="en-US" sz="3600">
                <a:solidFill>
                  <a:schemeClr val="accent4">
                    <a:lumMod val="10000"/>
                  </a:schemeClr>
                </a:solidFill>
                <a:latin typeface="Canva Sans" panose="020B0503030501040103"/>
                <a:sym typeface="+mn-ea"/>
              </a:rPr>
              <a:t>Maximum Death rates is among the age group of 15-29</a:t>
            </a:r>
            <a:endParaRPr lang="en-US" sz="3600">
              <a:solidFill>
                <a:schemeClr val="accent4">
                  <a:lumMod val="10000"/>
                </a:schemeClr>
              </a:solidFill>
              <a:latin typeface="Canva Sans" panose="020B0503030501040103"/>
              <a:sym typeface="+mn-ea"/>
            </a:endParaRPr>
          </a:p>
          <a:p>
            <a:pPr marL="782320" lvl="1" indent="-571500" algn="l">
              <a:lnSpc>
                <a:spcPts val="2735"/>
              </a:lnSpc>
              <a:buFont typeface="Arial" panose="020B0604020202020204" pitchFamily="34" charset="0"/>
              <a:buChar char="•"/>
            </a:pPr>
            <a:r>
              <a:rPr lang="en-US" sz="3600">
                <a:solidFill>
                  <a:schemeClr val="accent4">
                    <a:lumMod val="10000"/>
                  </a:schemeClr>
                </a:solidFill>
                <a:latin typeface="Canva Sans" panose="020B0503030501040103"/>
                <a:sym typeface="+mn-ea"/>
              </a:rPr>
              <a:t>The year 2021 has the highest death rates</a:t>
            </a:r>
            <a:endParaRPr lang="en-US" sz="3600">
              <a:solidFill>
                <a:schemeClr val="accent4">
                  <a:lumMod val="10000"/>
                </a:schemeClr>
              </a:solidFill>
              <a:latin typeface="Canva Sans" panose="020B0503030501040103"/>
              <a:sym typeface="+mn-ea"/>
            </a:endParaRPr>
          </a:p>
          <a:p>
            <a:pPr marL="782320" lvl="1" indent="-571500" algn="l">
              <a:lnSpc>
                <a:spcPts val="2735"/>
              </a:lnSpc>
              <a:buFont typeface="Arial" panose="020B0604020202020204" pitchFamily="34" charset="0"/>
              <a:buChar char="•"/>
            </a:pPr>
            <a:endParaRPr lang="en-US" sz="3600">
              <a:solidFill>
                <a:schemeClr val="accent4">
                  <a:lumMod val="10000"/>
                </a:schemeClr>
              </a:solidFill>
              <a:latin typeface="Canva Sans" panose="020B0503030501040103"/>
            </a:endParaRPr>
          </a:p>
          <a:p>
            <a:pPr marL="782320" lvl="1" indent="-571500" algn="l">
              <a:lnSpc>
                <a:spcPts val="2735"/>
              </a:lnSpc>
              <a:buFont typeface="Arial" panose="020B0604020202020204" pitchFamily="34" charset="0"/>
              <a:buChar char="•"/>
            </a:pPr>
            <a:endParaRPr lang="en-US" sz="3600">
              <a:solidFill>
                <a:schemeClr val="accent4">
                  <a:lumMod val="10000"/>
                </a:schemeClr>
              </a:solidFill>
              <a:latin typeface="Canva Sans" panose="020B0503030501040103"/>
              <a:sym typeface="+mn-ea"/>
            </a:endParaRPr>
          </a:p>
          <a:p>
            <a:pPr marL="782320" lvl="1" indent="-571500" algn="l">
              <a:lnSpc>
                <a:spcPts val="2735"/>
              </a:lnSpc>
              <a:buFont typeface="Arial" panose="020B0604020202020204" pitchFamily="34" charset="0"/>
              <a:buChar char="•"/>
            </a:pPr>
            <a:endParaRPr lang="en-US" sz="3600">
              <a:solidFill>
                <a:schemeClr val="accent4">
                  <a:lumMod val="10000"/>
                </a:schemeClr>
              </a:solidFill>
              <a:latin typeface="Canva Sans" panose="020B0503030501040103"/>
            </a:endParaRPr>
          </a:p>
          <a:p>
            <a:pPr marL="782320" lvl="1" indent="-571500" algn="l">
              <a:lnSpc>
                <a:spcPts val="2735"/>
              </a:lnSpc>
              <a:buFont typeface="Arial" panose="020B0604020202020204" pitchFamily="34" charset="0"/>
              <a:buChar char="•"/>
            </a:pPr>
            <a:endParaRPr lang="en-US" sz="3600">
              <a:solidFill>
                <a:srgbClr val="000000"/>
              </a:solidFill>
              <a:latin typeface="Canva Sans" panose="020B0503030501040103"/>
              <a:sym typeface="+mn-ea"/>
            </a:endParaRPr>
          </a:p>
          <a:p>
            <a:pPr marL="782320" lvl="1" indent="-571500" algn="l">
              <a:lnSpc>
                <a:spcPts val="2735"/>
              </a:lnSpc>
              <a:buFont typeface="Arial" panose="020B0604020202020204" pitchFamily="34" charset="0"/>
              <a:buChar char="•"/>
            </a:pPr>
            <a:endParaRPr lang="en-US" sz="3600">
              <a:solidFill>
                <a:srgbClr val="000000"/>
              </a:solidFill>
              <a:latin typeface="Canva Sans" panose="020B0503030501040103"/>
              <a:sym typeface="+mn-ea"/>
            </a:endParaRPr>
          </a:p>
          <a:p>
            <a:pPr marL="782320" lvl="1" indent="-571500" algn="l">
              <a:lnSpc>
                <a:spcPts val="2735"/>
              </a:lnSpc>
              <a:buFont typeface="Arial" panose="020B0604020202020204" pitchFamily="34" charset="0"/>
              <a:buChar char="•"/>
            </a:pPr>
            <a:endParaRPr lang="en-US" sz="3600">
              <a:solidFill>
                <a:srgbClr val="000000"/>
              </a:solidFill>
              <a:latin typeface="Canva Sans" panose="020B0503030501040103"/>
            </a:endParaRPr>
          </a:p>
          <a:p>
            <a:pPr marL="0" lvl="0" indent="0" algn="l">
              <a:lnSpc>
                <a:spcPts val="3015"/>
              </a:lnSpc>
              <a:spcBef>
                <a:spcPct val="0"/>
              </a:spcBef>
            </a:pPr>
            <a:endParaRPr lang="en-US" sz="4000">
              <a:solidFill>
                <a:srgbClr val="000000"/>
              </a:solidFill>
              <a:latin typeface="Canva Sans" panose="020B0503030501040103"/>
            </a:endParaRPr>
          </a:p>
          <a:p>
            <a:pPr marL="734060" lvl="1" indent="-367030" algn="l">
              <a:lnSpc>
                <a:spcPts val="4760"/>
              </a:lnSpc>
              <a:buFont typeface="Arial" panose="020B0604020202020204"/>
              <a:buChar char="•"/>
            </a:pPr>
            <a:endParaRPr lang="en-US" sz="4800">
              <a:solidFill>
                <a:srgbClr val="000000"/>
              </a:solidFill>
              <a:latin typeface="Canva Sans" panose="020B0503030501040103"/>
            </a:endParaRPr>
          </a:p>
          <a:p>
            <a:pPr algn="ctr">
              <a:lnSpc>
                <a:spcPts val="4760"/>
              </a:lnSpc>
            </a:pPr>
            <a:endParaRPr lang="en-US" sz="4800"/>
          </a:p>
          <a:p>
            <a:pPr algn="l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D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959165" y="2785300"/>
            <a:ext cx="6406976" cy="4816415"/>
            <a:chOff x="0" y="133350"/>
            <a:chExt cx="8542634" cy="6421886"/>
          </a:xfrm>
        </p:grpSpPr>
        <p:sp>
          <p:nvSpPr>
            <p:cNvPr id="3" name="TextBox 3"/>
            <p:cNvSpPr txBox="1"/>
            <p:nvPr/>
          </p:nvSpPr>
          <p:spPr>
            <a:xfrm>
              <a:off x="0" y="133350"/>
              <a:ext cx="8542634" cy="5266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5400"/>
                </a:lnSpc>
              </a:pPr>
              <a:r>
                <a:rPr lang="en-US" sz="11700" spc="448">
                  <a:solidFill>
                    <a:srgbClr val="FFFFFF"/>
                  </a:solidFill>
                  <a:latin typeface="Open Sauce" panose="00000500000000000000"/>
                </a:rPr>
                <a:t>THANK </a:t>
              </a:r>
              <a:r>
                <a:rPr lang="en-US" sz="14000" spc="448">
                  <a:solidFill>
                    <a:srgbClr val="FFFFFF"/>
                  </a:solidFill>
                  <a:latin typeface="Open Sauce" panose="00000500000000000000"/>
                </a:rPr>
                <a:t>YOU</a:t>
              </a:r>
              <a:endParaRPr lang="en-US" sz="14000" spc="448">
                <a:solidFill>
                  <a:srgbClr val="FFFFFF"/>
                </a:solidFill>
                <a:latin typeface="Open Sauce" panose="00000500000000000000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5857159"/>
              <a:ext cx="8542634" cy="6980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480"/>
                </a:lnSpc>
              </a:pPr>
            </a:p>
          </p:txBody>
        </p:sp>
      </p:grpSp>
      <p:sp>
        <p:nvSpPr>
          <p:cNvPr id="5" name="AutoShape 5"/>
          <p:cNvSpPr/>
          <p:nvPr/>
        </p:nvSpPr>
        <p:spPr>
          <a:xfrm>
            <a:off x="9144000" y="9239250"/>
            <a:ext cx="7589385" cy="0"/>
          </a:xfrm>
          <a:prstGeom prst="line">
            <a:avLst/>
          </a:prstGeom>
          <a:ln w="19050" cap="rnd">
            <a:solidFill>
              <a:srgbClr val="00112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 flipH="1">
            <a:off x="9510269" y="1311252"/>
            <a:ext cx="7749031" cy="7664497"/>
          </a:xfrm>
          <a:custGeom>
            <a:avLst/>
            <a:gdLst/>
            <a:ahLst/>
            <a:cxnLst/>
            <a:rect l="l" t="t" r="r" b="b"/>
            <a:pathLst>
              <a:path w="7749031" h="7664497">
                <a:moveTo>
                  <a:pt x="7749031" y="0"/>
                </a:moveTo>
                <a:lnTo>
                  <a:pt x="0" y="0"/>
                </a:lnTo>
                <a:lnTo>
                  <a:pt x="0" y="7664496"/>
                </a:lnTo>
                <a:lnTo>
                  <a:pt x="7749031" y="7664496"/>
                </a:lnTo>
                <a:lnTo>
                  <a:pt x="7749031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D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196607" y="1359074"/>
            <a:ext cx="8898818" cy="14761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2085"/>
              </a:lnSpc>
              <a:spcBef>
                <a:spcPct val="0"/>
              </a:spcBef>
            </a:pPr>
            <a:r>
              <a:rPr lang="en-US" sz="8635" u="none" spc="276">
                <a:solidFill>
                  <a:srgbClr val="FFFBFB"/>
                </a:solidFill>
                <a:latin typeface="Open Sauce" panose="00000500000000000000"/>
              </a:rPr>
              <a:t>INTRODUCTION</a:t>
            </a:r>
            <a:endParaRPr lang="en-US" sz="8635" u="none" spc="276">
              <a:solidFill>
                <a:srgbClr val="FFFBFB"/>
              </a:solidFill>
              <a:latin typeface="Open Sauce" panose="0000050000000000000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336567" y="4433813"/>
            <a:ext cx="7873860" cy="530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340"/>
              </a:lnSpc>
              <a:spcBef>
                <a:spcPct val="0"/>
              </a:spcBef>
            </a:pPr>
            <a:r>
              <a:rPr lang="en-US" sz="3100" spc="99">
                <a:solidFill>
                  <a:srgbClr val="FFFBFB"/>
                </a:solidFill>
                <a:latin typeface="Open Sauce" panose="00000500000000000000"/>
              </a:rPr>
              <a:t>BUSINESS UNDERSTANDING</a:t>
            </a:r>
            <a:endParaRPr lang="en-US" sz="3100" spc="99">
              <a:solidFill>
                <a:srgbClr val="FFFBFB"/>
              </a:solidFill>
              <a:latin typeface="Open Sauce" panose="0000050000000000000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336567" y="5284045"/>
            <a:ext cx="3780354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200"/>
              </a:lnSpc>
            </a:pPr>
            <a:r>
              <a:rPr lang="en-US" sz="3000" spc="96">
                <a:solidFill>
                  <a:srgbClr val="FFFBFB"/>
                </a:solidFill>
                <a:latin typeface="Open Sauce" panose="00000500000000000000"/>
              </a:rPr>
              <a:t>DATA COLLECTION</a:t>
            </a:r>
            <a:endParaRPr lang="en-US" sz="3000" spc="96">
              <a:solidFill>
                <a:srgbClr val="FFFBFB"/>
              </a:solidFill>
              <a:latin typeface="Open Sauce" panose="0000050000000000000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336570" y="6064499"/>
            <a:ext cx="3258026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200"/>
              </a:lnSpc>
            </a:pPr>
            <a:r>
              <a:rPr lang="en-US" sz="3000" spc="96">
                <a:solidFill>
                  <a:srgbClr val="FFFBFB"/>
                </a:solidFill>
                <a:latin typeface="Open Sauce" panose="00000500000000000000"/>
              </a:rPr>
              <a:t>DATA CLEANING</a:t>
            </a:r>
            <a:endParaRPr lang="en-US" sz="3000" spc="96">
              <a:solidFill>
                <a:srgbClr val="FFFBFB"/>
              </a:solidFill>
              <a:latin typeface="Open Sauce" panose="0000050000000000000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336567" y="6844432"/>
            <a:ext cx="7450098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200"/>
              </a:lnSpc>
            </a:pPr>
            <a:r>
              <a:rPr lang="en-US" sz="3000" spc="96">
                <a:solidFill>
                  <a:srgbClr val="FFFBFB"/>
                </a:solidFill>
                <a:latin typeface="Open Sauce" panose="00000500000000000000"/>
              </a:rPr>
              <a:t>EXPLORATORY DATA ANALYSIS (EDA)</a:t>
            </a:r>
            <a:endParaRPr lang="en-US" sz="3000" spc="96">
              <a:solidFill>
                <a:srgbClr val="FFFBFB"/>
              </a:solidFill>
              <a:latin typeface="Open Sauce" panose="0000050000000000000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336567" y="7624885"/>
            <a:ext cx="6609446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200"/>
              </a:lnSpc>
            </a:pPr>
            <a:r>
              <a:rPr lang="en-US" sz="3000" spc="96">
                <a:solidFill>
                  <a:srgbClr val="FFFBFB"/>
                </a:solidFill>
                <a:latin typeface="Open Sauce" panose="00000500000000000000"/>
              </a:rPr>
              <a:t>DATA VISUALIZATION</a:t>
            </a:r>
            <a:endParaRPr lang="en-US" sz="3000" spc="96">
              <a:solidFill>
                <a:srgbClr val="FFFBFB"/>
              </a:solidFill>
              <a:latin typeface="Open Sauce" panose="00000500000000000000"/>
            </a:endParaRPr>
          </a:p>
        </p:txBody>
      </p:sp>
      <p:grpSp>
        <p:nvGrpSpPr>
          <p:cNvPr id="8" name="Group 8"/>
          <p:cNvGrpSpPr>
            <a:grpSpLocks noChangeAspect="1"/>
          </p:cNvGrpSpPr>
          <p:nvPr/>
        </p:nvGrpSpPr>
        <p:grpSpPr>
          <a:xfrm rot="0">
            <a:off x="11420414" y="-2822117"/>
            <a:ext cx="9506644" cy="16345675"/>
            <a:chOff x="0" y="0"/>
            <a:chExt cx="3693160" cy="6350000"/>
          </a:xfrm>
        </p:grpSpPr>
        <p:sp>
          <p:nvSpPr>
            <p:cNvPr id="9" name="Freeform 9"/>
            <p:cNvSpPr/>
            <p:nvPr/>
          </p:nvSpPr>
          <p:spPr>
            <a:xfrm>
              <a:off x="-190500" y="-190500"/>
              <a:ext cx="4074160" cy="6731000"/>
            </a:xfrm>
            <a:custGeom>
              <a:avLst/>
              <a:gdLst/>
              <a:ahLst/>
              <a:cxnLst/>
              <a:rect l="l" t="t" r="r" b="b"/>
              <a:pathLst>
                <a:path w="4074160" h="6731000">
                  <a:moveTo>
                    <a:pt x="3318510" y="3365500"/>
                  </a:moveTo>
                  <a:cubicBezTo>
                    <a:pt x="4052570" y="2658110"/>
                    <a:pt x="4072890" y="1488440"/>
                    <a:pt x="3365500" y="754380"/>
                  </a:cubicBezTo>
                  <a:cubicBezTo>
                    <a:pt x="2658110" y="20320"/>
                    <a:pt x="1488440" y="0"/>
                    <a:pt x="754380" y="707390"/>
                  </a:cubicBezTo>
                  <a:cubicBezTo>
                    <a:pt x="20320" y="1414780"/>
                    <a:pt x="0" y="2584450"/>
                    <a:pt x="708660" y="3318510"/>
                  </a:cubicBezTo>
                  <a:cubicBezTo>
                    <a:pt x="723900" y="3335020"/>
                    <a:pt x="739140" y="3350260"/>
                    <a:pt x="755650" y="3365500"/>
                  </a:cubicBezTo>
                  <a:cubicBezTo>
                    <a:pt x="21590" y="4072890"/>
                    <a:pt x="1270" y="5242560"/>
                    <a:pt x="708660" y="5976620"/>
                  </a:cubicBezTo>
                  <a:cubicBezTo>
                    <a:pt x="1416050" y="6710680"/>
                    <a:pt x="2585720" y="6731000"/>
                    <a:pt x="3319780" y="6023610"/>
                  </a:cubicBezTo>
                  <a:cubicBezTo>
                    <a:pt x="4053840" y="5316220"/>
                    <a:pt x="4074160" y="4146550"/>
                    <a:pt x="3366770" y="3412490"/>
                  </a:cubicBezTo>
                  <a:cubicBezTo>
                    <a:pt x="3350260" y="3395980"/>
                    <a:pt x="3335020" y="3380740"/>
                    <a:pt x="3318510" y="3365500"/>
                  </a:cubicBezTo>
                  <a:close/>
                </a:path>
              </a:pathLst>
            </a:custGeom>
            <a:solidFill>
              <a:srgbClr val="00112D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id="10" name="TextBox 10"/>
          <p:cNvSpPr txBox="1"/>
          <p:nvPr/>
        </p:nvSpPr>
        <p:spPr>
          <a:xfrm>
            <a:off x="2336567" y="8567860"/>
            <a:ext cx="6715177" cy="514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215"/>
              </a:lnSpc>
              <a:spcBef>
                <a:spcPct val="0"/>
              </a:spcBef>
            </a:pPr>
            <a:r>
              <a:rPr lang="en-US" sz="3010" spc="96">
                <a:solidFill>
                  <a:srgbClr val="FFFBFB"/>
                </a:solidFill>
                <a:latin typeface="Open Sauce" panose="00000500000000000000"/>
              </a:rPr>
              <a:t>OUTCOMES AND CONCLUSION</a:t>
            </a:r>
            <a:endParaRPr lang="en-US" sz="3010" spc="96">
              <a:solidFill>
                <a:srgbClr val="FFFBFB"/>
              </a:solidFill>
              <a:latin typeface="Open Sauce" panose="00000500000000000000"/>
            </a:endParaRPr>
          </a:p>
        </p:txBody>
      </p:sp>
      <p:sp>
        <p:nvSpPr>
          <p:cNvPr id="11" name="Freeform 11"/>
          <p:cNvSpPr/>
          <p:nvPr/>
        </p:nvSpPr>
        <p:spPr>
          <a:xfrm>
            <a:off x="616019" y="695637"/>
            <a:ext cx="825363" cy="825363"/>
          </a:xfrm>
          <a:custGeom>
            <a:avLst/>
            <a:gdLst/>
            <a:ahLst/>
            <a:cxnLst/>
            <a:rect l="l" t="t" r="r" b="b"/>
            <a:pathLst>
              <a:path w="825363" h="825363">
                <a:moveTo>
                  <a:pt x="0" y="0"/>
                </a:moveTo>
                <a:lnTo>
                  <a:pt x="825362" y="0"/>
                </a:lnTo>
                <a:lnTo>
                  <a:pt x="825362" y="825362"/>
                </a:lnTo>
                <a:lnTo>
                  <a:pt x="0" y="825362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2" name="AutoShape 12"/>
          <p:cNvSpPr/>
          <p:nvPr/>
        </p:nvSpPr>
        <p:spPr>
          <a:xfrm>
            <a:off x="2336567" y="4001094"/>
            <a:ext cx="7367601" cy="0"/>
          </a:xfrm>
          <a:prstGeom prst="line">
            <a:avLst/>
          </a:prstGeom>
          <a:ln w="47625" cap="flat">
            <a:solidFill>
              <a:srgbClr val="FFFBFB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A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7468403" y="0"/>
            <a:ext cx="10819597" cy="5922534"/>
            <a:chOff x="0" y="0"/>
            <a:chExt cx="14426130" cy="7896713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1"/>
            <a:srcRect t="1262" b="1262"/>
            <a:stretch>
              <a:fillRect/>
            </a:stretch>
          </p:blipFill>
          <p:spPr>
            <a:xfrm>
              <a:off x="0" y="0"/>
              <a:ext cx="14426130" cy="7896713"/>
            </a:xfrm>
            <a:prstGeom prst="rect">
              <a:avLst/>
            </a:prstGeom>
          </p:spPr>
        </p:pic>
      </p:grpSp>
      <p:grpSp>
        <p:nvGrpSpPr>
          <p:cNvPr id="4" name="Group 4"/>
          <p:cNvGrpSpPr/>
          <p:nvPr/>
        </p:nvGrpSpPr>
        <p:grpSpPr>
          <a:xfrm rot="0">
            <a:off x="113636" y="5922534"/>
            <a:ext cx="18288000" cy="4517288"/>
            <a:chOff x="0" y="0"/>
            <a:chExt cx="4816593" cy="118973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816592" cy="1189738"/>
            </a:xfrm>
            <a:custGeom>
              <a:avLst/>
              <a:gdLst/>
              <a:ahLst/>
              <a:cxnLst/>
              <a:rect l="l" t="t" r="r" b="b"/>
              <a:pathLst>
                <a:path w="4816592" h="1189738">
                  <a:moveTo>
                    <a:pt x="0" y="0"/>
                  </a:moveTo>
                  <a:lnTo>
                    <a:pt x="4816592" y="0"/>
                  </a:lnTo>
                  <a:lnTo>
                    <a:pt x="4816592" y="1189738"/>
                  </a:lnTo>
                  <a:lnTo>
                    <a:pt x="0" y="1189738"/>
                  </a:lnTo>
                  <a:close/>
                </a:path>
              </a:pathLst>
            </a:custGeom>
            <a:solidFill>
              <a:srgbClr val="BCCBCE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816593" cy="12278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65"/>
                </a:lnSpc>
              </a:pPr>
            </a:p>
          </p:txBody>
        </p:sp>
      </p:grpSp>
      <p:grpSp>
        <p:nvGrpSpPr>
          <p:cNvPr id="7" name="Group 7"/>
          <p:cNvGrpSpPr/>
          <p:nvPr/>
        </p:nvGrpSpPr>
        <p:grpSpPr>
          <a:xfrm rot="0">
            <a:off x="113636" y="8440243"/>
            <a:ext cx="186612" cy="186612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40"/>
                </a:lnSpc>
              </a:pP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557389" y="8290344"/>
            <a:ext cx="2818355" cy="438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546873"/>
                </a:solidFill>
                <a:latin typeface="Nunito Bold" panose="00000800000000000000"/>
              </a:rPr>
              <a:t>STATE</a:t>
            </a:r>
            <a:endParaRPr lang="en-US" sz="2600">
              <a:solidFill>
                <a:srgbClr val="546873"/>
              </a:solidFill>
              <a:latin typeface="Nunito Bold" panose="0000080000000000000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00249" y="5855859"/>
            <a:ext cx="17687503" cy="2770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70"/>
              </a:lnSpc>
            </a:pPr>
            <a:r>
              <a:rPr lang="en-US" sz="3980">
                <a:solidFill>
                  <a:srgbClr val="3B4A52"/>
                </a:solidFill>
                <a:latin typeface="Garet ExtraBold"/>
              </a:rPr>
              <a:t>The EDA consists of  7 columns. Here we have 7 features using this we start data analysis of </a:t>
            </a:r>
            <a:r>
              <a:rPr lang="en-US" sz="3980">
                <a:solidFill>
                  <a:srgbClr val="3B4A52"/>
                </a:solidFill>
                <a:latin typeface="Garet ExtraBold Bold"/>
              </a:rPr>
              <a:t>SUICIDES</a:t>
            </a:r>
            <a:r>
              <a:rPr lang="en-US" sz="3980">
                <a:solidFill>
                  <a:srgbClr val="3B4A52"/>
                </a:solidFill>
                <a:latin typeface="Garet ExtraBold"/>
              </a:rPr>
              <a:t> in India. This data set consists of information.</a:t>
            </a:r>
            <a:endParaRPr lang="en-US" sz="3980">
              <a:solidFill>
                <a:srgbClr val="3B4A52"/>
              </a:solidFill>
              <a:latin typeface="Garet ExtraBold"/>
            </a:endParaRPr>
          </a:p>
          <a:p>
            <a:pPr>
              <a:lnSpc>
                <a:spcPts val="5570"/>
              </a:lnSpc>
              <a:spcBef>
                <a:spcPct val="0"/>
              </a:spcBef>
            </a:pPr>
          </a:p>
        </p:txBody>
      </p:sp>
      <p:grpSp>
        <p:nvGrpSpPr>
          <p:cNvPr id="12" name="Group 12"/>
          <p:cNvGrpSpPr/>
          <p:nvPr/>
        </p:nvGrpSpPr>
        <p:grpSpPr>
          <a:xfrm rot="0">
            <a:off x="113636" y="8831403"/>
            <a:ext cx="186612" cy="186612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40"/>
                </a:lnSpc>
              </a:pPr>
            </a:p>
          </p:txBody>
        </p:sp>
      </p:grpSp>
      <p:grpSp>
        <p:nvGrpSpPr>
          <p:cNvPr id="15" name="Group 15"/>
          <p:cNvGrpSpPr/>
          <p:nvPr/>
        </p:nvGrpSpPr>
        <p:grpSpPr>
          <a:xfrm rot="0">
            <a:off x="113636" y="9218040"/>
            <a:ext cx="186612" cy="186612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40"/>
                </a:lnSpc>
              </a:pPr>
            </a:p>
          </p:txBody>
        </p:sp>
      </p:grpSp>
      <p:grpSp>
        <p:nvGrpSpPr>
          <p:cNvPr id="18" name="Group 18"/>
          <p:cNvGrpSpPr/>
          <p:nvPr/>
        </p:nvGrpSpPr>
        <p:grpSpPr>
          <a:xfrm rot="0">
            <a:off x="4884690" y="8440243"/>
            <a:ext cx="186612" cy="186612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40"/>
                </a:lnSpc>
              </a:pPr>
            </a:p>
          </p:txBody>
        </p:sp>
      </p:grpSp>
      <p:grpSp>
        <p:nvGrpSpPr>
          <p:cNvPr id="21" name="Group 21"/>
          <p:cNvGrpSpPr/>
          <p:nvPr/>
        </p:nvGrpSpPr>
        <p:grpSpPr>
          <a:xfrm rot="0">
            <a:off x="4884690" y="8826880"/>
            <a:ext cx="186612" cy="186612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40"/>
                </a:lnSpc>
              </a:pPr>
            </a:p>
          </p:txBody>
        </p:sp>
      </p:grpSp>
      <p:grpSp>
        <p:nvGrpSpPr>
          <p:cNvPr id="24" name="Group 24"/>
          <p:cNvGrpSpPr/>
          <p:nvPr/>
        </p:nvGrpSpPr>
        <p:grpSpPr>
          <a:xfrm rot="0">
            <a:off x="4884690" y="9258300"/>
            <a:ext cx="186612" cy="186612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40"/>
                </a:lnSpc>
              </a:pPr>
            </a:p>
          </p:txBody>
        </p:sp>
      </p:grpSp>
      <p:grpSp>
        <p:nvGrpSpPr>
          <p:cNvPr id="27" name="Group 27"/>
          <p:cNvGrpSpPr/>
          <p:nvPr/>
        </p:nvGrpSpPr>
        <p:grpSpPr>
          <a:xfrm rot="0">
            <a:off x="9628420" y="8435720"/>
            <a:ext cx="186612" cy="186612"/>
            <a:chOff x="0" y="0"/>
            <a:chExt cx="812800" cy="8128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40"/>
                </a:lnSpc>
              </a:pPr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1247958" y="1792814"/>
            <a:ext cx="5889014" cy="7454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160"/>
              </a:lnSpc>
              <a:spcBef>
                <a:spcPct val="0"/>
              </a:spcBef>
            </a:pPr>
            <a:r>
              <a:rPr lang="en-US" sz="4400">
                <a:solidFill>
                  <a:srgbClr val="3B4A52"/>
                </a:solidFill>
                <a:latin typeface="Garet ExtraBold"/>
              </a:rPr>
              <a:t>EDA ON SUICIDES</a:t>
            </a:r>
            <a:endParaRPr lang="en-US" sz="4400">
              <a:solidFill>
                <a:srgbClr val="3B4A52"/>
              </a:solidFill>
              <a:latin typeface="Garet ExtraBold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557389" y="8681504"/>
            <a:ext cx="2818355" cy="438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546873"/>
                </a:solidFill>
                <a:latin typeface="Nunito Bold" panose="00000800000000000000"/>
              </a:rPr>
              <a:t>YEAR </a:t>
            </a:r>
            <a:endParaRPr lang="en-US" sz="2600">
              <a:solidFill>
                <a:srgbClr val="546873"/>
              </a:solidFill>
              <a:latin typeface="Nunito Bold" panose="00000800000000000000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557389" y="9068141"/>
            <a:ext cx="2818355" cy="438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546873"/>
                </a:solidFill>
                <a:latin typeface="Nunito Bold" panose="00000800000000000000"/>
              </a:rPr>
              <a:t>TYPE_CODE</a:t>
            </a:r>
            <a:endParaRPr lang="en-US" sz="2600">
              <a:solidFill>
                <a:srgbClr val="546873"/>
              </a:solidFill>
              <a:latin typeface="Nunito Bold" panose="00000800000000000000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5305115" y="8290344"/>
            <a:ext cx="2818355" cy="438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546873"/>
                </a:solidFill>
                <a:latin typeface="Nunito Bold" panose="00000800000000000000"/>
              </a:rPr>
              <a:t>TYPE</a:t>
            </a:r>
            <a:endParaRPr lang="en-US" sz="2600">
              <a:solidFill>
                <a:srgbClr val="546873"/>
              </a:solidFill>
              <a:latin typeface="Nunito Bold" panose="00000800000000000000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5328477" y="8676981"/>
            <a:ext cx="2818355" cy="438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546873"/>
                </a:solidFill>
                <a:latin typeface="Nunito Bold" panose="00000800000000000000"/>
              </a:rPr>
              <a:t>GENDER</a:t>
            </a:r>
            <a:endParaRPr lang="en-US" sz="2600">
              <a:solidFill>
                <a:srgbClr val="546873"/>
              </a:solidFill>
              <a:latin typeface="Nunito Bold" panose="00000800000000000000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5305115" y="9117369"/>
            <a:ext cx="2818355" cy="438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546873"/>
                </a:solidFill>
                <a:latin typeface="Nunito Bold" panose="00000800000000000000"/>
              </a:rPr>
              <a:t>AGE_GROUP</a:t>
            </a:r>
            <a:endParaRPr lang="en-US" sz="2600">
              <a:solidFill>
                <a:srgbClr val="546873"/>
              </a:solidFill>
              <a:latin typeface="Nunito Bold" panose="00000800000000000000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10057045" y="8285821"/>
            <a:ext cx="2818355" cy="438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546873"/>
                </a:solidFill>
                <a:latin typeface="Nunito Bold" panose="00000800000000000000"/>
              </a:rPr>
              <a:t>TOTAL</a:t>
            </a:r>
            <a:endParaRPr lang="en-US" sz="2600">
              <a:solidFill>
                <a:srgbClr val="546873"/>
              </a:solidFill>
              <a:latin typeface="Nunito Bold" panose="0000080000000000000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253093" y="3845379"/>
            <a:ext cx="3319365" cy="2596243"/>
            <a:chOff x="0" y="0"/>
            <a:chExt cx="874236" cy="68378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4236" cy="683784"/>
            </a:xfrm>
            <a:custGeom>
              <a:avLst/>
              <a:gdLst/>
              <a:ahLst/>
              <a:cxnLst/>
              <a:rect l="l" t="t" r="r" b="b"/>
              <a:pathLst>
                <a:path w="874236" h="683784">
                  <a:moveTo>
                    <a:pt x="437118" y="0"/>
                  </a:moveTo>
                  <a:cubicBezTo>
                    <a:pt x="195704" y="0"/>
                    <a:pt x="0" y="153070"/>
                    <a:pt x="0" y="341892"/>
                  </a:cubicBezTo>
                  <a:cubicBezTo>
                    <a:pt x="0" y="530714"/>
                    <a:pt x="195704" y="683784"/>
                    <a:pt x="437118" y="683784"/>
                  </a:cubicBezTo>
                  <a:cubicBezTo>
                    <a:pt x="678532" y="683784"/>
                    <a:pt x="874236" y="530714"/>
                    <a:pt x="874236" y="341892"/>
                  </a:cubicBezTo>
                  <a:cubicBezTo>
                    <a:pt x="874236" y="153070"/>
                    <a:pt x="678532" y="0"/>
                    <a:pt x="437118" y="0"/>
                  </a:cubicBezTo>
                  <a:close/>
                </a:path>
              </a:pathLst>
            </a:custGeom>
            <a:solidFill>
              <a:srgbClr val="00112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81960" y="92680"/>
              <a:ext cx="710317" cy="527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20"/>
                </a:lnSpc>
              </a:pPr>
              <a:r>
                <a:rPr lang="en-US" sz="2200" spc="70">
                  <a:solidFill>
                    <a:srgbClr val="FFFFFF"/>
                  </a:solidFill>
                  <a:latin typeface="Open Sauce Bold" panose="00000800000000000000"/>
                </a:rPr>
                <a:t>BUSSINESS UNDERSTANDING </a:t>
              </a:r>
              <a:endParaRPr lang="en-US" sz="2200" spc="70">
                <a:solidFill>
                  <a:srgbClr val="FFFFFF"/>
                </a:solidFill>
                <a:latin typeface="Open Sauce Bold" panose="00000800000000000000"/>
              </a:endParaRPr>
            </a:p>
            <a:p>
              <a:pPr algn="ctr">
                <a:lnSpc>
                  <a:spcPts val="880"/>
                </a:lnSpc>
              </a:p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360636" y="1019175"/>
            <a:ext cx="9566728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800"/>
              </a:lnSpc>
            </a:pPr>
            <a:r>
              <a:rPr lang="en-US" sz="9000">
                <a:solidFill>
                  <a:srgbClr val="202354"/>
                </a:solidFill>
                <a:latin typeface="Open Sauce" panose="00000500000000000000"/>
              </a:rPr>
              <a:t>SYSTEM DESIGN</a:t>
            </a:r>
            <a:endParaRPr lang="en-US" sz="9000">
              <a:solidFill>
                <a:srgbClr val="202354"/>
              </a:solidFill>
              <a:latin typeface="Open Sauce" panose="00000500000000000000"/>
            </a:endParaRPr>
          </a:p>
        </p:txBody>
      </p:sp>
      <p:grpSp>
        <p:nvGrpSpPr>
          <p:cNvPr id="6" name="Group 6"/>
          <p:cNvGrpSpPr/>
          <p:nvPr/>
        </p:nvGrpSpPr>
        <p:grpSpPr>
          <a:xfrm rot="0">
            <a:off x="5083758" y="3826329"/>
            <a:ext cx="3319365" cy="2596243"/>
            <a:chOff x="0" y="0"/>
            <a:chExt cx="874236" cy="68378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74236" cy="683784"/>
            </a:xfrm>
            <a:custGeom>
              <a:avLst/>
              <a:gdLst/>
              <a:ahLst/>
              <a:cxnLst/>
              <a:rect l="l" t="t" r="r" b="b"/>
              <a:pathLst>
                <a:path w="874236" h="683784">
                  <a:moveTo>
                    <a:pt x="437118" y="0"/>
                  </a:moveTo>
                  <a:cubicBezTo>
                    <a:pt x="195704" y="0"/>
                    <a:pt x="0" y="153070"/>
                    <a:pt x="0" y="341892"/>
                  </a:cubicBezTo>
                  <a:cubicBezTo>
                    <a:pt x="0" y="530714"/>
                    <a:pt x="195704" y="683784"/>
                    <a:pt x="437118" y="683784"/>
                  </a:cubicBezTo>
                  <a:cubicBezTo>
                    <a:pt x="678532" y="683784"/>
                    <a:pt x="874236" y="530714"/>
                    <a:pt x="874236" y="341892"/>
                  </a:cubicBezTo>
                  <a:cubicBezTo>
                    <a:pt x="874236" y="153070"/>
                    <a:pt x="678532" y="0"/>
                    <a:pt x="437118" y="0"/>
                  </a:cubicBezTo>
                  <a:close/>
                </a:path>
              </a:pathLst>
            </a:custGeom>
            <a:solidFill>
              <a:srgbClr val="00112D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81960" y="92680"/>
              <a:ext cx="710317" cy="527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20"/>
                </a:lnSpc>
              </a:pPr>
              <a:r>
                <a:rPr lang="en-US" sz="2200" spc="70">
                  <a:solidFill>
                    <a:srgbClr val="FFFFFF"/>
                  </a:solidFill>
                  <a:latin typeface="Open Sauce Bold" panose="00000800000000000000"/>
                </a:rPr>
                <a:t>DATA COLLECTION </a:t>
              </a:r>
              <a:endParaRPr lang="en-US" sz="2200" spc="70">
                <a:solidFill>
                  <a:srgbClr val="FFFFFF"/>
                </a:solidFill>
                <a:latin typeface="Open Sauce Bold" panose="00000800000000000000"/>
              </a:endParaRPr>
            </a:p>
            <a:p>
              <a:pPr algn="ctr">
                <a:lnSpc>
                  <a:spcPts val="1320"/>
                </a:lnSpc>
              </a:pPr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9471220" y="3845379"/>
            <a:ext cx="3319365" cy="2596243"/>
            <a:chOff x="0" y="0"/>
            <a:chExt cx="874236" cy="68378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74236" cy="683784"/>
            </a:xfrm>
            <a:custGeom>
              <a:avLst/>
              <a:gdLst/>
              <a:ahLst/>
              <a:cxnLst/>
              <a:rect l="l" t="t" r="r" b="b"/>
              <a:pathLst>
                <a:path w="874236" h="683784">
                  <a:moveTo>
                    <a:pt x="437118" y="0"/>
                  </a:moveTo>
                  <a:cubicBezTo>
                    <a:pt x="195704" y="0"/>
                    <a:pt x="0" y="153070"/>
                    <a:pt x="0" y="341892"/>
                  </a:cubicBezTo>
                  <a:cubicBezTo>
                    <a:pt x="0" y="530714"/>
                    <a:pt x="195704" y="683784"/>
                    <a:pt x="437118" y="683784"/>
                  </a:cubicBezTo>
                  <a:cubicBezTo>
                    <a:pt x="678532" y="683784"/>
                    <a:pt x="874236" y="530714"/>
                    <a:pt x="874236" y="341892"/>
                  </a:cubicBezTo>
                  <a:cubicBezTo>
                    <a:pt x="874236" y="153070"/>
                    <a:pt x="678532" y="0"/>
                    <a:pt x="437118" y="0"/>
                  </a:cubicBezTo>
                  <a:close/>
                </a:path>
              </a:pathLst>
            </a:custGeom>
            <a:solidFill>
              <a:srgbClr val="00112D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81960" y="83155"/>
              <a:ext cx="710317" cy="5365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40"/>
                </a:lnSpc>
              </a:pPr>
            </a:p>
            <a:p>
              <a:pPr algn="ctr">
                <a:lnSpc>
                  <a:spcPts val="2420"/>
                </a:lnSpc>
              </a:pPr>
              <a:r>
                <a:rPr lang="en-US" sz="2200" spc="70">
                  <a:solidFill>
                    <a:srgbClr val="FFFFFF"/>
                  </a:solidFill>
                  <a:latin typeface="Open Sauce Bold" panose="00000800000000000000"/>
                </a:rPr>
                <a:t>DATA CLEANING </a:t>
              </a:r>
              <a:endParaRPr lang="en-US" sz="2200" spc="70">
                <a:solidFill>
                  <a:srgbClr val="FFFFFF"/>
                </a:solidFill>
                <a:latin typeface="Open Sauce Bold" panose="00000800000000000000"/>
              </a:endParaRPr>
            </a:p>
            <a:p>
              <a:pPr algn="ctr">
                <a:lnSpc>
                  <a:spcPts val="2420"/>
                </a:lnSpc>
              </a:pPr>
            </a:p>
          </p:txBody>
        </p:sp>
      </p:grpSp>
      <p:grpSp>
        <p:nvGrpSpPr>
          <p:cNvPr id="12" name="Group 12"/>
          <p:cNvGrpSpPr/>
          <p:nvPr/>
        </p:nvGrpSpPr>
        <p:grpSpPr>
          <a:xfrm rot="0">
            <a:off x="14115273" y="3845379"/>
            <a:ext cx="3319365" cy="2596243"/>
            <a:chOff x="0" y="0"/>
            <a:chExt cx="874236" cy="68378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74236" cy="683784"/>
            </a:xfrm>
            <a:custGeom>
              <a:avLst/>
              <a:gdLst/>
              <a:ahLst/>
              <a:cxnLst/>
              <a:rect l="l" t="t" r="r" b="b"/>
              <a:pathLst>
                <a:path w="874236" h="683784">
                  <a:moveTo>
                    <a:pt x="437118" y="0"/>
                  </a:moveTo>
                  <a:cubicBezTo>
                    <a:pt x="195704" y="0"/>
                    <a:pt x="0" y="153070"/>
                    <a:pt x="0" y="341892"/>
                  </a:cubicBezTo>
                  <a:cubicBezTo>
                    <a:pt x="0" y="530714"/>
                    <a:pt x="195704" y="683784"/>
                    <a:pt x="437118" y="683784"/>
                  </a:cubicBezTo>
                  <a:cubicBezTo>
                    <a:pt x="678532" y="683784"/>
                    <a:pt x="874236" y="530714"/>
                    <a:pt x="874236" y="341892"/>
                  </a:cubicBezTo>
                  <a:cubicBezTo>
                    <a:pt x="874236" y="153070"/>
                    <a:pt x="678532" y="0"/>
                    <a:pt x="437118" y="0"/>
                  </a:cubicBezTo>
                  <a:close/>
                </a:path>
              </a:pathLst>
            </a:custGeom>
            <a:solidFill>
              <a:srgbClr val="00112D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81960" y="92680"/>
              <a:ext cx="710317" cy="527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30"/>
                </a:lnSpc>
              </a:pPr>
              <a:r>
                <a:rPr lang="en-US" sz="2300" spc="73">
                  <a:solidFill>
                    <a:srgbClr val="FFFFFF"/>
                  </a:solidFill>
                  <a:latin typeface="Open Sauce Bold" panose="00000800000000000000"/>
                </a:rPr>
                <a:t>DATA VISUALIZATION</a:t>
              </a:r>
              <a:endParaRPr lang="en-US" sz="2300" spc="73">
                <a:solidFill>
                  <a:srgbClr val="FFFFFF"/>
                </a:solidFill>
                <a:latin typeface="Open Sauce Bold" panose="00000800000000000000"/>
              </a:endParaRPr>
            </a:p>
            <a:p>
              <a:pPr algn="ctr">
                <a:lnSpc>
                  <a:spcPts val="1320"/>
                </a:lnSpc>
              </a:pPr>
            </a:p>
          </p:txBody>
        </p:sp>
      </p:grpSp>
      <p:grpSp>
        <p:nvGrpSpPr>
          <p:cNvPr id="15" name="Group 15"/>
          <p:cNvGrpSpPr/>
          <p:nvPr/>
        </p:nvGrpSpPr>
        <p:grpSpPr>
          <a:xfrm rot="0">
            <a:off x="14115273" y="7690757"/>
            <a:ext cx="3319365" cy="2596243"/>
            <a:chOff x="0" y="0"/>
            <a:chExt cx="874236" cy="68378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74236" cy="683784"/>
            </a:xfrm>
            <a:custGeom>
              <a:avLst/>
              <a:gdLst/>
              <a:ahLst/>
              <a:cxnLst/>
              <a:rect l="l" t="t" r="r" b="b"/>
              <a:pathLst>
                <a:path w="874236" h="683784">
                  <a:moveTo>
                    <a:pt x="437118" y="0"/>
                  </a:moveTo>
                  <a:cubicBezTo>
                    <a:pt x="195704" y="0"/>
                    <a:pt x="0" y="153070"/>
                    <a:pt x="0" y="341892"/>
                  </a:cubicBezTo>
                  <a:cubicBezTo>
                    <a:pt x="0" y="530714"/>
                    <a:pt x="195704" y="683784"/>
                    <a:pt x="437118" y="683784"/>
                  </a:cubicBezTo>
                  <a:cubicBezTo>
                    <a:pt x="678532" y="683784"/>
                    <a:pt x="874236" y="530714"/>
                    <a:pt x="874236" y="341892"/>
                  </a:cubicBezTo>
                  <a:cubicBezTo>
                    <a:pt x="874236" y="153070"/>
                    <a:pt x="678532" y="0"/>
                    <a:pt x="437118" y="0"/>
                  </a:cubicBezTo>
                  <a:close/>
                </a:path>
              </a:pathLst>
            </a:custGeom>
            <a:solidFill>
              <a:srgbClr val="00112D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81960" y="92680"/>
              <a:ext cx="710317" cy="527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30"/>
                </a:lnSpc>
              </a:pPr>
              <a:r>
                <a:rPr lang="en-US" sz="2300" spc="73">
                  <a:solidFill>
                    <a:srgbClr val="FFFFFF"/>
                  </a:solidFill>
                  <a:latin typeface="Open Sauce Bold" panose="00000800000000000000"/>
                </a:rPr>
                <a:t>DESCRIPTIVE ANALYSIS</a:t>
              </a:r>
              <a:endParaRPr lang="en-US" sz="2300" spc="73">
                <a:solidFill>
                  <a:srgbClr val="FFFFFF"/>
                </a:solidFill>
                <a:latin typeface="Open Sauce Bold" panose="00000800000000000000"/>
              </a:endParaRPr>
            </a:p>
            <a:p>
              <a:pPr algn="ctr">
                <a:lnSpc>
                  <a:spcPts val="110"/>
                </a:lnSpc>
              </a:pPr>
            </a:p>
          </p:txBody>
        </p:sp>
      </p:grpSp>
      <p:sp>
        <p:nvSpPr>
          <p:cNvPr id="18" name="AutoShape 18"/>
          <p:cNvSpPr/>
          <p:nvPr/>
        </p:nvSpPr>
        <p:spPr>
          <a:xfrm flipV="1">
            <a:off x="3572458" y="5124450"/>
            <a:ext cx="1511300" cy="19050"/>
          </a:xfrm>
          <a:prstGeom prst="line">
            <a:avLst/>
          </a:prstGeom>
          <a:ln w="38100" cap="flat">
            <a:solidFill>
              <a:srgbClr val="EF0A8D"/>
            </a:solidFill>
            <a:prstDash val="solid"/>
            <a:headEnd type="none" w="sm" len="sm"/>
            <a:tailEnd type="diamond" w="lg" len="lg"/>
          </a:ln>
        </p:spPr>
      </p:sp>
      <p:sp>
        <p:nvSpPr>
          <p:cNvPr id="19" name="AutoShape 19"/>
          <p:cNvSpPr/>
          <p:nvPr/>
        </p:nvSpPr>
        <p:spPr>
          <a:xfrm>
            <a:off x="8403124" y="5124450"/>
            <a:ext cx="1068096" cy="19050"/>
          </a:xfrm>
          <a:prstGeom prst="line">
            <a:avLst/>
          </a:prstGeom>
          <a:ln w="38100" cap="flat">
            <a:solidFill>
              <a:srgbClr val="EF0A8D"/>
            </a:solidFill>
            <a:prstDash val="solid"/>
            <a:headEnd type="none" w="sm" len="sm"/>
            <a:tailEnd type="diamond" w="lg" len="lg"/>
          </a:ln>
        </p:spPr>
      </p:sp>
      <p:sp>
        <p:nvSpPr>
          <p:cNvPr id="20" name="AutoShape 20"/>
          <p:cNvSpPr/>
          <p:nvPr/>
        </p:nvSpPr>
        <p:spPr>
          <a:xfrm>
            <a:off x="12790585" y="5105400"/>
            <a:ext cx="1324688" cy="0"/>
          </a:xfrm>
          <a:prstGeom prst="line">
            <a:avLst/>
          </a:prstGeom>
          <a:ln w="38100" cap="flat">
            <a:solidFill>
              <a:srgbClr val="EF0A8D"/>
            </a:solidFill>
            <a:prstDash val="solid"/>
            <a:headEnd type="none" w="sm" len="sm"/>
            <a:tailEnd type="diamond" w="lg" len="lg"/>
          </a:ln>
        </p:spPr>
      </p:sp>
      <p:sp>
        <p:nvSpPr>
          <p:cNvPr id="21" name="AutoShape 21"/>
          <p:cNvSpPr/>
          <p:nvPr/>
        </p:nvSpPr>
        <p:spPr>
          <a:xfrm flipH="1">
            <a:off x="15774955" y="6441621"/>
            <a:ext cx="0" cy="1249136"/>
          </a:xfrm>
          <a:prstGeom prst="line">
            <a:avLst/>
          </a:prstGeom>
          <a:ln w="38100" cap="flat">
            <a:solidFill>
              <a:srgbClr val="EF0A8D"/>
            </a:solidFill>
            <a:prstDash val="solid"/>
            <a:headEnd type="none" w="sm" len="sm"/>
            <a:tailEnd type="diamond" w="lg" len="lg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D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04106" y="490537"/>
            <a:ext cx="12279789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00"/>
              </a:lnSpc>
            </a:pPr>
            <a:r>
              <a:rPr lang="en-US" sz="7000">
                <a:solidFill>
                  <a:srgbClr val="FFFFFF"/>
                </a:solidFill>
                <a:latin typeface="Open Sauce Bold" panose="00000800000000000000"/>
              </a:rPr>
              <a:t>IMPLEMENTATION</a:t>
            </a:r>
            <a:endParaRPr lang="en-US" sz="7000">
              <a:solidFill>
                <a:srgbClr val="FFFFFF"/>
              </a:solidFill>
              <a:latin typeface="Open Sauce Bold" panose="0000080000000000000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89479" y="2671646"/>
            <a:ext cx="17909041" cy="180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30"/>
              </a:lnSpc>
            </a:pPr>
            <a:r>
              <a:rPr lang="en-US" sz="3300" spc="105">
                <a:solidFill>
                  <a:srgbClr val="FFFFFF"/>
                </a:solidFill>
                <a:latin typeface="Open Sauce Medium" panose="00000600000000000000"/>
              </a:rPr>
              <a:t>  </a:t>
            </a:r>
            <a:r>
              <a:rPr lang="en-US" sz="3300" spc="105">
                <a:solidFill>
                  <a:srgbClr val="8A8CC0"/>
                </a:solidFill>
                <a:latin typeface="Open Sauce" panose="00000500000000000000"/>
              </a:rPr>
              <a:t>AIM :</a:t>
            </a:r>
            <a:endParaRPr lang="en-US" sz="3300" spc="105">
              <a:solidFill>
                <a:srgbClr val="8A8CC0"/>
              </a:solidFill>
              <a:latin typeface="Open Sauce" panose="00000500000000000000"/>
            </a:endParaRPr>
          </a:p>
          <a:p>
            <a:pPr algn="ctr">
              <a:lnSpc>
                <a:spcPts val="2640"/>
              </a:lnSpc>
            </a:pPr>
          </a:p>
          <a:p>
            <a:pPr algn="ctr">
              <a:lnSpc>
                <a:spcPts val="2640"/>
              </a:lnSpc>
            </a:pPr>
            <a:r>
              <a:rPr lang="en-US" sz="2400" spc="76">
                <a:solidFill>
                  <a:srgbClr val="FFFFFF"/>
                </a:solidFill>
                <a:latin typeface="Open Sauce Medium" panose="00000600000000000000"/>
              </a:rPr>
              <a:t>To understand the influence of various factors that would end up taking wrong decision</a:t>
            </a:r>
            <a:endParaRPr lang="en-US" sz="2400" spc="76">
              <a:solidFill>
                <a:srgbClr val="FFFFFF"/>
              </a:solidFill>
              <a:latin typeface="Open Sauce Medium" panose="00000600000000000000"/>
            </a:endParaRPr>
          </a:p>
          <a:p>
            <a:pPr algn="ctr">
              <a:lnSpc>
                <a:spcPts val="2640"/>
              </a:lnSpc>
            </a:pPr>
          </a:p>
          <a:p>
            <a:pPr algn="ctr">
              <a:lnSpc>
                <a:spcPts val="2640"/>
              </a:lnSpc>
              <a:spcBef>
                <a:spcPct val="0"/>
              </a:spcBef>
            </a:pPr>
          </a:p>
        </p:txBody>
      </p:sp>
      <p:sp>
        <p:nvSpPr>
          <p:cNvPr id="4" name="TextBox 4"/>
          <p:cNvSpPr txBox="1"/>
          <p:nvPr/>
        </p:nvSpPr>
        <p:spPr>
          <a:xfrm>
            <a:off x="189479" y="5593799"/>
            <a:ext cx="9121208" cy="480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0"/>
              </a:lnSpc>
              <a:spcBef>
                <a:spcPct val="0"/>
              </a:spcBef>
            </a:pPr>
            <a:r>
              <a:rPr lang="en-US" sz="3300" spc="105">
                <a:solidFill>
                  <a:srgbClr val="8A8CC0"/>
                </a:solidFill>
                <a:latin typeface="Open Sauce Bold" panose="00000800000000000000"/>
              </a:rPr>
              <a:t>REQUIRED LIBRARIES TO BE IMPORTED :</a:t>
            </a:r>
            <a:endParaRPr lang="en-US" sz="3300" spc="105">
              <a:solidFill>
                <a:srgbClr val="8A8CC0"/>
              </a:solidFill>
              <a:latin typeface="Open Sauce Bold" panose="0000080000000000000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6729335"/>
            <a:ext cx="11330566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60"/>
              </a:lnSpc>
            </a:pPr>
            <a:r>
              <a:rPr lang="en-US" sz="3400">
                <a:solidFill>
                  <a:srgbClr val="FFFFFF"/>
                </a:solidFill>
                <a:latin typeface="Canva Sans" panose="020B0503030501040103"/>
              </a:rPr>
              <a:t>import numpy as np</a:t>
            </a:r>
            <a:endParaRPr lang="en-US" sz="3400">
              <a:solidFill>
                <a:srgbClr val="FFFFFF"/>
              </a:solidFill>
              <a:latin typeface="Canva Sans" panose="020B0503030501040103"/>
            </a:endParaRPr>
          </a:p>
          <a:p>
            <a:pPr algn="just">
              <a:lnSpc>
                <a:spcPts val="4760"/>
              </a:lnSpc>
            </a:pPr>
            <a:r>
              <a:rPr lang="en-US" sz="3400">
                <a:solidFill>
                  <a:srgbClr val="FFFFFF"/>
                </a:solidFill>
                <a:latin typeface="Canva Sans" panose="020B0503030501040103"/>
              </a:rPr>
              <a:t>import pandas as pd</a:t>
            </a:r>
            <a:endParaRPr lang="en-US" sz="3400">
              <a:solidFill>
                <a:srgbClr val="FFFFFF"/>
              </a:solidFill>
              <a:latin typeface="Canva Sans" panose="020B0503030501040103"/>
            </a:endParaRPr>
          </a:p>
          <a:p>
            <a:pPr algn="just">
              <a:lnSpc>
                <a:spcPts val="4760"/>
              </a:lnSpc>
            </a:pPr>
            <a:r>
              <a:rPr lang="en-US" sz="3400">
                <a:solidFill>
                  <a:srgbClr val="FFFFFF"/>
                </a:solidFill>
                <a:latin typeface="Canva Sans" panose="020B0503030501040103"/>
              </a:rPr>
              <a:t>import seaborn as sns</a:t>
            </a:r>
            <a:endParaRPr lang="en-US" sz="3400">
              <a:solidFill>
                <a:srgbClr val="FFFFFF"/>
              </a:solidFill>
              <a:latin typeface="Canva Sans" panose="020B0503030501040103"/>
            </a:endParaRPr>
          </a:p>
          <a:p>
            <a:pPr algn="just">
              <a:lnSpc>
                <a:spcPts val="4760"/>
              </a:lnSpc>
            </a:pPr>
            <a:r>
              <a:rPr lang="en-US" sz="3400">
                <a:solidFill>
                  <a:srgbClr val="FFFFFF"/>
                </a:solidFill>
                <a:latin typeface="Canva Sans" panose="020B0503030501040103"/>
              </a:rPr>
              <a:t>import matplotlib.pyplot as plt</a:t>
            </a:r>
            <a:endParaRPr lang="en-US" sz="3400">
              <a:solidFill>
                <a:srgbClr val="FFFFFF"/>
              </a:solidFill>
              <a:latin typeface="Canva Sans" panose="020B0503030501040103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D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2217455" y="2699965"/>
            <a:ext cx="13853090" cy="1485124"/>
            <a:chOff x="0" y="0"/>
            <a:chExt cx="18470787" cy="1980165"/>
          </a:xfrm>
        </p:grpSpPr>
        <p:sp>
          <p:nvSpPr>
            <p:cNvPr id="3" name="TextBox 3"/>
            <p:cNvSpPr txBox="1"/>
            <p:nvPr/>
          </p:nvSpPr>
          <p:spPr>
            <a:xfrm>
              <a:off x="0" y="76200"/>
              <a:ext cx="18470787" cy="9112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5120"/>
                </a:lnSpc>
              </a:pPr>
              <a:r>
                <a:rPr lang="en-US" sz="4875">
                  <a:solidFill>
                    <a:srgbClr val="FFFFFF"/>
                  </a:solidFill>
                  <a:latin typeface="Canva Sans" panose="020B0503030501040103"/>
                </a:rPr>
                <a:t>df=pd.read_csv("G:\datascience\Suicides.csv")</a:t>
              </a:r>
              <a:endParaRPr lang="en-US" sz="4875">
                <a:solidFill>
                  <a:srgbClr val="FFFFFF"/>
                </a:solidFill>
                <a:latin typeface="Canva Sans" panose="020B0503030501040103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33007"/>
              <a:ext cx="18470787" cy="5471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00"/>
                </a:lnSpc>
              </a:pPr>
              <a:r>
                <a:rPr lang="en-US" sz="2500" spc="79">
                  <a:solidFill>
                    <a:srgbClr val="FFFFFF"/>
                  </a:solidFill>
                  <a:latin typeface="Open Sauce" panose="00000500000000000000"/>
                </a:rPr>
                <a:t>READING THE DATA FROM CSV FILE :</a:t>
              </a:r>
              <a:endParaRPr lang="en-US" sz="2500" spc="79">
                <a:solidFill>
                  <a:srgbClr val="FFFFFF"/>
                </a:solidFill>
                <a:latin typeface="Open Sauce" panose="00000500000000000000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2217455" y="6265197"/>
            <a:ext cx="13853090" cy="1485124"/>
            <a:chOff x="0" y="0"/>
            <a:chExt cx="18470787" cy="1980165"/>
          </a:xfrm>
        </p:grpSpPr>
        <p:sp>
          <p:nvSpPr>
            <p:cNvPr id="6" name="TextBox 6"/>
            <p:cNvSpPr txBox="1"/>
            <p:nvPr/>
          </p:nvSpPr>
          <p:spPr>
            <a:xfrm>
              <a:off x="0" y="76200"/>
              <a:ext cx="18470787" cy="9112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5120"/>
                </a:lnSpc>
              </a:pPr>
              <a:r>
                <a:rPr lang="en-US" sz="4875">
                  <a:solidFill>
                    <a:srgbClr val="FFFFFF"/>
                  </a:solidFill>
                  <a:latin typeface="Canva Sans" panose="020B0503030501040103"/>
                </a:rPr>
                <a:t>(237519, 7)</a:t>
              </a:r>
              <a:endParaRPr lang="en-US" sz="4875">
                <a:solidFill>
                  <a:srgbClr val="FFFFFF"/>
                </a:solidFill>
                <a:latin typeface="Canva Sans" panose="020B0503030501040103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433007"/>
              <a:ext cx="18470787" cy="5471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00"/>
                </a:lnSpc>
              </a:pPr>
              <a:r>
                <a:rPr lang="en-US" sz="2500" spc="79">
                  <a:solidFill>
                    <a:srgbClr val="FFFFFF"/>
                  </a:solidFill>
                  <a:latin typeface="Open Sauce" panose="00000500000000000000"/>
                </a:rPr>
                <a:t>SIZE IF THE DATA :</a:t>
              </a:r>
              <a:endParaRPr lang="en-US" sz="2500" spc="79">
                <a:solidFill>
                  <a:srgbClr val="FFFFFF"/>
                </a:solidFill>
                <a:latin typeface="Open Sauce" panose="00000500000000000000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D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536510" y="-1647245"/>
            <a:ext cx="9144000" cy="14554200"/>
            <a:chOff x="0" y="0"/>
            <a:chExt cx="3093156" cy="492327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93156" cy="4923272"/>
            </a:xfrm>
            <a:custGeom>
              <a:avLst/>
              <a:gdLst/>
              <a:ahLst/>
              <a:cxnLst/>
              <a:rect l="l" t="t" r="r" b="b"/>
              <a:pathLst>
                <a:path w="3093156" h="4923272">
                  <a:moveTo>
                    <a:pt x="0" y="0"/>
                  </a:moveTo>
                  <a:lnTo>
                    <a:pt x="3093156" y="0"/>
                  </a:lnTo>
                  <a:lnTo>
                    <a:pt x="3093156" y="4923272"/>
                  </a:lnTo>
                  <a:lnTo>
                    <a:pt x="0" y="492327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-8994132" y="7983554"/>
            <a:ext cx="17601622" cy="3957381"/>
          </a:xfrm>
          <a:custGeom>
            <a:avLst/>
            <a:gdLst/>
            <a:ahLst/>
            <a:cxnLst/>
            <a:rect l="l" t="t" r="r" b="b"/>
            <a:pathLst>
              <a:path w="17601622" h="3957381">
                <a:moveTo>
                  <a:pt x="0" y="0"/>
                </a:moveTo>
                <a:lnTo>
                  <a:pt x="17601622" y="0"/>
                </a:lnTo>
                <a:lnTo>
                  <a:pt x="17601622" y="3957381"/>
                </a:lnTo>
                <a:lnTo>
                  <a:pt x="0" y="395738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9999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 t="-133" r="-133"/>
            </a:stretch>
          </a:blipFill>
        </p:spPr>
      </p:sp>
      <p:sp>
        <p:nvSpPr>
          <p:cNvPr id="5" name="Freeform 5"/>
          <p:cNvSpPr/>
          <p:nvPr/>
        </p:nvSpPr>
        <p:spPr>
          <a:xfrm flipV="1">
            <a:off x="9144000" y="-1647245"/>
            <a:ext cx="17601622" cy="3957381"/>
          </a:xfrm>
          <a:custGeom>
            <a:avLst/>
            <a:gdLst/>
            <a:ahLst/>
            <a:cxnLst/>
            <a:rect l="l" t="t" r="r" b="b"/>
            <a:pathLst>
              <a:path w="17601622" h="3957381">
                <a:moveTo>
                  <a:pt x="0" y="3957380"/>
                </a:moveTo>
                <a:lnTo>
                  <a:pt x="17601622" y="3957380"/>
                </a:lnTo>
                <a:lnTo>
                  <a:pt x="17601622" y="0"/>
                </a:lnTo>
                <a:lnTo>
                  <a:pt x="0" y="0"/>
                </a:lnTo>
                <a:lnTo>
                  <a:pt x="0" y="3957380"/>
                </a:lnTo>
                <a:close/>
              </a:path>
            </a:pathLst>
          </a:custGeom>
          <a:blipFill>
            <a:blip r:embed="rId3">
              <a:alphaModFix amt="43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133" r="-133"/>
            </a:stretch>
          </a:blipFill>
        </p:spPr>
      </p:sp>
      <p:grpSp>
        <p:nvGrpSpPr>
          <p:cNvPr id="6" name="Group 6"/>
          <p:cNvGrpSpPr/>
          <p:nvPr/>
        </p:nvGrpSpPr>
        <p:grpSpPr>
          <a:xfrm rot="0">
            <a:off x="922916" y="865414"/>
            <a:ext cx="7298168" cy="2956608"/>
            <a:chOff x="0" y="0"/>
            <a:chExt cx="9730890" cy="3942144"/>
          </a:xfrm>
        </p:grpSpPr>
        <p:sp>
          <p:nvSpPr>
            <p:cNvPr id="7" name="TextBox 7"/>
            <p:cNvSpPr txBox="1"/>
            <p:nvPr/>
          </p:nvSpPr>
          <p:spPr>
            <a:xfrm>
              <a:off x="0" y="0"/>
              <a:ext cx="9730890" cy="32004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6305"/>
                </a:lnSpc>
              </a:pPr>
              <a:r>
                <a:rPr lang="en-US" sz="5250" spc="168">
                  <a:solidFill>
                    <a:srgbClr val="000000"/>
                  </a:solidFill>
                  <a:latin typeface="Open Sauce" panose="00000500000000000000"/>
                </a:rPr>
                <a:t>LET US CHECK FOR ANY MISSING VALUES</a:t>
              </a:r>
              <a:endParaRPr lang="en-US" sz="5250" spc="168">
                <a:solidFill>
                  <a:srgbClr val="000000"/>
                </a:solidFill>
                <a:latin typeface="Open Sauce" panose="00000500000000000000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3449841"/>
              <a:ext cx="9730890" cy="4923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275"/>
                </a:lnSpc>
              </a:p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492190" y="5276382"/>
            <a:ext cx="7298168" cy="547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20"/>
              </a:lnSpc>
            </a:pPr>
            <a:r>
              <a:rPr lang="en-US" sz="3400">
                <a:solidFill>
                  <a:srgbClr val="000000"/>
                </a:solidFill>
                <a:latin typeface="Canva Sans" panose="020B0503030501040103"/>
              </a:rPr>
              <a:t>#code</a:t>
            </a:r>
            <a:endParaRPr lang="en-US" sz="3400">
              <a:solidFill>
                <a:srgbClr val="000000"/>
              </a:solidFill>
              <a:latin typeface="Canva Sans" panose="020B0503030501040103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846287" y="5996297"/>
            <a:ext cx="7413013" cy="3163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840"/>
              </a:lnSpc>
            </a:pPr>
            <a:r>
              <a:rPr lang="en-US" sz="2185" spc="69">
                <a:solidFill>
                  <a:srgbClr val="FFFFFF"/>
                </a:solidFill>
                <a:latin typeface="Open Sauce" panose="00000500000000000000"/>
              </a:rPr>
              <a:t>STATE                    0</a:t>
            </a:r>
            <a:endParaRPr lang="en-US" sz="2185" spc="69">
              <a:solidFill>
                <a:srgbClr val="FFFFFF"/>
              </a:solidFill>
              <a:latin typeface="Open Sauce" panose="00000500000000000000"/>
            </a:endParaRPr>
          </a:p>
          <a:p>
            <a:pPr marL="0" lvl="0" indent="0">
              <a:lnSpc>
                <a:spcPts val="2840"/>
              </a:lnSpc>
            </a:pPr>
            <a:r>
              <a:rPr lang="en-US" sz="2185" spc="69">
                <a:solidFill>
                  <a:srgbClr val="FFFFFF"/>
                </a:solidFill>
                <a:latin typeface="Open Sauce" panose="00000500000000000000"/>
              </a:rPr>
              <a:t>YEAR                      0</a:t>
            </a:r>
            <a:endParaRPr lang="en-US" sz="2185" spc="69">
              <a:solidFill>
                <a:srgbClr val="FFFFFF"/>
              </a:solidFill>
              <a:latin typeface="Open Sauce" panose="00000500000000000000"/>
            </a:endParaRPr>
          </a:p>
          <a:p>
            <a:pPr marL="0" lvl="0" indent="0">
              <a:lnSpc>
                <a:spcPts val="2840"/>
              </a:lnSpc>
            </a:pPr>
            <a:r>
              <a:rPr lang="en-US" sz="2185" spc="69">
                <a:solidFill>
                  <a:srgbClr val="FFFFFF"/>
                </a:solidFill>
                <a:latin typeface="Open Sauce" panose="00000500000000000000"/>
              </a:rPr>
              <a:t>TYPE_CODE           0</a:t>
            </a:r>
            <a:endParaRPr lang="en-US" sz="2185" spc="69">
              <a:solidFill>
                <a:srgbClr val="FFFFFF"/>
              </a:solidFill>
              <a:latin typeface="Open Sauce" panose="00000500000000000000"/>
            </a:endParaRPr>
          </a:p>
          <a:p>
            <a:pPr marL="0" lvl="0" indent="0">
              <a:lnSpc>
                <a:spcPts val="2840"/>
              </a:lnSpc>
            </a:pPr>
            <a:r>
              <a:rPr lang="en-US" sz="2185" spc="69">
                <a:solidFill>
                  <a:srgbClr val="FFFFFF"/>
                </a:solidFill>
                <a:latin typeface="Open Sauce" panose="00000500000000000000"/>
              </a:rPr>
              <a:t>TYPE                      0</a:t>
            </a:r>
            <a:endParaRPr lang="en-US" sz="2185" spc="69">
              <a:solidFill>
                <a:srgbClr val="FFFFFF"/>
              </a:solidFill>
              <a:latin typeface="Open Sauce" panose="00000500000000000000"/>
            </a:endParaRPr>
          </a:p>
          <a:p>
            <a:pPr marL="0" lvl="0" indent="0">
              <a:lnSpc>
                <a:spcPts val="2840"/>
              </a:lnSpc>
            </a:pPr>
            <a:r>
              <a:rPr lang="en-US" sz="2185" spc="69">
                <a:solidFill>
                  <a:srgbClr val="FFFFFF"/>
                </a:solidFill>
                <a:latin typeface="Open Sauce" panose="00000500000000000000"/>
              </a:rPr>
              <a:t>GENDER                 0</a:t>
            </a:r>
            <a:endParaRPr lang="en-US" sz="2185" spc="69">
              <a:solidFill>
                <a:srgbClr val="FFFFFF"/>
              </a:solidFill>
              <a:latin typeface="Open Sauce" panose="00000500000000000000"/>
            </a:endParaRPr>
          </a:p>
          <a:p>
            <a:pPr marL="0" lvl="0" indent="0">
              <a:lnSpc>
                <a:spcPts val="2840"/>
              </a:lnSpc>
            </a:pPr>
            <a:r>
              <a:rPr lang="en-US" sz="2185" spc="69">
                <a:solidFill>
                  <a:srgbClr val="FFFFFF"/>
                </a:solidFill>
                <a:latin typeface="Open Sauce" panose="00000500000000000000"/>
              </a:rPr>
              <a:t>AGE_GROUP           0</a:t>
            </a:r>
            <a:endParaRPr lang="en-US" sz="2185" spc="69">
              <a:solidFill>
                <a:srgbClr val="FFFFFF"/>
              </a:solidFill>
              <a:latin typeface="Open Sauce" panose="00000500000000000000"/>
            </a:endParaRPr>
          </a:p>
          <a:p>
            <a:pPr marL="0" lvl="0" indent="0">
              <a:lnSpc>
                <a:spcPts val="2840"/>
              </a:lnSpc>
            </a:pPr>
            <a:r>
              <a:rPr lang="en-US" sz="2185" spc="69">
                <a:solidFill>
                  <a:srgbClr val="FFFFFF"/>
                </a:solidFill>
                <a:latin typeface="Open Sauce" panose="00000500000000000000"/>
              </a:rPr>
              <a:t>TOTAL                    0</a:t>
            </a:r>
            <a:endParaRPr lang="en-US" sz="2185" spc="69">
              <a:solidFill>
                <a:srgbClr val="FFFFFF"/>
              </a:solidFill>
              <a:latin typeface="Open Sauce" panose="00000500000000000000"/>
            </a:endParaRPr>
          </a:p>
          <a:p>
            <a:pPr marL="0" lvl="0" indent="0">
              <a:lnSpc>
                <a:spcPts val="2840"/>
              </a:lnSpc>
            </a:pPr>
          </a:p>
          <a:p>
            <a:pPr marL="0" lvl="0" indent="0">
              <a:lnSpc>
                <a:spcPts val="2840"/>
              </a:lnSpc>
            </a:pPr>
            <a:r>
              <a:rPr lang="en-US" sz="2185" spc="69">
                <a:solidFill>
                  <a:srgbClr val="FFFFFF"/>
                </a:solidFill>
                <a:latin typeface="Open Sauce" panose="00000500000000000000"/>
              </a:rPr>
              <a:t>\DTYPE: INT64</a:t>
            </a:r>
            <a:endParaRPr lang="en-US" sz="2185" spc="69">
              <a:solidFill>
                <a:srgbClr val="FFFFFF"/>
              </a:solidFill>
              <a:latin typeface="Open Sauce" panose="0000050000000000000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606228" y="3794823"/>
            <a:ext cx="6875554" cy="6043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40"/>
              </a:lnSpc>
              <a:spcBef>
                <a:spcPct val="0"/>
              </a:spcBef>
            </a:pPr>
            <a:r>
              <a:rPr lang="en-US" sz="1745" spc="55">
                <a:solidFill>
                  <a:srgbClr val="FFFBFB"/>
                </a:solidFill>
                <a:latin typeface="Open Sauce" panose="00000500000000000000"/>
              </a:rPr>
              <a:t>AS SEEN , BELOW THERE ARE NO MISSING ( NULL ) VALUES IN THIS DATAFRAME</a:t>
            </a:r>
            <a:endParaRPr lang="en-US" sz="1745" spc="55">
              <a:solidFill>
                <a:srgbClr val="FFFBFB"/>
              </a:solidFill>
              <a:latin typeface="Open Sauce" panose="0000050000000000000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92190" y="6358518"/>
            <a:ext cx="294596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latin typeface="Canva Sans" panose="020B0503030501040103"/>
              </a:rPr>
              <a:t>df.isna().sum()</a:t>
            </a:r>
            <a:endParaRPr lang="en-US" sz="3400">
              <a:solidFill>
                <a:srgbClr val="000000"/>
              </a:solidFill>
              <a:latin typeface="Canva Sans" panose="020B0503030501040103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D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7174" y="2559246"/>
            <a:ext cx="13232681" cy="2066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170"/>
              </a:lnSpc>
            </a:pPr>
            <a:r>
              <a:rPr lang="en-US" sz="6810">
                <a:solidFill>
                  <a:srgbClr val="FEFEF4"/>
                </a:solidFill>
                <a:latin typeface="Canva Sans Bold" panose="020B0803030501040103"/>
              </a:rPr>
              <a:t>EXPLORATORY DATA ANALYSIS</a:t>
            </a:r>
            <a:endParaRPr lang="en-US" sz="6810">
              <a:solidFill>
                <a:srgbClr val="FEFEF4"/>
              </a:solidFill>
              <a:latin typeface="Canva Sans Bold" panose="020B0803030501040103"/>
            </a:endParaRPr>
          </a:p>
        </p:txBody>
      </p:sp>
      <p:grpSp>
        <p:nvGrpSpPr>
          <p:cNvPr id="3" name="Group 3"/>
          <p:cNvGrpSpPr/>
          <p:nvPr/>
        </p:nvGrpSpPr>
        <p:grpSpPr>
          <a:xfrm rot="0">
            <a:off x="12119574" y="3266052"/>
            <a:ext cx="7188914" cy="8764322"/>
            <a:chOff x="0" y="0"/>
            <a:chExt cx="9585219" cy="11685763"/>
          </a:xfrm>
        </p:grpSpPr>
        <p:grpSp>
          <p:nvGrpSpPr>
            <p:cNvPr id="4" name="Group 4"/>
            <p:cNvGrpSpPr/>
            <p:nvPr/>
          </p:nvGrpSpPr>
          <p:grpSpPr>
            <a:xfrm rot="-2700000">
              <a:off x="-562750" y="7790982"/>
              <a:ext cx="7429400" cy="1485661"/>
              <a:chOff x="0" y="0"/>
              <a:chExt cx="31900754" cy="637921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31900754" cy="6379210"/>
              </a:xfrm>
              <a:custGeom>
                <a:avLst/>
                <a:gdLst/>
                <a:ahLst/>
                <a:cxnLst/>
                <a:rect l="l" t="t" r="r" b="b"/>
                <a:pathLst>
                  <a:path w="31900754" h="6379210">
                    <a:moveTo>
                      <a:pt x="25204906" y="0"/>
                    </a:moveTo>
                    <a:lnTo>
                      <a:pt x="8024961" y="0"/>
                    </a:lnTo>
                    <a:lnTo>
                      <a:pt x="6736517" y="7620"/>
                    </a:lnTo>
                    <a:lnTo>
                      <a:pt x="0" y="6379210"/>
                    </a:lnTo>
                    <a:lnTo>
                      <a:pt x="25254845" y="6379210"/>
                    </a:lnTo>
                    <a:lnTo>
                      <a:pt x="31900754" y="0"/>
                    </a:lnTo>
                    <a:close/>
                  </a:path>
                </a:pathLst>
              </a:custGeom>
              <a:solidFill>
                <a:srgbClr val="FEFEF4"/>
              </a:solidFill>
            </p:spPr>
          </p:sp>
        </p:grpSp>
        <p:grpSp>
          <p:nvGrpSpPr>
            <p:cNvPr id="6" name="Group 6"/>
            <p:cNvGrpSpPr/>
            <p:nvPr/>
          </p:nvGrpSpPr>
          <p:grpSpPr>
            <a:xfrm rot="-2700000">
              <a:off x="3734095" y="6248668"/>
              <a:ext cx="6125442" cy="1485661"/>
              <a:chOff x="0" y="0"/>
              <a:chExt cx="26301750" cy="637921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6301750" cy="6379210"/>
              </a:xfrm>
              <a:custGeom>
                <a:avLst/>
                <a:gdLst/>
                <a:ahLst/>
                <a:cxnLst/>
                <a:rect l="l" t="t" r="r" b="b"/>
                <a:pathLst>
                  <a:path w="26301750" h="6379210">
                    <a:moveTo>
                      <a:pt x="19619477" y="0"/>
                    </a:moveTo>
                    <a:lnTo>
                      <a:pt x="7607643" y="0"/>
                    </a:lnTo>
                    <a:lnTo>
                      <a:pt x="6706792" y="7620"/>
                    </a:lnTo>
                    <a:lnTo>
                      <a:pt x="0" y="6379210"/>
                    </a:lnTo>
                    <a:lnTo>
                      <a:pt x="19655841" y="6379210"/>
                    </a:lnTo>
                    <a:lnTo>
                      <a:pt x="26301750" y="0"/>
                    </a:lnTo>
                    <a:close/>
                  </a:path>
                </a:pathLst>
              </a:custGeom>
              <a:solidFill>
                <a:srgbClr val="FEFEF4"/>
              </a:solidFill>
            </p:spPr>
          </p:sp>
        </p:grpSp>
        <p:grpSp>
          <p:nvGrpSpPr>
            <p:cNvPr id="8" name="Group 8"/>
            <p:cNvGrpSpPr/>
            <p:nvPr/>
          </p:nvGrpSpPr>
          <p:grpSpPr>
            <a:xfrm rot="-2700000">
              <a:off x="3831566" y="1948101"/>
              <a:ext cx="6125442" cy="1485661"/>
              <a:chOff x="0" y="0"/>
              <a:chExt cx="26301750" cy="637921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26301750" cy="6379210"/>
              </a:xfrm>
              <a:custGeom>
                <a:avLst/>
                <a:gdLst/>
                <a:ahLst/>
                <a:cxnLst/>
                <a:rect l="l" t="t" r="r" b="b"/>
                <a:pathLst>
                  <a:path w="26301750" h="6379210">
                    <a:moveTo>
                      <a:pt x="19619477" y="0"/>
                    </a:moveTo>
                    <a:lnTo>
                      <a:pt x="7607643" y="0"/>
                    </a:lnTo>
                    <a:lnTo>
                      <a:pt x="6706792" y="7620"/>
                    </a:lnTo>
                    <a:lnTo>
                      <a:pt x="0" y="6379210"/>
                    </a:lnTo>
                    <a:lnTo>
                      <a:pt x="19655841" y="6379210"/>
                    </a:lnTo>
                    <a:lnTo>
                      <a:pt x="26301750" y="0"/>
                    </a:lnTo>
                    <a:close/>
                  </a:path>
                </a:pathLst>
              </a:custGeom>
              <a:solidFill>
                <a:srgbClr val="FEFEF4"/>
              </a:solidFill>
            </p:spPr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3008</Words>
  <Application>WPS Presentation</Application>
  <PresentationFormat>On-screen Show (4:3)</PresentationFormat>
  <Paragraphs>208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53" baseType="lpstr">
      <vt:lpstr>Arial</vt:lpstr>
      <vt:lpstr>SimSun</vt:lpstr>
      <vt:lpstr>Wingdings</vt:lpstr>
      <vt:lpstr>DM Sans Italics</vt:lpstr>
      <vt:lpstr>Now Bold</vt:lpstr>
      <vt:lpstr>Segoe Print</vt:lpstr>
      <vt:lpstr>DM Sans</vt:lpstr>
      <vt:lpstr>DM Sans Bold</vt:lpstr>
      <vt:lpstr>Open Sauce</vt:lpstr>
      <vt:lpstr>Nunito Bold</vt:lpstr>
      <vt:lpstr>Garet ExtraBold</vt:lpstr>
      <vt:lpstr>Garet ExtraBold Bold</vt:lpstr>
      <vt:lpstr>Open Sauce Bold</vt:lpstr>
      <vt:lpstr>Open Sauce Medium</vt:lpstr>
      <vt:lpstr>Canva Sans</vt:lpstr>
      <vt:lpstr>Canva Sans Bold</vt:lpstr>
      <vt:lpstr>Microsoft YaHei</vt:lpstr>
      <vt:lpstr>Arial Unicode MS</vt:lpstr>
      <vt:lpstr>Calibri</vt:lpstr>
      <vt:lpstr>Arial</vt:lpstr>
      <vt:lpstr>Open Sans 1 Bold</vt:lpstr>
      <vt:lpstr>Open Sans 1</vt:lpstr>
      <vt:lpstr>Public Sans Bold</vt:lpstr>
      <vt:lpstr>Decalotype</vt:lpstr>
      <vt:lpstr>Open Sans 2 Bold</vt:lpstr>
      <vt:lpstr>Art_mountaineering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Dark Professional Geometric Business Project Presentation </dc:title>
  <dc:creator/>
  <cp:lastModifiedBy>admin</cp:lastModifiedBy>
  <cp:revision>3</cp:revision>
  <dcterms:created xsi:type="dcterms:W3CDTF">2006-08-16T00:00:00Z</dcterms:created>
  <dcterms:modified xsi:type="dcterms:W3CDTF">2023-11-15T06:16:51Z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90F9267369F545A1ACA2C49D89149FD2_12</vt:lpwstr>
  </property>
  <property fmtid="{D5CDD505-2E9C-101B-9397-08002B2CF9AE}" pid="3" name="KSOProductBuildVer">
    <vt:lpwstr>1033-12.2.0.13306</vt:lpwstr>
  </property>
</Properties>
</file>