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75" r:id="rId7"/>
    <p:sldId id="261" r:id="rId8"/>
    <p:sldId id="262" r:id="rId9"/>
    <p:sldId id="270" r:id="rId10"/>
    <p:sldId id="269" r:id="rId11"/>
    <p:sldId id="263" r:id="rId12"/>
    <p:sldId id="271" r:id="rId13"/>
    <p:sldId id="264" r:id="rId14"/>
    <p:sldId id="272" r:id="rId15"/>
    <p:sldId id="273" r:id="rId16"/>
    <p:sldId id="274" r:id="rId17"/>
    <p:sldId id="265"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p:cViewPr varScale="1">
        <p:scale>
          <a:sx n="61" d="100"/>
          <a:sy n="61" d="100"/>
        </p:scale>
        <p:origin x="101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performance.xlsx]Sheet2!PivotTable3</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Employee</a:t>
            </a:r>
            <a:r>
              <a:rPr lang="en-US" baseline="0" dirty="0"/>
              <a:t> Performance Analysis</a:t>
            </a:r>
            <a:endParaRPr lang="en-US" dirty="0"/>
          </a:p>
        </c:rich>
      </c:tx>
      <c:layout>
        <c:manualLayout>
          <c:xMode val="edge"/>
          <c:yMode val="edge"/>
          <c:x val="0.27719324501283987"/>
          <c:y val="1.345533956692913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04C-41C4-BD7E-3C45ADE458BD}"/>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704C-41C4-BD7E-3C45ADE458BD}"/>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704C-41C4-BD7E-3C45ADE458B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704C-41C4-BD7E-3C45ADE458BD}"/>
            </c:ext>
          </c:extLst>
        </c:ser>
        <c:dLbls>
          <c:showLegendKey val="0"/>
          <c:showVal val="0"/>
          <c:showCatName val="0"/>
          <c:showSerName val="0"/>
          <c:showPercent val="0"/>
          <c:showBubbleSize val="0"/>
        </c:dLbls>
        <c:gapWidth val="219"/>
        <c:overlap val="-27"/>
        <c:axId val="443092480"/>
        <c:axId val="443093440"/>
      </c:barChart>
      <c:catAx>
        <c:axId val="443092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093440"/>
        <c:crosses val="autoZero"/>
        <c:auto val="1"/>
        <c:lblAlgn val="ctr"/>
        <c:lblOffset val="100"/>
        <c:noMultiLvlLbl val="0"/>
      </c:catAx>
      <c:valAx>
        <c:axId val="44309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3092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06396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073493" y="2814072"/>
            <a:ext cx="8610600" cy="2677656"/>
          </a:xfrm>
          <a:prstGeom prst="rect">
            <a:avLst/>
          </a:prstGeom>
          <a:noFill/>
        </p:spPr>
        <p:txBody>
          <a:bodyPr wrap="square" rtlCol="0">
            <a:spAutoFit/>
          </a:bodyPr>
          <a:lstStyle/>
          <a:p>
            <a:r>
              <a:rPr lang="en-US" sz="2400" b="1" dirty="0"/>
              <a:t>STUDENT NAME: JANANI N D</a:t>
            </a:r>
          </a:p>
          <a:p>
            <a:r>
              <a:rPr lang="en-US" sz="2400" b="1" dirty="0"/>
              <a:t>REGISTER NO: 312219356</a:t>
            </a:r>
          </a:p>
          <a:p>
            <a:r>
              <a:rPr lang="en-US" sz="2400" b="1" dirty="0"/>
              <a:t>NM ID: C64795E0A6F40989F8F40D3AE82F6CF7</a:t>
            </a:r>
          </a:p>
          <a:p>
            <a:r>
              <a:rPr lang="en-US" sz="2400" b="1" dirty="0"/>
              <a:t>UNM: unm1711312219356</a:t>
            </a:r>
          </a:p>
          <a:p>
            <a:r>
              <a:rPr lang="en-US" sz="2400" b="1" dirty="0"/>
              <a:t>DEPARTMENT: B.COM Accounting &amp; Finance</a:t>
            </a:r>
          </a:p>
          <a:p>
            <a:r>
              <a:rPr lang="en-US" sz="2400" b="1" dirty="0"/>
              <a:t>COLLEGE: SA COLLEGE OF ARTS AND SCIENCE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798" y="95994"/>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6DD4D001-593A-5B4B-6A90-675C2E58E0AD}"/>
              </a:ext>
            </a:extLst>
          </p:cNvPr>
          <p:cNvSpPr txBox="1"/>
          <p:nvPr/>
        </p:nvSpPr>
        <p:spPr>
          <a:xfrm>
            <a:off x="667405" y="1043502"/>
            <a:ext cx="6101254" cy="923330"/>
          </a:xfrm>
          <a:prstGeom prst="rect">
            <a:avLst/>
          </a:prstGeom>
          <a:noFill/>
        </p:spPr>
        <p:txBody>
          <a:bodyPr wrap="square">
            <a:spAutoFit/>
          </a:bodyPr>
          <a:lstStyle/>
          <a:p>
            <a:r>
              <a:rPr lang="en-US" dirty="0"/>
              <a:t>The dataset is designed to provide a comprehensive view of each employee's contributions, efficiency, and engagement within the organization. </a:t>
            </a:r>
          </a:p>
        </p:txBody>
      </p:sp>
      <p:sp>
        <p:nvSpPr>
          <p:cNvPr id="5" name="Rectangle 1">
            <a:extLst>
              <a:ext uri="{FF2B5EF4-FFF2-40B4-BE49-F238E27FC236}">
                <a16:creationId xmlns:a16="http://schemas.microsoft.com/office/drawing/2014/main" id="{FF27E366-BEE9-D825-D92A-88ED680FBE01}"/>
              </a:ext>
            </a:extLst>
          </p:cNvPr>
          <p:cNvSpPr>
            <a:spLocks noChangeArrowheads="1"/>
          </p:cNvSpPr>
          <p:nvPr/>
        </p:nvSpPr>
        <p:spPr bwMode="auto">
          <a:xfrm>
            <a:off x="685798" y="2001132"/>
            <a:ext cx="610125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Employee ID:</a:t>
            </a:r>
            <a:r>
              <a:rPr kumimoji="0" lang="en-US" altLang="en-US" sz="18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Name:</a:t>
            </a:r>
            <a:r>
              <a:rPr kumimoji="0" lang="en-US" altLang="en-US" sz="1800" b="0" i="0" u="none" strike="noStrike" cap="none" normalizeH="0" baseline="0" dirty="0">
                <a:ln>
                  <a:noFill/>
                </a:ln>
                <a:solidFill>
                  <a:schemeClr val="tx1"/>
                </a:solidFill>
                <a:effectLst/>
                <a:latin typeface="Arial" panose="020B0604020202020204" pitchFamily="34" charset="0"/>
              </a:rPr>
              <a:t> The full name of the employee.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Department:</a:t>
            </a:r>
            <a:r>
              <a:rPr kumimoji="0" lang="en-US" altLang="en-US" sz="1800" b="0" i="0" u="none" strike="noStrike" cap="none" normalizeH="0" baseline="0" dirty="0">
                <a:ln>
                  <a:noFill/>
                </a:ln>
                <a:solidFill>
                  <a:schemeClr val="tx1"/>
                </a:solidFill>
                <a:effectLst/>
                <a:latin typeface="Arial" panose="020B0604020202020204" pitchFamily="34" charset="0"/>
              </a:rPr>
              <a:t> The department or team the employee belongs to (e.g., Sales, Marketing, IT).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Position/Role:</a:t>
            </a:r>
            <a:r>
              <a:rPr kumimoji="0" lang="en-US" altLang="en-US" sz="1800" b="0" i="0" u="none" strike="noStrike" cap="none" normalizeH="0" baseline="0" dirty="0">
                <a:ln>
                  <a:noFill/>
                </a:ln>
                <a:solidFill>
                  <a:schemeClr val="tx1"/>
                </a:solidFill>
                <a:effectLst/>
                <a:latin typeface="Arial" panose="020B0604020202020204" pitchFamily="34" charset="0"/>
              </a:rPr>
              <a:t> The employee's job title or role within the organization.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F053109-DB86-3EC6-59E0-F1D8DCC033A2}"/>
              </a:ext>
            </a:extLst>
          </p:cNvPr>
          <p:cNvSpPr txBox="1"/>
          <p:nvPr/>
        </p:nvSpPr>
        <p:spPr>
          <a:xfrm>
            <a:off x="659522" y="4678788"/>
            <a:ext cx="6101254" cy="369332"/>
          </a:xfrm>
          <a:prstGeom prst="rect">
            <a:avLst/>
          </a:prstGeom>
          <a:noFill/>
        </p:spPr>
        <p:txBody>
          <a:bodyPr wrap="square">
            <a:spAutoFit/>
          </a:bodyPr>
          <a:lstStyle/>
          <a:p>
            <a:r>
              <a:rPr lang="en-US" b="1" dirty="0"/>
              <a:t>Gender:</a:t>
            </a:r>
            <a:r>
              <a:rPr lang="en-US" dirty="0"/>
              <a:t> The gender of the employee.</a:t>
            </a:r>
          </a:p>
        </p:txBody>
      </p:sp>
      <p:sp>
        <p:nvSpPr>
          <p:cNvPr id="9" name="TextBox 8">
            <a:extLst>
              <a:ext uri="{FF2B5EF4-FFF2-40B4-BE49-F238E27FC236}">
                <a16:creationId xmlns:a16="http://schemas.microsoft.com/office/drawing/2014/main" id="{B193495F-DF25-7AFB-FF9A-197C48633FA9}"/>
              </a:ext>
            </a:extLst>
          </p:cNvPr>
          <p:cNvSpPr txBox="1"/>
          <p:nvPr/>
        </p:nvSpPr>
        <p:spPr>
          <a:xfrm>
            <a:off x="654267" y="5352833"/>
            <a:ext cx="6101253" cy="923330"/>
          </a:xfrm>
          <a:prstGeom prst="rect">
            <a:avLst/>
          </a:prstGeom>
          <a:noFill/>
        </p:spPr>
        <p:txBody>
          <a:bodyPr wrap="square">
            <a:spAutoFit/>
          </a:bodyPr>
          <a:lstStyle/>
          <a:p>
            <a:r>
              <a:rPr lang="en-US" b="1" dirty="0"/>
              <a:t>Overall Performance Rating:</a:t>
            </a:r>
            <a:r>
              <a:rPr lang="en-US" dirty="0"/>
              <a:t> A summary rating from the performance review (e.g., Exceeds Expectations, Meets Expectations, Below Expectations).</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760739" y="3080955"/>
            <a:ext cx="2771775" cy="2874379"/>
          </a:xfrm>
          <a:prstGeom prst="rect">
            <a:avLst/>
          </a:prstGeom>
        </p:spPr>
      </p:pic>
      <p:sp>
        <p:nvSpPr>
          <p:cNvPr id="7" name="object 7"/>
          <p:cNvSpPr txBox="1">
            <a:spLocks noGrp="1"/>
          </p:cNvSpPr>
          <p:nvPr>
            <p:ph type="title"/>
          </p:nvPr>
        </p:nvSpPr>
        <p:spPr>
          <a:xfrm>
            <a:off x="666202" y="210759"/>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B8EB009-7DD7-57E0-118A-8C529EAD293A}"/>
              </a:ext>
            </a:extLst>
          </p:cNvPr>
          <p:cNvSpPr txBox="1"/>
          <p:nvPr/>
        </p:nvSpPr>
        <p:spPr>
          <a:xfrm>
            <a:off x="594821" y="1191527"/>
            <a:ext cx="6101254" cy="1785104"/>
          </a:xfrm>
          <a:prstGeom prst="rect">
            <a:avLst/>
          </a:prstGeom>
          <a:noFill/>
        </p:spPr>
        <p:txBody>
          <a:bodyPr wrap="square">
            <a:spAutoFit/>
          </a:bodyPr>
          <a:lstStyle/>
          <a:p>
            <a:r>
              <a:rPr lang="en-US" sz="2000" b="1" dirty="0"/>
              <a:t>Real-Time Data Integration:</a:t>
            </a:r>
          </a:p>
          <a:p>
            <a:pPr>
              <a:buFont typeface="Arial" panose="020B0604020202020204" pitchFamily="34" charset="0"/>
              <a:buChar char="•"/>
            </a:pPr>
            <a:r>
              <a:rPr lang="en-US" b="1" dirty="0"/>
              <a:t>Wow Factor:</a:t>
            </a:r>
            <a:r>
              <a:rPr lang="en-US" dirty="0"/>
              <a:t> The solution integrates real-time data from various sources, allowing for up-to-the-minute performance tracking and analysis. This feature ensures that managers and HR teams always have the most current information at their fingertips.</a:t>
            </a:r>
          </a:p>
        </p:txBody>
      </p:sp>
      <p:sp>
        <p:nvSpPr>
          <p:cNvPr id="13" name="TextBox 12">
            <a:extLst>
              <a:ext uri="{FF2B5EF4-FFF2-40B4-BE49-F238E27FC236}">
                <a16:creationId xmlns:a16="http://schemas.microsoft.com/office/drawing/2014/main" id="{B4EF2109-5A8E-FBFF-A373-305440C53885}"/>
              </a:ext>
            </a:extLst>
          </p:cNvPr>
          <p:cNvSpPr txBox="1"/>
          <p:nvPr/>
        </p:nvSpPr>
        <p:spPr>
          <a:xfrm>
            <a:off x="594821" y="3334302"/>
            <a:ext cx="6766060" cy="1785104"/>
          </a:xfrm>
          <a:prstGeom prst="rect">
            <a:avLst/>
          </a:prstGeom>
          <a:noFill/>
        </p:spPr>
        <p:txBody>
          <a:bodyPr wrap="square">
            <a:spAutoFit/>
          </a:bodyPr>
          <a:lstStyle/>
          <a:p>
            <a:r>
              <a:rPr lang="en-US" sz="2000" b="1" dirty="0"/>
              <a:t>Predictive Analytics:</a:t>
            </a:r>
          </a:p>
          <a:p>
            <a:pPr>
              <a:buFont typeface="Arial" panose="020B0604020202020204" pitchFamily="34" charset="0"/>
              <a:buChar char="•"/>
            </a:pPr>
            <a:r>
              <a:rPr lang="en-US" b="1" dirty="0"/>
              <a:t>Wow Factor:</a:t>
            </a:r>
            <a:r>
              <a:rPr lang="en-US" dirty="0"/>
              <a:t> By incorporating predictive analytics, the tool can forecast future performance trends, identify potential issues before they arise, and suggest proactive measures. For example, it could predict which employees are at risk of burnout based on their workload and engagement levels.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A7AC4A-BC9E-1D35-0C66-EFB2DA72861F}"/>
              </a:ext>
            </a:extLst>
          </p:cNvPr>
          <p:cNvSpPr txBox="1"/>
          <p:nvPr/>
        </p:nvSpPr>
        <p:spPr>
          <a:xfrm>
            <a:off x="304800" y="457200"/>
            <a:ext cx="8847082" cy="1231106"/>
          </a:xfrm>
          <a:prstGeom prst="rect">
            <a:avLst/>
          </a:prstGeom>
          <a:noFill/>
        </p:spPr>
        <p:txBody>
          <a:bodyPr wrap="square">
            <a:spAutoFit/>
          </a:bodyPr>
          <a:lstStyle/>
          <a:p>
            <a:r>
              <a:rPr lang="en-US" sz="2000" b="1" dirty="0"/>
              <a:t>Personalized Performance Insights:</a:t>
            </a:r>
          </a:p>
          <a:p>
            <a:pPr>
              <a:buFont typeface="Arial" panose="020B0604020202020204" pitchFamily="34" charset="0"/>
              <a:buChar char="•"/>
            </a:pPr>
            <a:r>
              <a:rPr lang="en-US" b="1" dirty="0"/>
              <a:t>Wow Factor:</a:t>
            </a:r>
            <a:r>
              <a:rPr lang="en-US" dirty="0"/>
              <a:t> The solution offers personalized insights for each employee, highlighting their unique strengths and areas for improvement. This customization makes feedback more relevant and actionable, enhancing employee engagement and growth.</a:t>
            </a:r>
          </a:p>
        </p:txBody>
      </p:sp>
      <p:sp>
        <p:nvSpPr>
          <p:cNvPr id="5" name="TextBox 4">
            <a:extLst>
              <a:ext uri="{FF2B5EF4-FFF2-40B4-BE49-F238E27FC236}">
                <a16:creationId xmlns:a16="http://schemas.microsoft.com/office/drawing/2014/main" id="{9E90BBE1-75D7-9178-033E-DB4E53700B87}"/>
              </a:ext>
            </a:extLst>
          </p:cNvPr>
          <p:cNvSpPr txBox="1"/>
          <p:nvPr/>
        </p:nvSpPr>
        <p:spPr>
          <a:xfrm>
            <a:off x="304800" y="2286000"/>
            <a:ext cx="8847082" cy="1231106"/>
          </a:xfrm>
          <a:prstGeom prst="rect">
            <a:avLst/>
          </a:prstGeom>
          <a:noFill/>
        </p:spPr>
        <p:txBody>
          <a:bodyPr wrap="square">
            <a:spAutoFit/>
          </a:bodyPr>
          <a:lstStyle/>
          <a:p>
            <a:r>
              <a:rPr lang="en-US" sz="2000" b="1" dirty="0"/>
              <a:t>Dynamic Scenario Analysis:</a:t>
            </a:r>
          </a:p>
          <a:p>
            <a:pPr>
              <a:buFont typeface="Arial" panose="020B0604020202020204" pitchFamily="34" charset="0"/>
              <a:buChar char="•"/>
            </a:pPr>
            <a:r>
              <a:rPr lang="en-US" b="1" dirty="0"/>
              <a:t>Wow Factor:</a:t>
            </a:r>
            <a:r>
              <a:rPr lang="en-US" dirty="0"/>
              <a:t> Managers can use the tool to perform “what-if” analyses, exploring different scenarios (e.g., how performance might improve if certain training is provided) to make data-driven decisions. This feature helps in planning and resource allocation</a:t>
            </a:r>
          </a:p>
        </p:txBody>
      </p:sp>
      <p:sp>
        <p:nvSpPr>
          <p:cNvPr id="7" name="TextBox 6">
            <a:extLst>
              <a:ext uri="{FF2B5EF4-FFF2-40B4-BE49-F238E27FC236}">
                <a16:creationId xmlns:a16="http://schemas.microsoft.com/office/drawing/2014/main" id="{F67E33EC-BE47-F128-6AC7-02609316FFF1}"/>
              </a:ext>
            </a:extLst>
          </p:cNvPr>
          <p:cNvSpPr txBox="1"/>
          <p:nvPr/>
        </p:nvSpPr>
        <p:spPr>
          <a:xfrm>
            <a:off x="304800" y="3810000"/>
            <a:ext cx="8847082" cy="1508105"/>
          </a:xfrm>
          <a:prstGeom prst="rect">
            <a:avLst/>
          </a:prstGeom>
          <a:noFill/>
        </p:spPr>
        <p:txBody>
          <a:bodyPr wrap="square">
            <a:spAutoFit/>
          </a:bodyPr>
          <a:lstStyle/>
          <a:p>
            <a:r>
              <a:rPr lang="en-US" sz="2000" b="1" dirty="0"/>
              <a:t>Visual Storytelling:</a:t>
            </a:r>
          </a:p>
          <a:p>
            <a:pPr>
              <a:buFont typeface="Arial" panose="020B0604020202020204" pitchFamily="34" charset="0"/>
              <a:buChar char="•"/>
            </a:pPr>
            <a:r>
              <a:rPr lang="en-US" b="1" dirty="0"/>
              <a:t>Wow Factor:</a:t>
            </a:r>
            <a:r>
              <a:rPr lang="en-US" dirty="0"/>
              <a:t> The dashboard isn't just a collection of charts—it tells a story. With intuitive visualizations, the data is presented in a narrative format that highlights key insights and trends in a compelling way. This makes it easier for stakeholders to understand and act on the data.</a:t>
            </a:r>
          </a:p>
        </p:txBody>
      </p:sp>
    </p:spTree>
    <p:extLst>
      <p:ext uri="{BB962C8B-B14F-4D97-AF65-F5344CB8AC3E}">
        <p14:creationId xmlns:p14="http://schemas.microsoft.com/office/powerpoint/2010/main" val="340564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18E2A53-5C4F-36BB-C100-95B69A3F5710}"/>
              </a:ext>
            </a:extLst>
          </p:cNvPr>
          <p:cNvSpPr txBox="1"/>
          <p:nvPr/>
        </p:nvSpPr>
        <p:spPr>
          <a:xfrm>
            <a:off x="593178" y="1720840"/>
            <a:ext cx="8770882" cy="3508653"/>
          </a:xfrm>
          <a:prstGeom prst="rect">
            <a:avLst/>
          </a:prstGeom>
          <a:noFill/>
        </p:spPr>
        <p:txBody>
          <a:bodyPr wrap="square">
            <a:spAutoFit/>
          </a:bodyPr>
          <a:lstStyle/>
          <a:p>
            <a:r>
              <a:rPr lang="en-US" sz="2400" b="1" dirty="0"/>
              <a:t>Data Filtering:</a:t>
            </a:r>
          </a:p>
          <a:p>
            <a:pPr>
              <a:buFont typeface="Arial" panose="020B0604020202020204" pitchFamily="34" charset="0"/>
              <a:buChar char="•"/>
            </a:pPr>
            <a:r>
              <a:rPr lang="en-US" b="1" dirty="0"/>
              <a:t>Purpose:</a:t>
            </a:r>
            <a:r>
              <a:rPr lang="en-US" dirty="0"/>
              <a:t> Allows you to focus on specific subsets of data, such as a particular department, date range, or performance rating.</a:t>
            </a:r>
          </a:p>
          <a:p>
            <a:pPr>
              <a:buFont typeface="Arial" panose="020B0604020202020204" pitchFamily="34" charset="0"/>
              <a:buChar char="•"/>
            </a:pPr>
            <a:r>
              <a:rPr lang="en-US" b="1" dirty="0"/>
              <a:t>Implementation:</a:t>
            </a:r>
            <a:endParaRPr lang="en-US" dirty="0"/>
          </a:p>
          <a:p>
            <a:pPr marL="742950" lvl="1" indent="-285750">
              <a:buFont typeface="Arial" panose="020B0604020202020204" pitchFamily="34" charset="0"/>
              <a:buChar char="•"/>
            </a:pPr>
            <a:r>
              <a:rPr lang="en-US" b="1" dirty="0"/>
              <a:t>Auto Filter:</a:t>
            </a:r>
            <a:r>
              <a:rPr lang="en-US" dirty="0"/>
              <a:t> Apply Excel’s Auto Filter feature to your data columns. This allows you to quickly filter by criteria such as department, employee role, or performance rating.</a:t>
            </a:r>
          </a:p>
          <a:p>
            <a:pPr marL="742950" lvl="1" indent="-285750">
              <a:buFont typeface="Arial" panose="020B0604020202020204" pitchFamily="34" charset="0"/>
              <a:buChar char="•"/>
            </a:pPr>
            <a:r>
              <a:rPr lang="en-US" b="1" dirty="0"/>
              <a:t>Advanced Filters:</a:t>
            </a:r>
            <a:r>
              <a:rPr lang="en-US" dirty="0"/>
              <a:t> Use Excel’s Advanced Filters to create more complex criteria, such as filtering employees with a performance rating above a certain threshold or those who have completed specific training programs.</a:t>
            </a:r>
          </a:p>
          <a:p>
            <a:r>
              <a:rPr lang="en-US" b="1" dirty="0"/>
              <a:t>Example:</a:t>
            </a:r>
            <a:endParaRPr lang="en-US" dirty="0"/>
          </a:p>
          <a:p>
            <a:pPr>
              <a:buFont typeface="Arial" panose="020B0604020202020204" pitchFamily="34" charset="0"/>
              <a:buChar char="•"/>
            </a:pPr>
            <a:r>
              <a:rPr lang="en-US" dirty="0"/>
              <a:t>Filter the data to show only employees from the "Sales" department with an "Exceeds Expectations" rating in the last quarter.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19247-C0A0-5EB3-2907-F8B7341E3EA6}"/>
              </a:ext>
            </a:extLst>
          </p:cNvPr>
          <p:cNvSpPr txBox="1"/>
          <p:nvPr/>
        </p:nvSpPr>
        <p:spPr>
          <a:xfrm>
            <a:off x="1295400" y="612844"/>
            <a:ext cx="7543800" cy="4893647"/>
          </a:xfrm>
          <a:prstGeom prst="rect">
            <a:avLst/>
          </a:prstGeom>
          <a:noFill/>
        </p:spPr>
        <p:txBody>
          <a:bodyPr wrap="square">
            <a:spAutoFit/>
          </a:bodyPr>
          <a:lstStyle/>
          <a:p>
            <a:r>
              <a:rPr lang="en-US" sz="2400" b="1" dirty="0"/>
              <a:t>Pivot Tables</a:t>
            </a:r>
            <a:r>
              <a:rPr lang="en-US" b="1" dirty="0"/>
              <a:t>:</a:t>
            </a:r>
          </a:p>
          <a:p>
            <a:pPr>
              <a:buFont typeface="Arial" panose="020B0604020202020204" pitchFamily="34" charset="0"/>
              <a:buChar char="•"/>
            </a:pPr>
            <a:r>
              <a:rPr lang="en-US" b="1" dirty="0"/>
              <a:t>Purpose:</a:t>
            </a:r>
            <a:r>
              <a:rPr lang="en-US" dirty="0"/>
              <a:t> Summarize, analyze, and explore large datasets by aggregating data across multiple dimensions (e.g., department, performance rating, attendance).</a:t>
            </a:r>
          </a:p>
          <a:p>
            <a:pPr>
              <a:buFont typeface="Arial" panose="020B0604020202020204" pitchFamily="34" charset="0"/>
              <a:buChar char="•"/>
            </a:pPr>
            <a:r>
              <a:rPr lang="en-US" b="1" dirty="0"/>
              <a:t>Implementation:</a:t>
            </a:r>
            <a:endParaRPr lang="en-US" dirty="0"/>
          </a:p>
          <a:p>
            <a:pPr marL="742950" lvl="1" indent="-285750">
              <a:buFont typeface="Arial" panose="020B0604020202020204" pitchFamily="34" charset="0"/>
              <a:buChar char="•"/>
            </a:pPr>
            <a:r>
              <a:rPr lang="en-US" b="1" dirty="0"/>
              <a:t>Creating a Pivot Table:</a:t>
            </a:r>
            <a:r>
              <a:rPr lang="en-US" dirty="0"/>
              <a:t> Select your data range and insert a Pivot Table. Choose fields such as "Department" for rows, "Performance Rating" for columns, and "Employee Count" or "Average Task Completion Rate" for values.</a:t>
            </a:r>
          </a:p>
          <a:p>
            <a:pPr marL="742950" lvl="1" indent="-285750">
              <a:buFont typeface="Arial" panose="020B0604020202020204" pitchFamily="34" charset="0"/>
              <a:buChar char="•"/>
            </a:pPr>
            <a:r>
              <a:rPr lang="en-US" b="1" dirty="0"/>
              <a:t>Grouping:</a:t>
            </a:r>
            <a:r>
              <a:rPr lang="en-US" dirty="0"/>
              <a:t> Group data by categories, such as grouping performance ratings or aggregating data by month or quarter.</a:t>
            </a:r>
          </a:p>
          <a:p>
            <a:pPr marL="742950" lvl="1" indent="-285750">
              <a:buFont typeface="Arial" panose="020B0604020202020204" pitchFamily="34" charset="0"/>
              <a:buChar char="•"/>
            </a:pPr>
            <a:r>
              <a:rPr lang="en-US" b="1" dirty="0"/>
              <a:t>Calculated Fields:</a:t>
            </a:r>
            <a:r>
              <a:rPr lang="en-US" dirty="0"/>
              <a:t> Add calculated fields within the pivot table to create new metrics, such as "Average Performance Score" or "Total Projects Completed."</a:t>
            </a:r>
          </a:p>
          <a:p>
            <a:r>
              <a:rPr lang="en-US" b="1" dirty="0"/>
              <a:t>Example:</a:t>
            </a:r>
            <a:endParaRPr lang="en-US" dirty="0"/>
          </a:p>
          <a:p>
            <a:pPr>
              <a:buFont typeface="Arial" panose="020B0604020202020204" pitchFamily="34" charset="0"/>
              <a:buChar char="•"/>
            </a:pPr>
            <a:r>
              <a:rPr lang="en-US" dirty="0"/>
              <a:t>Create a pivot table that shows the average performance rating by department and job role, with a breakdown by gender or tenure.</a:t>
            </a:r>
          </a:p>
        </p:txBody>
      </p:sp>
    </p:spTree>
    <p:extLst>
      <p:ext uri="{BB962C8B-B14F-4D97-AF65-F5344CB8AC3E}">
        <p14:creationId xmlns:p14="http://schemas.microsoft.com/office/powerpoint/2010/main" val="138262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C2A1D0-33D2-7E35-1049-BC263EB6F1D7}"/>
              </a:ext>
            </a:extLst>
          </p:cNvPr>
          <p:cNvSpPr txBox="1"/>
          <p:nvPr/>
        </p:nvSpPr>
        <p:spPr>
          <a:xfrm>
            <a:off x="990600" y="990600"/>
            <a:ext cx="8915400" cy="4616648"/>
          </a:xfrm>
          <a:prstGeom prst="rect">
            <a:avLst/>
          </a:prstGeom>
          <a:noFill/>
        </p:spPr>
        <p:txBody>
          <a:bodyPr wrap="square">
            <a:spAutoFit/>
          </a:bodyPr>
          <a:lstStyle/>
          <a:p>
            <a:r>
              <a:rPr lang="en-US" sz="2400" b="1" dirty="0"/>
              <a:t>Charts:</a:t>
            </a:r>
          </a:p>
          <a:p>
            <a:pPr>
              <a:buFont typeface="Arial" panose="020B0604020202020204" pitchFamily="34" charset="0"/>
              <a:buChar char="•"/>
            </a:pPr>
            <a:r>
              <a:rPr lang="en-US" b="1" dirty="0"/>
              <a:t>Purpose:</a:t>
            </a:r>
            <a:r>
              <a:rPr lang="en-US" dirty="0"/>
              <a:t> Visualize the summarized data from pivot tables or filtered datasets to identify trends, patterns, and outliers.</a:t>
            </a:r>
          </a:p>
          <a:p>
            <a:pPr>
              <a:buFont typeface="Arial" panose="020B0604020202020204" pitchFamily="34" charset="0"/>
              <a:buChar char="•"/>
            </a:pPr>
            <a:r>
              <a:rPr lang="en-US" b="1" dirty="0"/>
              <a:t>Implementation:</a:t>
            </a:r>
            <a:endParaRPr lang="en-US" dirty="0"/>
          </a:p>
          <a:p>
            <a:pPr marL="742950" lvl="1" indent="-285750">
              <a:buFont typeface="Arial" panose="020B0604020202020204" pitchFamily="34" charset="0"/>
              <a:buChar char="•"/>
            </a:pPr>
            <a:r>
              <a:rPr lang="en-US" b="1" dirty="0"/>
              <a:t>Bar and Column Charts:</a:t>
            </a:r>
            <a:r>
              <a:rPr lang="en-US" dirty="0"/>
              <a:t> Ideal for comparing performance metrics across different departments or employee groups.</a:t>
            </a:r>
          </a:p>
          <a:p>
            <a:pPr marL="742950" lvl="1" indent="-285750">
              <a:buFont typeface="Arial" panose="020B0604020202020204" pitchFamily="34" charset="0"/>
              <a:buChar char="•"/>
            </a:pPr>
            <a:r>
              <a:rPr lang="en-US" b="1" dirty="0"/>
              <a:t>Line Charts:</a:t>
            </a:r>
            <a:r>
              <a:rPr lang="en-US" dirty="0"/>
              <a:t> Useful for showing performance trends over time, such as monthly or quarterly performance ratings.</a:t>
            </a:r>
          </a:p>
          <a:p>
            <a:pPr marL="742950" lvl="1" indent="-285750">
              <a:buFont typeface="Arial" panose="020B0604020202020204" pitchFamily="34" charset="0"/>
              <a:buChar char="•"/>
            </a:pPr>
            <a:r>
              <a:rPr lang="en-US" b="1" dirty="0"/>
              <a:t>Pie Charts:</a:t>
            </a:r>
            <a:r>
              <a:rPr lang="en-US" dirty="0"/>
              <a:t> Can be used to display the distribution of performance ratings or the proportion of employees in different performance categories.</a:t>
            </a:r>
          </a:p>
          <a:p>
            <a:pPr marL="742950" lvl="1" indent="-285750">
              <a:buFont typeface="Arial" panose="020B0604020202020204" pitchFamily="34" charset="0"/>
              <a:buChar char="•"/>
            </a:pPr>
            <a:r>
              <a:rPr lang="en-US" b="1" dirty="0"/>
              <a:t>Combo Charts:</a:t>
            </a:r>
            <a:r>
              <a:rPr lang="en-US" dirty="0"/>
              <a:t> Combine different types of charts (e.g., bar and line) to visualize relationships between different performance metrics, such as task completion rates and error rates.</a:t>
            </a:r>
          </a:p>
          <a:p>
            <a:r>
              <a:rPr lang="en-US" b="1" dirty="0"/>
              <a:t>Example:</a:t>
            </a:r>
            <a:endParaRPr lang="en-US" dirty="0"/>
          </a:p>
          <a:p>
            <a:pPr>
              <a:buFont typeface="Arial" panose="020B0604020202020204" pitchFamily="34" charset="0"/>
              <a:buChar char="•"/>
            </a:pPr>
            <a:r>
              <a:rPr lang="en-US" dirty="0"/>
              <a:t>Create a line chart showing the trend of average employee engagement scores over the last year, alongside a bar chart of employee participation in company activities.</a:t>
            </a:r>
          </a:p>
        </p:txBody>
      </p:sp>
    </p:spTree>
    <p:extLst>
      <p:ext uri="{BB962C8B-B14F-4D97-AF65-F5344CB8AC3E}">
        <p14:creationId xmlns:p14="http://schemas.microsoft.com/office/powerpoint/2010/main" val="344050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016B5C-F36A-5172-0917-037B5FAA68EB}"/>
              </a:ext>
            </a:extLst>
          </p:cNvPr>
          <p:cNvSpPr txBox="1"/>
          <p:nvPr/>
        </p:nvSpPr>
        <p:spPr>
          <a:xfrm>
            <a:off x="304800" y="380999"/>
            <a:ext cx="8847082" cy="6278642"/>
          </a:xfrm>
          <a:prstGeom prst="rect">
            <a:avLst/>
          </a:prstGeom>
          <a:noFill/>
        </p:spPr>
        <p:txBody>
          <a:bodyPr wrap="square">
            <a:spAutoFit/>
          </a:bodyPr>
          <a:lstStyle/>
          <a:p>
            <a:r>
              <a:rPr lang="en-US" sz="2400" b="1" dirty="0"/>
              <a:t>Modeling Workflow Example:</a:t>
            </a:r>
          </a:p>
          <a:p>
            <a:endParaRPr lang="en-US" b="1" dirty="0"/>
          </a:p>
          <a:p>
            <a:pPr>
              <a:buFont typeface="+mj-lt"/>
              <a:buAutoNum type="arabicPeriod"/>
            </a:pPr>
            <a:r>
              <a:rPr lang="en-US" b="1" dirty="0"/>
              <a:t>Start with Data Filtering:</a:t>
            </a:r>
            <a:endParaRPr lang="en-US" dirty="0"/>
          </a:p>
          <a:p>
            <a:pPr marL="742950" lvl="1" indent="-285750">
              <a:buFont typeface="+mj-lt"/>
              <a:buAutoNum type="arabicPeriod"/>
            </a:pPr>
            <a:r>
              <a:rPr lang="en-US" dirty="0"/>
              <a:t>Filter the dataset to focus on the latest quarter's performance data for the "Marketing" and "Sales" departments.</a:t>
            </a:r>
          </a:p>
          <a:p>
            <a:pPr lvl="1"/>
            <a:endParaRPr lang="en-US" dirty="0"/>
          </a:p>
          <a:p>
            <a:pPr>
              <a:buFont typeface="+mj-lt"/>
              <a:buAutoNum type="arabicPeriod"/>
            </a:pPr>
            <a:r>
              <a:rPr lang="en-US" b="1" dirty="0"/>
              <a:t>Summarize with Pivot Tables:</a:t>
            </a:r>
            <a:endParaRPr lang="en-US" dirty="0"/>
          </a:p>
          <a:p>
            <a:pPr marL="742950" lvl="1" indent="-285750">
              <a:buFont typeface="+mj-lt"/>
              <a:buAutoNum type="arabicPeriod"/>
            </a:pPr>
            <a:r>
              <a:rPr lang="en-US" dirty="0"/>
              <a:t>Create a pivot table to summarize average performance scores by department and job role. Add a calculated field to show the percentage of tasks completed on time.</a:t>
            </a:r>
          </a:p>
          <a:p>
            <a:pPr lvl="1"/>
            <a:endParaRPr lang="en-US" dirty="0"/>
          </a:p>
          <a:p>
            <a:pPr>
              <a:buFont typeface="+mj-lt"/>
              <a:buAutoNum type="arabicPeriod"/>
            </a:pPr>
            <a:r>
              <a:rPr lang="en-US" b="1" dirty="0"/>
              <a:t>Visualize with Charts:</a:t>
            </a:r>
            <a:endParaRPr lang="en-US" dirty="0"/>
          </a:p>
          <a:p>
            <a:pPr marL="742950" lvl="1" indent="-285750">
              <a:buFont typeface="+mj-lt"/>
              <a:buAutoNum type="arabicPeriod"/>
            </a:pPr>
            <a:r>
              <a:rPr lang="en-US" dirty="0"/>
              <a:t>Use a column chart to compare average performance ratings across departments and a line chart to track the performance trend over the past year.</a:t>
            </a:r>
          </a:p>
          <a:p>
            <a:pPr lvl="1"/>
            <a:endParaRPr lang="en-US" dirty="0"/>
          </a:p>
          <a:p>
            <a:pPr>
              <a:buFont typeface="+mj-lt"/>
              <a:buAutoNum type="arabicPeriod"/>
            </a:pPr>
            <a:r>
              <a:rPr lang="en-US" b="1" dirty="0"/>
              <a:t>Highlight Insights with Conditional Formatting:</a:t>
            </a:r>
            <a:endParaRPr lang="en-US" dirty="0"/>
          </a:p>
          <a:p>
            <a:pPr marL="742950" lvl="1" indent="-285750">
              <a:buFont typeface="+mj-lt"/>
              <a:buAutoNum type="arabicPeriod"/>
            </a:pPr>
            <a:r>
              <a:rPr lang="en-US" dirty="0"/>
              <a:t>Apply color scales to the performance ratings in the pivot table, using green for high performers and red for those needing improvement. Add data bars to the task completion percentages to quickly see who’s on track.</a:t>
            </a:r>
          </a:p>
          <a:p>
            <a:pPr marL="742950" lvl="1" indent="-285750">
              <a:buFont typeface="+mj-lt"/>
              <a:buAutoNum type="arabicPeriod"/>
            </a:pPr>
            <a:endParaRPr lang="en-US" dirty="0"/>
          </a:p>
          <a:p>
            <a:r>
              <a:rPr lang="en-US" dirty="0"/>
              <a:t>This combination of filtering, pivot tables, charts, and conditional formatting will provide a powerful, interactive way to analyze employee performance data, enabling you to draw meaningful insights and make informed decisions.</a:t>
            </a:r>
          </a:p>
        </p:txBody>
      </p:sp>
    </p:spTree>
    <p:extLst>
      <p:ext uri="{BB962C8B-B14F-4D97-AF65-F5344CB8AC3E}">
        <p14:creationId xmlns:p14="http://schemas.microsoft.com/office/powerpoint/2010/main" val="284582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12725"/>
            <a:ext cx="244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83AB1F7-9F15-2BE4-5BB1-22545EBABA74}"/>
              </a:ext>
            </a:extLst>
          </p:cNvPr>
          <p:cNvGraphicFramePr>
            <a:graphicFrameLocks/>
          </p:cNvGraphicFramePr>
          <p:nvPr>
            <p:extLst>
              <p:ext uri="{D42A27DB-BD31-4B8C-83A1-F6EECF244321}">
                <p14:modId xmlns:p14="http://schemas.microsoft.com/office/powerpoint/2010/main" val="2328499316"/>
              </p:ext>
            </p:extLst>
          </p:nvPr>
        </p:nvGraphicFramePr>
        <p:xfrm>
          <a:off x="990601" y="1371601"/>
          <a:ext cx="8820150" cy="4876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152083"/>
            <a:ext cx="11208067" cy="137223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D29B82A1-51A7-97A8-8209-CECF76D9BA26}"/>
              </a:ext>
            </a:extLst>
          </p:cNvPr>
          <p:cNvSpPr>
            <a:spLocks noChangeArrowheads="1"/>
          </p:cNvSpPr>
          <p:nvPr/>
        </p:nvSpPr>
        <p:spPr bwMode="auto">
          <a:xfrm>
            <a:off x="2628" y="838200"/>
            <a:ext cx="100584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Employee Performance Analysis project using Excel provides a comprehensive and efficient solution for monitoring, evaluating, and enhancing employee performance across the organization. By leveraging Excel's powerful data analysis tools—such as filtering, pivot tables, charts, and conditional formatting—the project offers a centralized platform for real-time performance tracking and insightful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delivers several key benefits, including the ability to identify top performers, pinpoint areas for improvement, and make data-driven decisions regarding training, development, and recognition programs. The use of predictive analytics, personalized insights, and intuitive visualizations further enhances the tool's value, making it an indispensable resource for HR teams, managers, and executives.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this solution, the organization can foster a culture of continuous improvement, where employees are empowered with clear feedback and targeted development opportunities. This not only drives individual performance but also aligns workforce efforts with the company’s strategic goals, ultimately leading to higher productivity, better employee engagement, and sustained organizational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offering a scalable, customizable, and cost-effective solution, this project positions the organization to adapt and thrive in a dynamic business environment, ensuring that both current and future performance management needs are met with precision and effectiveness.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319415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C746E17-00E8-E39B-B249-EDCD69FA64C8}"/>
              </a:ext>
            </a:extLst>
          </p:cNvPr>
          <p:cNvSpPr txBox="1"/>
          <p:nvPr/>
        </p:nvSpPr>
        <p:spPr>
          <a:xfrm>
            <a:off x="533400" y="1447800"/>
            <a:ext cx="8618482" cy="3785652"/>
          </a:xfrm>
          <a:prstGeom prst="rect">
            <a:avLst/>
          </a:prstGeom>
          <a:noFill/>
        </p:spPr>
        <p:txBody>
          <a:bodyPr wrap="square">
            <a:spAutoFit/>
          </a:bodyPr>
          <a:lstStyle/>
          <a:p>
            <a:r>
              <a:rPr lang="en-US" sz="2000" b="1" dirty="0"/>
              <a:t>"</a:t>
            </a:r>
            <a:r>
              <a:rPr lang="en-US" sz="2000" b="1" dirty="0">
                <a:latin typeface="Aptos Display" panose="020B0004020202020204" pitchFamily="34" charset="0"/>
              </a:rPr>
              <a:t>To enhance organizational productivity and identify key factors contributing to employee performance, our company seeks to implement a robust performance analysis system using Excel. The current challenge lies in the lack of a centralized, data-driven approach to evaluate employee productivity, efficiency, and overall contribution to the company. By analyzing various performance metrics such as attendance, task completion rates, project success, and peer feedback, we aim to gain actionable insights that will help in making informed decisions on training needs, rewards, and career development. The goal is to create a comprehensive Excel-based performance dashboard that not only tracks individual and team performance but also identifies trends and patterns over time, enabling management to foster a more efficient and motivated workforce</a:t>
            </a:r>
            <a:r>
              <a:rPr lang="en-US" sz="2000" dirty="0">
                <a:latin typeface="Aptos Display" panose="020B0004020202020204"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190500"/>
            <a:ext cx="53270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507808"/>
            <a:ext cx="8239125" cy="5262979"/>
          </a:xfrm>
          <a:prstGeom prst="rect">
            <a:avLst/>
          </a:prstGeom>
          <a:noFill/>
        </p:spPr>
        <p:txBody>
          <a:bodyPr wrap="square" rtlCol="0">
            <a:spAutoFit/>
          </a:bodyPr>
          <a:lstStyle/>
          <a:p>
            <a:r>
              <a:rPr lang="en-US" sz="2400" b="1" dirty="0"/>
              <a:t>Objective:</a:t>
            </a:r>
            <a:r>
              <a:rPr lang="en-US" sz="2400" dirty="0"/>
              <a:t> The project aims to develop a comprehensive and user-friendly Excel-based tool to analyze and visualize employee performance across various key performance indicators (KPIs). The tool will enable management to track, assess, and improve employee productivity, engagement, and overall contribution to the organization's goals.</a:t>
            </a:r>
          </a:p>
          <a:p>
            <a:r>
              <a:rPr lang="en-US" sz="2400" b="1" dirty="0"/>
              <a:t>Scope:</a:t>
            </a:r>
            <a:r>
              <a:rPr lang="en-US" sz="2400" dirty="0"/>
              <a:t> The project will involve collecting and organizing employee performance data, including metrics such as attendance, task completion rates, project outcomes, peer feedback, and professional development activities. The data will be analyzed to identify performance trends, strengths, and areas for improvement. The final deliverable will be an interactive Excel dashboard that provides a clear, real-time view of individual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rformance Appraisal and Employees Productivity Model">
            <a:extLst>
              <a:ext uri="{FF2B5EF4-FFF2-40B4-BE49-F238E27FC236}">
                <a16:creationId xmlns:a16="http://schemas.microsoft.com/office/drawing/2014/main" id="{25201A2D-0BD2-C82E-9508-55B426F30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19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CBE3EF0-631E-1A01-8794-DB697877C2B2}"/>
              </a:ext>
            </a:extLst>
          </p:cNvPr>
          <p:cNvSpPr txBox="1"/>
          <p:nvPr/>
        </p:nvSpPr>
        <p:spPr>
          <a:xfrm>
            <a:off x="723900" y="1828800"/>
            <a:ext cx="8427982" cy="369332"/>
          </a:xfrm>
          <a:prstGeom prst="rect">
            <a:avLst/>
          </a:prstGeom>
          <a:noFill/>
        </p:spPr>
        <p:txBody>
          <a:bodyPr wrap="square">
            <a:spAutoFit/>
          </a:bodyPr>
          <a:lstStyle/>
          <a:p>
            <a:pPr marL="285750" indent="-285750">
              <a:buFont typeface="Arial" panose="020B0604020202020204" pitchFamily="34" charset="0"/>
              <a:buChar char="•"/>
            </a:pPr>
            <a:r>
              <a:rPr lang="en-US" b="1" dirty="0"/>
              <a:t>Human Resources (HR) Team:</a:t>
            </a:r>
          </a:p>
        </p:txBody>
      </p:sp>
      <p:sp>
        <p:nvSpPr>
          <p:cNvPr id="11" name="TextBox 10">
            <a:extLst>
              <a:ext uri="{FF2B5EF4-FFF2-40B4-BE49-F238E27FC236}">
                <a16:creationId xmlns:a16="http://schemas.microsoft.com/office/drawing/2014/main" id="{51683C16-2239-FCF7-87F7-F8051E4175A2}"/>
              </a:ext>
            </a:extLst>
          </p:cNvPr>
          <p:cNvSpPr txBox="1"/>
          <p:nvPr/>
        </p:nvSpPr>
        <p:spPr>
          <a:xfrm>
            <a:off x="723900" y="2339264"/>
            <a:ext cx="8452430" cy="369332"/>
          </a:xfrm>
          <a:prstGeom prst="rect">
            <a:avLst/>
          </a:prstGeom>
          <a:noFill/>
        </p:spPr>
        <p:txBody>
          <a:bodyPr wrap="square">
            <a:spAutoFit/>
          </a:bodyPr>
          <a:lstStyle/>
          <a:p>
            <a:pPr marL="285750" indent="-285750">
              <a:buFont typeface="Arial" panose="020B0604020202020204" pitchFamily="34" charset="0"/>
              <a:buChar char="•"/>
            </a:pPr>
            <a:r>
              <a:rPr lang="en-US" b="1" dirty="0"/>
              <a:t>Managers and Team Leaders:</a:t>
            </a:r>
          </a:p>
        </p:txBody>
      </p:sp>
      <p:sp>
        <p:nvSpPr>
          <p:cNvPr id="13" name="TextBox 12">
            <a:extLst>
              <a:ext uri="{FF2B5EF4-FFF2-40B4-BE49-F238E27FC236}">
                <a16:creationId xmlns:a16="http://schemas.microsoft.com/office/drawing/2014/main" id="{8BF9E91C-021B-1892-EA32-3D6E97217F8B}"/>
              </a:ext>
            </a:extLst>
          </p:cNvPr>
          <p:cNvSpPr txBox="1"/>
          <p:nvPr/>
        </p:nvSpPr>
        <p:spPr>
          <a:xfrm>
            <a:off x="699452" y="2940830"/>
            <a:ext cx="8452430" cy="369332"/>
          </a:xfrm>
          <a:prstGeom prst="rect">
            <a:avLst/>
          </a:prstGeom>
          <a:noFill/>
        </p:spPr>
        <p:txBody>
          <a:bodyPr wrap="square">
            <a:spAutoFit/>
          </a:bodyPr>
          <a:lstStyle/>
          <a:p>
            <a:pPr marL="285750" indent="-285750">
              <a:buFont typeface="Arial" panose="020B0604020202020204" pitchFamily="34" charset="0"/>
              <a:buChar char="•"/>
            </a:pPr>
            <a:r>
              <a:rPr lang="en-US" b="1" dirty="0"/>
              <a:t>Executives and Senior Management:</a:t>
            </a:r>
          </a:p>
        </p:txBody>
      </p:sp>
      <p:sp>
        <p:nvSpPr>
          <p:cNvPr id="15" name="TextBox 14">
            <a:extLst>
              <a:ext uri="{FF2B5EF4-FFF2-40B4-BE49-F238E27FC236}">
                <a16:creationId xmlns:a16="http://schemas.microsoft.com/office/drawing/2014/main" id="{6E85800F-3384-A449-6EED-7E86E48A50B5}"/>
              </a:ext>
            </a:extLst>
          </p:cNvPr>
          <p:cNvSpPr txBox="1"/>
          <p:nvPr/>
        </p:nvSpPr>
        <p:spPr>
          <a:xfrm>
            <a:off x="689998" y="3499733"/>
            <a:ext cx="8452430" cy="369332"/>
          </a:xfrm>
          <a:prstGeom prst="rect">
            <a:avLst/>
          </a:prstGeom>
          <a:noFill/>
        </p:spPr>
        <p:txBody>
          <a:bodyPr wrap="square">
            <a:spAutoFit/>
          </a:bodyPr>
          <a:lstStyle/>
          <a:p>
            <a:pPr marL="285750" indent="-285750">
              <a:buFont typeface="Arial" panose="020B0604020202020204" pitchFamily="34" charset="0"/>
              <a:buChar char="•"/>
            </a:pPr>
            <a:r>
              <a:rPr lang="en-US" b="1" dirty="0"/>
              <a:t>Performance Review Committees:</a:t>
            </a:r>
          </a:p>
        </p:txBody>
      </p:sp>
      <p:sp>
        <p:nvSpPr>
          <p:cNvPr id="17" name="TextBox 16">
            <a:extLst>
              <a:ext uri="{FF2B5EF4-FFF2-40B4-BE49-F238E27FC236}">
                <a16:creationId xmlns:a16="http://schemas.microsoft.com/office/drawing/2014/main" id="{AE93AC01-F023-7204-F669-70FEBBABF763}"/>
              </a:ext>
            </a:extLst>
          </p:cNvPr>
          <p:cNvSpPr txBox="1"/>
          <p:nvPr/>
        </p:nvSpPr>
        <p:spPr>
          <a:xfrm>
            <a:off x="689998" y="4667387"/>
            <a:ext cx="3848100" cy="369332"/>
          </a:xfrm>
          <a:prstGeom prst="rect">
            <a:avLst/>
          </a:prstGeom>
          <a:noFill/>
        </p:spPr>
        <p:txBody>
          <a:bodyPr wrap="square">
            <a:spAutoFit/>
          </a:bodyPr>
          <a:lstStyle/>
          <a:p>
            <a:pPr marL="285750" indent="-285750">
              <a:buFont typeface="Arial" panose="020B0604020202020204" pitchFamily="34" charset="0"/>
              <a:buChar char="•"/>
            </a:pPr>
            <a:r>
              <a:rPr lang="en-US" b="1" dirty="0"/>
              <a:t>Learning and Development Teams:</a:t>
            </a:r>
          </a:p>
        </p:txBody>
      </p:sp>
      <p:sp>
        <p:nvSpPr>
          <p:cNvPr id="19" name="TextBox 18">
            <a:extLst>
              <a:ext uri="{FF2B5EF4-FFF2-40B4-BE49-F238E27FC236}">
                <a16:creationId xmlns:a16="http://schemas.microsoft.com/office/drawing/2014/main" id="{F851B560-152C-0539-3444-4F936167C170}"/>
              </a:ext>
            </a:extLst>
          </p:cNvPr>
          <p:cNvSpPr txBox="1"/>
          <p:nvPr/>
        </p:nvSpPr>
        <p:spPr>
          <a:xfrm>
            <a:off x="723900" y="4058636"/>
            <a:ext cx="10981691" cy="369332"/>
          </a:xfrm>
          <a:prstGeom prst="rect">
            <a:avLst/>
          </a:prstGeom>
          <a:noFill/>
        </p:spPr>
        <p:txBody>
          <a:bodyPr wrap="square">
            <a:spAutoFit/>
          </a:bodyPr>
          <a:lstStyle/>
          <a:p>
            <a:pPr marL="285750" indent="-285750">
              <a:buFont typeface="Arial" panose="020B0604020202020204" pitchFamily="34" charset="0"/>
              <a:buChar char="•"/>
            </a:pPr>
            <a:r>
              <a:rPr lang="en-US" b="1" dirty="0"/>
              <a:t>Employees :</a:t>
            </a:r>
          </a:p>
        </p:txBody>
      </p:sp>
      <p:pic>
        <p:nvPicPr>
          <p:cNvPr id="1026" name="Picture 2" descr="End user - Free marketing icons">
            <a:extLst>
              <a:ext uri="{FF2B5EF4-FFF2-40B4-BE49-F238E27FC236}">
                <a16:creationId xmlns:a16="http://schemas.microsoft.com/office/drawing/2014/main" id="{B2661BEC-7022-035D-9B60-6D5F75A1B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1707" y="1394279"/>
            <a:ext cx="3273108" cy="32731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53236" y="2423205"/>
            <a:ext cx="3205163" cy="424190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1" y="190500"/>
            <a:ext cx="10016490"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Rectangle 2">
            <a:extLst>
              <a:ext uri="{FF2B5EF4-FFF2-40B4-BE49-F238E27FC236}">
                <a16:creationId xmlns:a16="http://schemas.microsoft.com/office/drawing/2014/main" id="{272F367D-086F-5595-564A-5DCB4B4C6437}"/>
              </a:ext>
            </a:extLst>
          </p:cNvPr>
          <p:cNvSpPr>
            <a:spLocks noChangeArrowheads="1"/>
          </p:cNvSpPr>
          <p:nvPr/>
        </p:nvSpPr>
        <p:spPr bwMode="auto">
          <a:xfrm>
            <a:off x="684158" y="1673075"/>
            <a:ext cx="51832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solution empowers organizations to make informed decisions by providing clear, data-backed insights into employee performance. This reduces the reliance on subjective evaluations and helps ensure fairness and accuracy in performance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Improved Efficiency: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automating the collection, organization, and analysis of performance data, the tool saves time and effort for HR professionals and managers. It eliminates the need for manual tracking and reporting, allowing teams to focus on more strategic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A136716D-0A85-D36C-B911-89B6B155EC41}"/>
              </a:ext>
            </a:extLst>
          </p:cNvPr>
          <p:cNvSpPr txBox="1"/>
          <p:nvPr/>
        </p:nvSpPr>
        <p:spPr>
          <a:xfrm>
            <a:off x="676275" y="899838"/>
            <a:ext cx="614855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Data-Driven Insights: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53775D-FB94-E91C-2EE7-D5B2518DD11D}"/>
              </a:ext>
            </a:extLst>
          </p:cNvPr>
          <p:cNvSpPr txBox="1"/>
          <p:nvPr/>
        </p:nvSpPr>
        <p:spPr>
          <a:xfrm>
            <a:off x="381000" y="228600"/>
            <a:ext cx="8770882" cy="1508105"/>
          </a:xfrm>
          <a:prstGeom prst="rect">
            <a:avLst/>
          </a:prstGeom>
          <a:noFill/>
        </p:spPr>
        <p:txBody>
          <a:bodyPr wrap="square">
            <a:spAutoFit/>
          </a:bodyPr>
          <a:lstStyle/>
          <a:p>
            <a:r>
              <a:rPr lang="en-US" sz="2000" b="1" dirty="0"/>
              <a:t>Enhanced Performance Management:</a:t>
            </a:r>
            <a:endParaRPr lang="en-US" sz="2000" dirty="0"/>
          </a:p>
          <a:p>
            <a:pPr>
              <a:buFont typeface="Arial" panose="020B0604020202020204" pitchFamily="34" charset="0"/>
              <a:buChar char="•"/>
            </a:pPr>
            <a:r>
              <a:rPr lang="en-US" dirty="0"/>
              <a:t>The tool helps identify performance trends, enabling proactive management of employee development. Managers can quickly pinpoint areas of improvement, recognize top performers, and provide targeted support where needed, leading to a more engaged and productive workforce.</a:t>
            </a:r>
          </a:p>
        </p:txBody>
      </p:sp>
      <p:sp>
        <p:nvSpPr>
          <p:cNvPr id="5" name="TextBox 4">
            <a:extLst>
              <a:ext uri="{FF2B5EF4-FFF2-40B4-BE49-F238E27FC236}">
                <a16:creationId xmlns:a16="http://schemas.microsoft.com/office/drawing/2014/main" id="{C0B0FA66-DBC8-3AB6-0698-458C3CACC37E}"/>
              </a:ext>
            </a:extLst>
          </p:cNvPr>
          <p:cNvSpPr txBox="1"/>
          <p:nvPr/>
        </p:nvSpPr>
        <p:spPr>
          <a:xfrm>
            <a:off x="381000" y="2205082"/>
            <a:ext cx="9144000" cy="1231106"/>
          </a:xfrm>
          <a:prstGeom prst="rect">
            <a:avLst/>
          </a:prstGeom>
          <a:noFill/>
        </p:spPr>
        <p:txBody>
          <a:bodyPr wrap="square">
            <a:spAutoFit/>
          </a:bodyPr>
          <a:lstStyle/>
          <a:p>
            <a:r>
              <a:rPr lang="en-US" sz="2000" b="1" dirty="0"/>
              <a:t>Cost-Effective Solution:</a:t>
            </a:r>
            <a:endParaRPr lang="en-US" sz="2000" dirty="0"/>
          </a:p>
          <a:p>
            <a:pPr>
              <a:buFont typeface="Arial" panose="020B0604020202020204" pitchFamily="34" charset="0"/>
              <a:buChar char="•"/>
            </a:pPr>
            <a:r>
              <a:rPr lang="en-US" dirty="0"/>
              <a:t>Leveraging Excel, a tool already widely used in most organizations, the solution avoids the need for expensive, specialized software. It offers a powerful yet accessible way to manage employee performance without additional costs.</a:t>
            </a:r>
          </a:p>
        </p:txBody>
      </p:sp>
      <p:sp>
        <p:nvSpPr>
          <p:cNvPr id="7" name="TextBox 6">
            <a:extLst>
              <a:ext uri="{FF2B5EF4-FFF2-40B4-BE49-F238E27FC236}">
                <a16:creationId xmlns:a16="http://schemas.microsoft.com/office/drawing/2014/main" id="{A7F80A12-638A-9E2F-AA4E-A6C75E9F1BD6}"/>
              </a:ext>
            </a:extLst>
          </p:cNvPr>
          <p:cNvSpPr txBox="1"/>
          <p:nvPr/>
        </p:nvSpPr>
        <p:spPr>
          <a:xfrm>
            <a:off x="381000" y="3904565"/>
            <a:ext cx="8991600" cy="1231106"/>
          </a:xfrm>
          <a:prstGeom prst="rect">
            <a:avLst/>
          </a:prstGeom>
          <a:noFill/>
        </p:spPr>
        <p:txBody>
          <a:bodyPr wrap="square">
            <a:spAutoFit/>
          </a:bodyPr>
          <a:lstStyle/>
          <a:p>
            <a:r>
              <a:rPr lang="en-US" sz="2000" b="1" dirty="0"/>
              <a:t>Customizable and Scalable:</a:t>
            </a:r>
            <a:endParaRPr lang="en-US" sz="2000" dirty="0"/>
          </a:p>
          <a:p>
            <a:pPr>
              <a:buFont typeface="Arial" panose="020B0604020202020204" pitchFamily="34" charset="0"/>
              <a:buChar char="•"/>
            </a:pPr>
            <a:r>
              <a:rPr lang="en-US" dirty="0"/>
              <a:t>The tool can be easily customized to align with the specific needs and goals of the organization. As the organization grows, the solution can scale to accommodate more employees and additional performance metrics, ensuring long-term usability.</a:t>
            </a:r>
          </a:p>
        </p:txBody>
      </p:sp>
    </p:spTree>
    <p:extLst>
      <p:ext uri="{BB962C8B-B14F-4D97-AF65-F5344CB8AC3E}">
        <p14:creationId xmlns:p14="http://schemas.microsoft.com/office/powerpoint/2010/main" val="1618257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TotalTime>
  <Words>1793</Words>
  <Application>Microsoft Office PowerPoint</Application>
  <PresentationFormat>Widescreen</PresentationFormat>
  <Paragraphs>130</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 Display</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PowerPoint Presentation</vt:lpstr>
      <vt:lpstr>WHO ARE THE END USERS?</vt:lpstr>
      <vt:lpstr>OUR SOLUTION AND ITS VALUE PROPOSITION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17</cp:revision>
  <dcterms:created xsi:type="dcterms:W3CDTF">2024-03-29T15:07:22Z</dcterms:created>
  <dcterms:modified xsi:type="dcterms:W3CDTF">2024-09-04T17:14:42Z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