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J.JANANI</a:t>
            </a:r>
            <a:endParaRPr lang="en-US" sz="2400" dirty="0"/>
          </a:p>
          <a:p>
            <a:r>
              <a:rPr lang="en-US" sz="2400" dirty="0"/>
              <a:t>REGISTER NO:</a:t>
            </a:r>
            <a:r>
              <a:rPr lang="en-IN" sz="2400" dirty="0"/>
              <a:t>312216945</a:t>
            </a:r>
            <a:endParaRPr lang="en-US" sz="2400" dirty="0"/>
          </a:p>
          <a:p>
            <a:r>
              <a:rPr lang="en-US" sz="2400" dirty="0"/>
              <a:t>DEPARTMENT:</a:t>
            </a:r>
            <a:r>
              <a:rPr lang="en-IN" sz="2400" dirty="0"/>
              <a:t>B.COM(GENERAL)</a:t>
            </a:r>
            <a:endParaRPr lang="en-US" sz="2400" dirty="0"/>
          </a:p>
          <a:p>
            <a:r>
              <a:rPr lang="en-US" sz="2400" dirty="0"/>
              <a:t>COLLEGE</a:t>
            </a:r>
            <a:r>
              <a:rPr lang="en-IN" sz="2400" dirty="0"/>
              <a:t>:SHRI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D7B6B85-1DCE-0641-E57F-1FF3B89A5E4B}"/>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BA79F0BC-DB11-2904-AC43-D5F6639B128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EDD5E410-E43F-9F33-A840-FA260314D7F0}"/>
              </a:ext>
            </a:extLst>
          </p:cNvPr>
          <p:cNvSpPr txBox="1"/>
          <p:nvPr/>
        </p:nvSpPr>
        <p:spPr>
          <a:xfrm>
            <a:off x="404019" y="1049337"/>
            <a:ext cx="7975600" cy="5940088"/>
          </a:xfrm>
          <a:prstGeom prst="rect">
            <a:avLst/>
          </a:prstGeom>
          <a:noFill/>
        </p:spPr>
        <p:txBody>
          <a:bodyPr wrap="square" rtlCol="0">
            <a:spAutoFit/>
          </a:bodyPr>
          <a:lstStyle/>
          <a:p>
            <a:pPr algn="l"/>
            <a:r>
              <a:rPr lang="en-IN" sz="2000" dirty="0"/>
              <a:t>1: Data Collection
Gather data on salaries, compensation, and relevant factors (e.g., job title, department, location, experience, performance ratings)
Import data into Excel from various sources (e.g., HR systems, surveys, market research) </a:t>
            </a:r>
            <a:r>
              <a:rPr lang="en-IN" sz="2000" dirty="0" err="1"/>
              <a:t>ph</a:t>
            </a:r>
            <a:endParaRPr lang="en-IN" sz="2000" dirty="0"/>
          </a:p>
          <a:p>
            <a:pPr algn="l"/>
            <a:r>
              <a:rPr lang="en-IN" sz="2000" dirty="0"/>
              <a:t>2: Data Cleaning
Ensure data accuracy and handle missing values
Perform data transformation as needed (e.g., converting text to numbers)</a:t>
            </a:r>
          </a:p>
          <a:p>
            <a:pPr algn="l"/>
            <a:r>
              <a:rPr lang="en-IN" sz="2000" dirty="0"/>
              <a:t>3: Data </a:t>
            </a:r>
            <a:r>
              <a:rPr lang="en-IN" sz="2000" dirty="0" err="1"/>
              <a:t>Modeling</a:t>
            </a:r>
            <a:r>
              <a:rPr lang="en-IN" sz="2000" dirty="0"/>
              <a:t>
Create an Excel data model to organize and structure the data
Establish relationships between tables (e.g., employee-job-department)
Use Excel formulas and</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EA954AD4-9778-2CB5-1F77-094363115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332" y="1333500"/>
            <a:ext cx="7400925" cy="4743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791052-CD79-AF3C-C826-73671A8F90A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CD6982F-6604-6329-A0A8-FD42582F6828}"/>
              </a:ext>
            </a:extLst>
          </p:cNvPr>
          <p:cNvSpPr txBox="1"/>
          <p:nvPr/>
        </p:nvSpPr>
        <p:spPr>
          <a:xfrm>
            <a:off x="755332" y="1487358"/>
            <a:ext cx="8299855" cy="4401205"/>
          </a:xfrm>
          <a:prstGeom prst="rect">
            <a:avLst/>
          </a:prstGeom>
          <a:noFill/>
        </p:spPr>
        <p:txBody>
          <a:bodyPr wrap="square" rtlCol="0">
            <a:spAutoFit/>
          </a:bodyPr>
          <a:lstStyle/>
          <a:p>
            <a:pPr algn="l"/>
            <a:r>
              <a:rPr lang="en-IN" sz="2000" dirty="0"/>
              <a:t>In conclusion, the Salary and Compensation Analysis through Excel data m presents a powerful and comprehensive solution for optimizing compensation packages and driving business success. By leveraging Excel’s data modelling capabilities, organizations can gain a deeper understanding of their compensation structure, identify trends and patterns, and make data-driven decisions. The solution offers automated data visualization, predictive analytics, and data-driven storytelling, providing actionable insights and recommendations for improvement. Its scalability, flexibility, and integration with other HR systems make it a robust tool for compensation analysis. With this solution, organizations can ensure fair and competitive compensation packages, improve employee satisfaction, and drive business growth. By harnessing the power of Excel data </a:t>
            </a:r>
            <a:r>
              <a:rPr lang="en-IN" sz="2000" dirty="0" err="1"/>
              <a:t>modeling</a:t>
            </a:r>
            <a:r>
              <a:rPr lang="en-IN" sz="2000" dirty="0"/>
              <a:t>, organizations can unlock the full potential of their compensation data and achieve a sustainable competitive advantage in market. </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BCCE4D4-6138-644F-BA48-498B05AF6220}"/>
              </a:ext>
            </a:extLst>
          </p:cNvPr>
          <p:cNvSpPr txBox="1"/>
          <p:nvPr/>
        </p:nvSpPr>
        <p:spPr>
          <a:xfrm>
            <a:off x="676275" y="1344913"/>
            <a:ext cx="6897290" cy="369332"/>
          </a:xfrm>
          <a:prstGeom prst="rect">
            <a:avLst/>
          </a:prstGeom>
          <a:noFill/>
        </p:spPr>
        <p:txBody>
          <a:bodyPr wrap="square" rtlCol="0">
            <a:spAutoFit/>
          </a:bodyPr>
          <a:lstStyle/>
          <a:p>
            <a:pPr algn="l"/>
            <a:r>
              <a:rPr lang="en-US" b="1"/>
              <a:t>Problem Statement:</a:t>
            </a:r>
            <a:endParaRPr lang="en-US" b="1" dirty="0"/>
          </a:p>
        </p:txBody>
      </p:sp>
      <p:sp>
        <p:nvSpPr>
          <p:cNvPr id="12" name="TextBox 11">
            <a:extLst>
              <a:ext uri="{FF2B5EF4-FFF2-40B4-BE49-F238E27FC236}">
                <a16:creationId xmlns:a16="http://schemas.microsoft.com/office/drawing/2014/main" id="{7B8788AD-8244-E1F5-F36D-9BCC298831AF}"/>
              </a:ext>
            </a:extLst>
          </p:cNvPr>
          <p:cNvSpPr txBox="1"/>
          <p:nvPr/>
        </p:nvSpPr>
        <p:spPr>
          <a:xfrm>
            <a:off x="1107281" y="1805924"/>
            <a:ext cx="5915026" cy="646331"/>
          </a:xfrm>
          <a:prstGeom prst="rect">
            <a:avLst/>
          </a:prstGeom>
          <a:noFill/>
        </p:spPr>
        <p:txBody>
          <a:bodyPr wrap="square" rtlCol="0">
            <a:spAutoFit/>
          </a:bodyPr>
          <a:lstStyle/>
          <a:p>
            <a:pPr algn="l"/>
            <a:r>
              <a:rPr lang="en-US"/>
              <a:t>You have been tasked with analyzing the salary and compensation data for a company with the goal of:</a:t>
            </a:r>
            <a:endParaRPr lang="en-US" dirty="0"/>
          </a:p>
        </p:txBody>
      </p:sp>
      <p:sp>
        <p:nvSpPr>
          <p:cNvPr id="13" name="TextBox 12">
            <a:extLst>
              <a:ext uri="{FF2B5EF4-FFF2-40B4-BE49-F238E27FC236}">
                <a16:creationId xmlns:a16="http://schemas.microsoft.com/office/drawing/2014/main" id="{D581D040-D17E-9F82-0B97-0ED287CCA5D2}"/>
              </a:ext>
            </a:extLst>
          </p:cNvPr>
          <p:cNvSpPr txBox="1"/>
          <p:nvPr/>
        </p:nvSpPr>
        <p:spPr>
          <a:xfrm>
            <a:off x="1107281" y="2524802"/>
            <a:ext cx="6346031" cy="369332"/>
          </a:xfrm>
          <a:prstGeom prst="rect">
            <a:avLst/>
          </a:prstGeom>
          <a:noFill/>
        </p:spPr>
        <p:txBody>
          <a:bodyPr wrap="square" rtlCol="0">
            <a:spAutoFit/>
          </a:bodyPr>
          <a:lstStyle/>
          <a:p>
            <a:pPr algn="l"/>
            <a:r>
              <a:rPr lang="en-US"/>
              <a:t>Identifying trends and patterns in salary distribution</a:t>
            </a:r>
            <a:endParaRPr lang="en-US" dirty="0"/>
          </a:p>
        </p:txBody>
      </p:sp>
      <p:sp>
        <p:nvSpPr>
          <p:cNvPr id="14" name="TextBox 13">
            <a:extLst>
              <a:ext uri="{FF2B5EF4-FFF2-40B4-BE49-F238E27FC236}">
                <a16:creationId xmlns:a16="http://schemas.microsoft.com/office/drawing/2014/main" id="{DEE8F8E7-4321-A8F0-29C7-6EA388CEA83F}"/>
              </a:ext>
            </a:extLst>
          </p:cNvPr>
          <p:cNvSpPr txBox="1"/>
          <p:nvPr/>
        </p:nvSpPr>
        <p:spPr>
          <a:xfrm>
            <a:off x="1107280" y="2765942"/>
            <a:ext cx="6884195" cy="369332"/>
          </a:xfrm>
          <a:prstGeom prst="rect">
            <a:avLst/>
          </a:prstGeom>
          <a:noFill/>
        </p:spPr>
        <p:txBody>
          <a:bodyPr wrap="square" rtlCol="0">
            <a:spAutoFit/>
          </a:bodyPr>
          <a:lstStyle/>
          <a:p>
            <a:pPr algn="l"/>
            <a:r>
              <a:rPr lang="en-US"/>
              <a:t>Evaluating the effectiveness of current compensation structures</a:t>
            </a:r>
            <a:endParaRPr lang="en-US" dirty="0"/>
          </a:p>
        </p:txBody>
      </p:sp>
      <p:sp>
        <p:nvSpPr>
          <p:cNvPr id="16" name="TextBox 15">
            <a:extLst>
              <a:ext uri="{FF2B5EF4-FFF2-40B4-BE49-F238E27FC236}">
                <a16:creationId xmlns:a16="http://schemas.microsoft.com/office/drawing/2014/main" id="{045B3C6A-DA62-6072-1FFF-272A724895F0}"/>
              </a:ext>
            </a:extLst>
          </p:cNvPr>
          <p:cNvSpPr txBox="1"/>
          <p:nvPr/>
        </p:nvSpPr>
        <p:spPr>
          <a:xfrm>
            <a:off x="1107279" y="3010626"/>
            <a:ext cx="5807868" cy="646331"/>
          </a:xfrm>
          <a:prstGeom prst="rect">
            <a:avLst/>
          </a:prstGeom>
          <a:noFill/>
        </p:spPr>
        <p:txBody>
          <a:bodyPr wrap="square" rtlCol="0">
            <a:spAutoFit/>
          </a:bodyPr>
          <a:lstStyle/>
          <a:p>
            <a:pPr algn="l"/>
            <a:r>
              <a:rPr lang="en-US"/>
              <a:t>Informing decisions on futuresalary increases and compensation packages</a:t>
            </a:r>
          </a:p>
        </p:txBody>
      </p:sp>
      <p:sp>
        <p:nvSpPr>
          <p:cNvPr id="17" name="TextBox 16">
            <a:extLst>
              <a:ext uri="{FF2B5EF4-FFF2-40B4-BE49-F238E27FC236}">
                <a16:creationId xmlns:a16="http://schemas.microsoft.com/office/drawing/2014/main" id="{850E72C2-F9F1-5642-F645-93BEC0C71782}"/>
              </a:ext>
            </a:extLst>
          </p:cNvPr>
          <p:cNvSpPr txBox="1"/>
          <p:nvPr/>
        </p:nvSpPr>
        <p:spPr>
          <a:xfrm>
            <a:off x="1100367" y="3452505"/>
            <a:ext cx="6473198" cy="546529"/>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010C120E-55D0-818B-4DD8-5DFA1FD45C17}"/>
              </a:ext>
            </a:extLst>
          </p:cNvPr>
          <p:cNvSpPr txBox="1"/>
          <p:nvPr/>
        </p:nvSpPr>
        <p:spPr>
          <a:xfrm>
            <a:off x="713223" y="3668685"/>
            <a:ext cx="4947047" cy="369332"/>
          </a:xfrm>
          <a:prstGeom prst="rect">
            <a:avLst/>
          </a:prstGeom>
          <a:noFill/>
        </p:spPr>
        <p:txBody>
          <a:bodyPr wrap="square" rtlCol="0">
            <a:spAutoFit/>
          </a:bodyPr>
          <a:lstStyle/>
          <a:p>
            <a:pPr algn="l"/>
            <a:r>
              <a:rPr lang="en-US" b="1"/>
              <a:t>Data:</a:t>
            </a:r>
            <a:endParaRPr lang="en-US" b="1" dirty="0"/>
          </a:p>
        </p:txBody>
      </p:sp>
      <p:sp>
        <p:nvSpPr>
          <p:cNvPr id="23" name="TextBox 22">
            <a:extLst>
              <a:ext uri="{FF2B5EF4-FFF2-40B4-BE49-F238E27FC236}">
                <a16:creationId xmlns:a16="http://schemas.microsoft.com/office/drawing/2014/main" id="{E17F1032-645F-2DE0-FA87-CEE3EDDDDDBE}"/>
              </a:ext>
            </a:extLst>
          </p:cNvPr>
          <p:cNvSpPr txBox="1"/>
          <p:nvPr/>
        </p:nvSpPr>
        <p:spPr>
          <a:xfrm>
            <a:off x="1107279" y="4096761"/>
            <a:ext cx="5431366" cy="646331"/>
          </a:xfrm>
          <a:prstGeom prst="rect">
            <a:avLst/>
          </a:prstGeom>
          <a:noFill/>
        </p:spPr>
        <p:txBody>
          <a:bodyPr wrap="square" rtlCol="0">
            <a:spAutoFit/>
          </a:bodyPr>
          <a:lstStyle/>
          <a:p>
            <a:pPr algn="l"/>
            <a:r>
              <a:rPr lang="en-US"/>
              <a:t>You have been provided with an Excel dataset containing the following columns:</a:t>
            </a:r>
            <a:endParaRPr lang="en-US" dirty="0"/>
          </a:p>
        </p:txBody>
      </p:sp>
      <p:sp>
        <p:nvSpPr>
          <p:cNvPr id="26" name="TextBox 25">
            <a:extLst>
              <a:ext uri="{FF2B5EF4-FFF2-40B4-BE49-F238E27FC236}">
                <a16:creationId xmlns:a16="http://schemas.microsoft.com/office/drawing/2014/main" id="{EBACF5FC-770A-DD15-7204-E465342EDB6C}"/>
              </a:ext>
            </a:extLst>
          </p:cNvPr>
          <p:cNvSpPr txBox="1"/>
          <p:nvPr/>
        </p:nvSpPr>
        <p:spPr>
          <a:xfrm>
            <a:off x="1107279" y="4669611"/>
            <a:ext cx="7549526" cy="369332"/>
          </a:xfrm>
          <a:prstGeom prst="rect">
            <a:avLst/>
          </a:prstGeom>
          <a:noFill/>
        </p:spPr>
        <p:txBody>
          <a:bodyPr wrap="square" rtlCol="0">
            <a:spAutoFit/>
          </a:bodyPr>
          <a:lstStyle/>
          <a:p>
            <a:pPr algn="l"/>
            <a:r>
              <a:rPr lang="en-US"/>
              <a:t>Job Title</a:t>
            </a:r>
            <a:endParaRPr lang="en-US" dirty="0"/>
          </a:p>
        </p:txBody>
      </p:sp>
      <p:sp>
        <p:nvSpPr>
          <p:cNvPr id="27" name="TextBox 26">
            <a:extLst>
              <a:ext uri="{FF2B5EF4-FFF2-40B4-BE49-F238E27FC236}">
                <a16:creationId xmlns:a16="http://schemas.microsoft.com/office/drawing/2014/main" id="{B63A8C43-B66D-9BBE-FF49-316595BE2A26}"/>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9" name="TextBox 28">
            <a:extLst>
              <a:ext uri="{FF2B5EF4-FFF2-40B4-BE49-F238E27FC236}">
                <a16:creationId xmlns:a16="http://schemas.microsoft.com/office/drawing/2014/main" id="{A6079CFE-61A9-D499-378D-92804A8645D0}"/>
              </a:ext>
            </a:extLst>
          </p:cNvPr>
          <p:cNvSpPr txBox="1"/>
          <p:nvPr/>
        </p:nvSpPr>
        <p:spPr>
          <a:xfrm>
            <a:off x="1107280" y="4912280"/>
            <a:ext cx="6884195" cy="369332"/>
          </a:xfrm>
          <a:prstGeom prst="rect">
            <a:avLst/>
          </a:prstGeom>
          <a:noFill/>
        </p:spPr>
        <p:txBody>
          <a:bodyPr wrap="square" rtlCol="0">
            <a:spAutoFit/>
          </a:bodyPr>
          <a:lstStyle/>
          <a:p>
            <a:pPr algn="l"/>
            <a:r>
              <a:rPr lang="en-US"/>
              <a:t>Department</a:t>
            </a:r>
            <a:endParaRPr lang="en-US" dirty="0"/>
          </a:p>
        </p:txBody>
      </p:sp>
      <p:sp>
        <p:nvSpPr>
          <p:cNvPr id="30" name="TextBox 29">
            <a:extLst>
              <a:ext uri="{FF2B5EF4-FFF2-40B4-BE49-F238E27FC236}">
                <a16:creationId xmlns:a16="http://schemas.microsoft.com/office/drawing/2014/main" id="{7D842D9C-7C2F-AEC7-7DA6-0BEA7691B99A}"/>
              </a:ext>
            </a:extLst>
          </p:cNvPr>
          <p:cNvSpPr txBox="1"/>
          <p:nvPr/>
        </p:nvSpPr>
        <p:spPr>
          <a:xfrm>
            <a:off x="1107279" y="5184897"/>
            <a:ext cx="5807868" cy="369332"/>
          </a:xfrm>
          <a:prstGeom prst="rect">
            <a:avLst/>
          </a:prstGeom>
          <a:noFill/>
        </p:spPr>
        <p:txBody>
          <a:bodyPr wrap="square" rtlCol="0">
            <a:spAutoFit/>
          </a:bodyPr>
          <a:lstStyle/>
          <a:p>
            <a:pPr algn="l"/>
            <a:r>
              <a:rPr lang="en-US"/>
              <a:t>Location</a:t>
            </a:r>
            <a:endParaRPr lang="en-US" dirty="0"/>
          </a:p>
        </p:txBody>
      </p:sp>
      <p:sp>
        <p:nvSpPr>
          <p:cNvPr id="31" name="TextBox 30">
            <a:extLst>
              <a:ext uri="{FF2B5EF4-FFF2-40B4-BE49-F238E27FC236}">
                <a16:creationId xmlns:a16="http://schemas.microsoft.com/office/drawing/2014/main" id="{62924E7B-4C74-16A2-43E4-6384331BEB12}"/>
              </a:ext>
            </a:extLst>
          </p:cNvPr>
          <p:cNvSpPr txBox="1"/>
          <p:nvPr/>
        </p:nvSpPr>
        <p:spPr>
          <a:xfrm>
            <a:off x="771525" y="5591175"/>
            <a:ext cx="5921940" cy="369332"/>
          </a:xfrm>
          <a:prstGeom prst="rect">
            <a:avLst/>
          </a:prstGeom>
          <a:noFill/>
        </p:spPr>
        <p:txBody>
          <a:bodyPr wrap="square" rtlCol="0">
            <a:spAutoFit/>
          </a:bodyPr>
          <a:lstStyle/>
          <a:p>
            <a:pPr algn="l"/>
            <a:r>
              <a:rPr lang="en-US" b="1"/>
              <a:t>Analysis Ideas:</a:t>
            </a:r>
            <a:endParaRPr lang="en-US" b="1" dirty="0"/>
          </a:p>
        </p:txBody>
      </p:sp>
      <p:sp>
        <p:nvSpPr>
          <p:cNvPr id="32" name="TextBox 31">
            <a:extLst>
              <a:ext uri="{FF2B5EF4-FFF2-40B4-BE49-F238E27FC236}">
                <a16:creationId xmlns:a16="http://schemas.microsoft.com/office/drawing/2014/main" id="{57C69DAC-A6AA-CB01-44DF-1DF4F8B52A87}"/>
              </a:ext>
            </a:extLst>
          </p:cNvPr>
          <p:cNvSpPr txBox="1"/>
          <p:nvPr/>
        </p:nvSpPr>
        <p:spPr>
          <a:xfrm>
            <a:off x="1107279" y="5930309"/>
            <a:ext cx="5921940" cy="646331"/>
          </a:xfrm>
          <a:prstGeom prst="rect">
            <a:avLst/>
          </a:prstGeom>
          <a:noFill/>
        </p:spPr>
        <p:txBody>
          <a:bodyPr wrap="square" rtlCol="0">
            <a:spAutoFit/>
          </a:bodyPr>
          <a:lstStyle/>
          <a:p>
            <a:pPr algn="l"/>
            <a:r>
              <a:rPr lang="en-US"/>
              <a:t>1. Data Visualization: Use Excel charts and graphs to visualize salary distribution by department, location, and job title.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650802"/>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1DE993E-C7C1-D06A-3BCA-F44C25D724D5}"/>
              </a:ext>
            </a:extLst>
          </p:cNvPr>
          <p:cNvSpPr txBox="1"/>
          <p:nvPr/>
        </p:nvSpPr>
        <p:spPr>
          <a:xfrm>
            <a:off x="739775" y="1589484"/>
            <a:ext cx="6904038" cy="369332"/>
          </a:xfrm>
          <a:prstGeom prst="rect">
            <a:avLst/>
          </a:prstGeom>
          <a:noFill/>
        </p:spPr>
        <p:txBody>
          <a:bodyPr wrap="square" rtlCol="0">
            <a:spAutoFit/>
          </a:bodyPr>
          <a:lstStyle/>
          <a:p>
            <a:pPr algn="l"/>
            <a:r>
              <a:rPr lang="en-US" b="1"/>
              <a:t>Objective:</a:t>
            </a:r>
            <a:endParaRPr lang="en-US" b="1" dirty="0"/>
          </a:p>
        </p:txBody>
      </p:sp>
      <p:sp>
        <p:nvSpPr>
          <p:cNvPr id="13" name="TextBox 12">
            <a:extLst>
              <a:ext uri="{FF2B5EF4-FFF2-40B4-BE49-F238E27FC236}">
                <a16:creationId xmlns:a16="http://schemas.microsoft.com/office/drawing/2014/main" id="{0FC9B28F-8D85-01AF-0851-4201F266F216}"/>
              </a:ext>
            </a:extLst>
          </p:cNvPr>
          <p:cNvSpPr txBox="1"/>
          <p:nvPr/>
        </p:nvSpPr>
        <p:spPr>
          <a:xfrm>
            <a:off x="939403" y="1948311"/>
            <a:ext cx="6904038" cy="646331"/>
          </a:xfrm>
          <a:prstGeom prst="rect">
            <a:avLst/>
          </a:prstGeom>
          <a:noFill/>
        </p:spPr>
        <p:txBody>
          <a:bodyPr wrap="square" rtlCol="0">
            <a:spAutoFit/>
          </a:bodyPr>
          <a:lstStyle/>
          <a:p>
            <a:pPr algn="l"/>
            <a:r>
              <a:rPr lang="en-US"/>
              <a:t>Analyze salary and compensation data to identify trends, patterns, and insights</a:t>
            </a:r>
            <a:endParaRPr lang="en-US" dirty="0"/>
          </a:p>
        </p:txBody>
      </p:sp>
      <p:sp>
        <p:nvSpPr>
          <p:cNvPr id="15" name="TextBox 14">
            <a:extLst>
              <a:ext uri="{FF2B5EF4-FFF2-40B4-BE49-F238E27FC236}">
                <a16:creationId xmlns:a16="http://schemas.microsoft.com/office/drawing/2014/main" id="{F77DDE4E-BD26-CBA0-7D25-04DD3C8BA4C2}"/>
              </a:ext>
            </a:extLst>
          </p:cNvPr>
          <p:cNvSpPr txBox="1"/>
          <p:nvPr/>
        </p:nvSpPr>
        <p:spPr>
          <a:xfrm>
            <a:off x="739775" y="3128485"/>
            <a:ext cx="6704410" cy="369332"/>
          </a:xfrm>
          <a:prstGeom prst="rect">
            <a:avLst/>
          </a:prstGeom>
          <a:noFill/>
        </p:spPr>
        <p:txBody>
          <a:bodyPr wrap="square" rtlCol="0">
            <a:spAutoFit/>
          </a:bodyPr>
          <a:lstStyle/>
          <a:p>
            <a:pPr algn="l"/>
            <a:r>
              <a:rPr lang="en-US" b="1"/>
              <a:t>Scope:</a:t>
            </a:r>
            <a:endParaRPr lang="en-US" b="1" dirty="0"/>
          </a:p>
        </p:txBody>
      </p:sp>
      <p:sp>
        <p:nvSpPr>
          <p:cNvPr id="16" name="TextBox 15">
            <a:extLst>
              <a:ext uri="{FF2B5EF4-FFF2-40B4-BE49-F238E27FC236}">
                <a16:creationId xmlns:a16="http://schemas.microsoft.com/office/drawing/2014/main" id="{2D191D20-E836-5912-03BB-058F5E02000E}"/>
              </a:ext>
            </a:extLst>
          </p:cNvPr>
          <p:cNvSpPr txBox="1"/>
          <p:nvPr/>
        </p:nvSpPr>
        <p:spPr>
          <a:xfrm>
            <a:off x="929283" y="2457028"/>
            <a:ext cx="6904038" cy="646331"/>
          </a:xfrm>
          <a:prstGeom prst="rect">
            <a:avLst/>
          </a:prstGeom>
          <a:noFill/>
        </p:spPr>
        <p:txBody>
          <a:bodyPr wrap="square" rtlCol="0">
            <a:spAutoFit/>
          </a:bodyPr>
          <a:lstStyle/>
          <a:p>
            <a:pPr algn="l"/>
            <a:r>
              <a:rPr lang="en-US"/>
              <a:t>Inform decisions on future salaryincreases, compensation structures, and budget planning</a:t>
            </a:r>
            <a:endParaRPr lang="en-US" dirty="0"/>
          </a:p>
        </p:txBody>
      </p:sp>
      <p:sp>
        <p:nvSpPr>
          <p:cNvPr id="17" name="TextBox 16">
            <a:extLst>
              <a:ext uri="{FF2B5EF4-FFF2-40B4-BE49-F238E27FC236}">
                <a16:creationId xmlns:a16="http://schemas.microsoft.com/office/drawing/2014/main" id="{8298404B-B895-2499-A81E-E950DA16095E}"/>
              </a:ext>
            </a:extLst>
          </p:cNvPr>
          <p:cNvSpPr txBox="1"/>
          <p:nvPr/>
        </p:nvSpPr>
        <p:spPr>
          <a:xfrm>
            <a:off x="939403" y="3497817"/>
            <a:ext cx="6883798" cy="369332"/>
          </a:xfrm>
          <a:prstGeom prst="rect">
            <a:avLst/>
          </a:prstGeom>
          <a:noFill/>
        </p:spPr>
        <p:txBody>
          <a:bodyPr wrap="square" rtlCol="0">
            <a:spAutoFit/>
          </a:bodyPr>
          <a:lstStyle/>
          <a:p>
            <a:pPr algn="l"/>
            <a:r>
              <a:rPr lang="en-US"/>
              <a:t>Data analysis and visualization</a:t>
            </a:r>
            <a:endParaRPr lang="en-US" dirty="0"/>
          </a:p>
        </p:txBody>
      </p:sp>
      <p:sp>
        <p:nvSpPr>
          <p:cNvPr id="18" name="TextBox 17">
            <a:extLst>
              <a:ext uri="{FF2B5EF4-FFF2-40B4-BE49-F238E27FC236}">
                <a16:creationId xmlns:a16="http://schemas.microsoft.com/office/drawing/2014/main" id="{E674975B-0FE3-8E77-54F1-8A1C7F7C1EE5}"/>
              </a:ext>
            </a:extLst>
          </p:cNvPr>
          <p:cNvSpPr txBox="1"/>
          <p:nvPr/>
        </p:nvSpPr>
        <p:spPr>
          <a:xfrm>
            <a:off x="939403" y="3774816"/>
            <a:ext cx="6971912" cy="369332"/>
          </a:xfrm>
          <a:prstGeom prst="rect">
            <a:avLst/>
          </a:prstGeom>
          <a:noFill/>
        </p:spPr>
        <p:txBody>
          <a:bodyPr wrap="square" rtlCol="0">
            <a:spAutoFit/>
          </a:bodyPr>
          <a:lstStyle/>
          <a:p>
            <a:pPr algn="l"/>
            <a:r>
              <a:rPr lang="en-US"/>
              <a:t>Development of recommendations for optimization</a:t>
            </a:r>
          </a:p>
        </p:txBody>
      </p:sp>
      <p:sp>
        <p:nvSpPr>
          <p:cNvPr id="19" name="TextBox 18">
            <a:extLst>
              <a:ext uri="{FF2B5EF4-FFF2-40B4-BE49-F238E27FC236}">
                <a16:creationId xmlns:a16="http://schemas.microsoft.com/office/drawing/2014/main" id="{59398C8F-7E56-CE2F-E480-6BBD050E0D39}"/>
              </a:ext>
            </a:extLst>
          </p:cNvPr>
          <p:cNvSpPr txBox="1"/>
          <p:nvPr/>
        </p:nvSpPr>
        <p:spPr>
          <a:xfrm>
            <a:off x="739775" y="4105482"/>
            <a:ext cx="6191257" cy="369332"/>
          </a:xfrm>
          <a:prstGeom prst="rect">
            <a:avLst/>
          </a:prstGeom>
          <a:noFill/>
        </p:spPr>
        <p:txBody>
          <a:bodyPr wrap="square" rtlCol="0">
            <a:spAutoFit/>
          </a:bodyPr>
          <a:lstStyle/>
          <a:p>
            <a:pPr algn="l"/>
            <a:r>
              <a:rPr lang="en-US" b="1"/>
              <a:t>Methodology:</a:t>
            </a:r>
            <a:endParaRPr lang="en-US" b="1" dirty="0"/>
          </a:p>
        </p:txBody>
      </p:sp>
      <p:sp>
        <p:nvSpPr>
          <p:cNvPr id="20" name="TextBox 19">
            <a:extLst>
              <a:ext uri="{FF2B5EF4-FFF2-40B4-BE49-F238E27FC236}">
                <a16:creationId xmlns:a16="http://schemas.microsoft.com/office/drawing/2014/main" id="{16A8E0EE-E142-5A55-2EE0-CE617934A622}"/>
              </a:ext>
            </a:extLst>
          </p:cNvPr>
          <p:cNvSpPr txBox="1"/>
          <p:nvPr/>
        </p:nvSpPr>
        <p:spPr>
          <a:xfrm>
            <a:off x="939403" y="4441235"/>
            <a:ext cx="6545262" cy="646331"/>
          </a:xfrm>
          <a:prstGeom prst="rect">
            <a:avLst/>
          </a:prstGeom>
          <a:noFill/>
        </p:spPr>
        <p:txBody>
          <a:bodyPr wrap="square" rtlCol="0">
            <a:spAutoFit/>
          </a:bodyPr>
          <a:lstStyle/>
          <a:p>
            <a:pPr algn="l"/>
            <a:r>
              <a:rPr lang="en-US"/>
              <a:t>1. Data Collection: Gather salary and compensation data from HR systems, surveys, or other sources</a:t>
            </a:r>
            <a:endParaRPr lang="en-US" dirty="0"/>
          </a:p>
        </p:txBody>
      </p:sp>
      <p:sp>
        <p:nvSpPr>
          <p:cNvPr id="21" name="TextBox 20">
            <a:extLst>
              <a:ext uri="{FF2B5EF4-FFF2-40B4-BE49-F238E27FC236}">
                <a16:creationId xmlns:a16="http://schemas.microsoft.com/office/drawing/2014/main" id="{EC50ABE3-7EB1-15BF-8835-F3F51395E87A}"/>
              </a:ext>
            </a:extLst>
          </p:cNvPr>
          <p:cNvSpPr txBox="1"/>
          <p:nvPr/>
        </p:nvSpPr>
        <p:spPr>
          <a:xfrm flipH="1">
            <a:off x="919164" y="5001156"/>
            <a:ext cx="6904037" cy="646331"/>
          </a:xfrm>
          <a:prstGeom prst="rect">
            <a:avLst/>
          </a:prstGeom>
          <a:noFill/>
        </p:spPr>
        <p:txBody>
          <a:bodyPr wrap="square" rtlCol="0">
            <a:spAutoFit/>
          </a:bodyPr>
          <a:lstStyle/>
          <a:p>
            <a:pPr algn="l"/>
            <a:r>
              <a:rPr lang="en-US"/>
              <a:t>2. Data Cleaning and Preparation: Clean, format, and preprocess data for analysis</a:t>
            </a:r>
            <a:endParaRPr lang="en-US" dirty="0"/>
          </a:p>
        </p:txBody>
      </p:sp>
      <p:sp>
        <p:nvSpPr>
          <p:cNvPr id="22" name="TextBox 21">
            <a:extLst>
              <a:ext uri="{FF2B5EF4-FFF2-40B4-BE49-F238E27FC236}">
                <a16:creationId xmlns:a16="http://schemas.microsoft.com/office/drawing/2014/main" id="{64D73C28-6AC3-5928-CA24-50FAD3E37129}"/>
              </a:ext>
            </a:extLst>
          </p:cNvPr>
          <p:cNvSpPr txBox="1"/>
          <p:nvPr/>
        </p:nvSpPr>
        <p:spPr>
          <a:xfrm>
            <a:off x="919164" y="5536644"/>
            <a:ext cx="6093023" cy="646331"/>
          </a:xfrm>
          <a:prstGeom prst="rect">
            <a:avLst/>
          </a:prstGeom>
          <a:noFill/>
        </p:spPr>
        <p:txBody>
          <a:bodyPr wrap="square" rtlCol="0">
            <a:spAutoFit/>
          </a:bodyPr>
          <a:lstStyle/>
          <a:p>
            <a:pPr algn="l"/>
            <a:r>
              <a:rPr lang="en-US"/>
              <a:t>3. Data Modeling: Use Excel data modeling techniques (e.g., pivot tables, formulas, functions) to analyze and visualize data</a:t>
            </a:r>
            <a:endParaRPr lang="en-US" dirty="0"/>
          </a:p>
        </p:txBody>
      </p:sp>
      <p:sp>
        <p:nvSpPr>
          <p:cNvPr id="23" name="TextBox 22">
            <a:extLst>
              <a:ext uri="{FF2B5EF4-FFF2-40B4-BE49-F238E27FC236}">
                <a16:creationId xmlns:a16="http://schemas.microsoft.com/office/drawing/2014/main" id="{3E6AC0E6-3F6B-6DBA-6A65-EE010D1BA0B0}"/>
              </a:ext>
            </a:extLst>
          </p:cNvPr>
          <p:cNvSpPr txBox="1"/>
          <p:nvPr/>
        </p:nvSpPr>
        <p:spPr>
          <a:xfrm>
            <a:off x="939403" y="6096565"/>
            <a:ext cx="6082903" cy="646331"/>
          </a:xfrm>
          <a:prstGeom prst="rect">
            <a:avLst/>
          </a:prstGeom>
          <a:noFill/>
        </p:spPr>
        <p:txBody>
          <a:bodyPr wrap="square" rtlCol="0">
            <a:spAutoFit/>
          </a:bodyPr>
          <a:lstStyle/>
          <a:p>
            <a:pPr algn="l"/>
            <a:r>
              <a:rPr lang="en-US"/>
              <a:t>4. Analysis: Perform statistical analysis, trend analysis, and data mining to identify key insights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9436005E-BD93-9EFF-9517-743FD282B097}"/>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6B3F8996-7340-05EF-0DB0-0BC5526D83CC}"/>
              </a:ext>
            </a:extLst>
          </p:cNvPr>
          <p:cNvSpPr txBox="1"/>
          <p:nvPr/>
        </p:nvSpPr>
        <p:spPr>
          <a:xfrm>
            <a:off x="723900" y="1787902"/>
            <a:ext cx="7069376" cy="4031873"/>
          </a:xfrm>
          <a:prstGeom prst="rect">
            <a:avLst/>
          </a:prstGeom>
          <a:noFill/>
        </p:spPr>
        <p:txBody>
          <a:bodyPr wrap="square" rtlCol="0">
            <a:spAutoFit/>
          </a:bodyPr>
          <a:lstStyle/>
          <a:p>
            <a:pPr algn="l"/>
            <a:r>
              <a:rPr lang="en-IN" sz="3200" dirty="0"/>
              <a:t>1. HR Professionals.</a:t>
            </a:r>
          </a:p>
          <a:p>
            <a:pPr algn="l"/>
            <a:r>
              <a:rPr lang="en-IN" sz="3200" dirty="0"/>
              <a:t>2. Compensation Managers.</a:t>
            </a:r>
          </a:p>
          <a:p>
            <a:pPr algn="l"/>
            <a:r>
              <a:rPr lang="en-IN" sz="3200" dirty="0"/>
              <a:t>3. Talent Acquisition Teams.</a:t>
            </a:r>
          </a:p>
          <a:p>
            <a:pPr algn="l"/>
            <a:r>
              <a:rPr lang="en-IN" sz="3200" dirty="0"/>
              <a:t>4. Finance Teams.</a:t>
            </a:r>
          </a:p>
          <a:p>
            <a:pPr algn="l"/>
            <a:r>
              <a:rPr lang="en-IN" sz="3200" dirty="0"/>
              <a:t>5. Business Leaders.</a:t>
            </a:r>
          </a:p>
          <a:p>
            <a:pPr algn="l"/>
            <a:r>
              <a:rPr lang="en-IN" sz="3200" dirty="0"/>
              <a:t>6. Department Managers.</a:t>
            </a:r>
          </a:p>
          <a:p>
            <a:pPr algn="l"/>
            <a:r>
              <a:rPr lang="en-IN" sz="3200" dirty="0"/>
              <a:t>7. Data Analysts.</a:t>
            </a:r>
          </a:p>
          <a:p>
            <a:pPr algn="l"/>
            <a:r>
              <a:rPr lang="en-IN" sz="3200" dirty="0"/>
              <a:t>8. Business Analysts.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52059" y="19145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11859C0D-0E8B-35E9-38C4-78E5233C7E69}"/>
              </a:ext>
            </a:extLst>
          </p:cNvPr>
          <p:cNvSpPr txBox="1"/>
          <p:nvPr/>
        </p:nvSpPr>
        <p:spPr>
          <a:xfrm>
            <a:off x="676275" y="1433195"/>
            <a:ext cx="6346031" cy="646331"/>
          </a:xfrm>
          <a:prstGeom prst="rect">
            <a:avLst/>
          </a:prstGeom>
          <a:noFill/>
        </p:spPr>
        <p:txBody>
          <a:bodyPr wrap="square" rtlCol="0">
            <a:spAutoFit/>
          </a:bodyPr>
          <a:lstStyle/>
          <a:p>
            <a:pPr algn="l"/>
            <a:r>
              <a:rPr lang="en-US"/>
              <a:t>1. HR Professionals: Responsible for managing employee data, compensation, and benefits.</a:t>
            </a:r>
            <a:endParaRPr lang="en-US" dirty="0"/>
          </a:p>
        </p:txBody>
      </p:sp>
      <p:sp>
        <p:nvSpPr>
          <p:cNvPr id="10" name="TextBox 9">
            <a:extLst>
              <a:ext uri="{FF2B5EF4-FFF2-40B4-BE49-F238E27FC236}">
                <a16:creationId xmlns:a16="http://schemas.microsoft.com/office/drawing/2014/main" id="{95FE0CCD-B407-3F50-8D7C-F8C84E1EE8CA}"/>
              </a:ext>
            </a:extLst>
          </p:cNvPr>
          <p:cNvSpPr txBox="1"/>
          <p:nvPr/>
        </p:nvSpPr>
        <p:spPr>
          <a:xfrm>
            <a:off x="676275" y="2079526"/>
            <a:ext cx="5740242" cy="646331"/>
          </a:xfrm>
          <a:prstGeom prst="rect">
            <a:avLst/>
          </a:prstGeom>
          <a:noFill/>
        </p:spPr>
        <p:txBody>
          <a:bodyPr wrap="square" rtlCol="0">
            <a:spAutoFit/>
          </a:bodyPr>
          <a:lstStyle/>
          <a:p>
            <a:pPr algn="l"/>
            <a:r>
              <a:rPr lang="en-US"/>
              <a:t>2. Compensation Managers: Oversee compensation strategies, salary structures, and budget planning.</a:t>
            </a:r>
            <a:endParaRPr lang="en-US" dirty="0"/>
          </a:p>
        </p:txBody>
      </p:sp>
      <p:sp>
        <p:nvSpPr>
          <p:cNvPr id="11" name="TextBox 10">
            <a:extLst>
              <a:ext uri="{FF2B5EF4-FFF2-40B4-BE49-F238E27FC236}">
                <a16:creationId xmlns:a16="http://schemas.microsoft.com/office/drawing/2014/main" id="{E3E4082C-2777-8C4B-02B1-101DACA12250}"/>
              </a:ext>
            </a:extLst>
          </p:cNvPr>
          <p:cNvSpPr txBox="1"/>
          <p:nvPr/>
        </p:nvSpPr>
        <p:spPr>
          <a:xfrm>
            <a:off x="676275" y="2690138"/>
            <a:ext cx="5853351" cy="646331"/>
          </a:xfrm>
          <a:prstGeom prst="rect">
            <a:avLst/>
          </a:prstGeom>
          <a:noFill/>
        </p:spPr>
        <p:txBody>
          <a:bodyPr wrap="square" rtlCol="0">
            <a:spAutoFit/>
          </a:bodyPr>
          <a:lstStyle/>
          <a:p>
            <a:pPr algn="l"/>
            <a:r>
              <a:rPr lang="en-US"/>
              <a:t>3. Talent Acquisition Teams: Usecompensation data to attract and retain top talent.</a:t>
            </a:r>
            <a:endParaRPr lang="en-US" dirty="0"/>
          </a:p>
        </p:txBody>
      </p:sp>
      <p:sp>
        <p:nvSpPr>
          <p:cNvPr id="12" name="TextBox 11">
            <a:extLst>
              <a:ext uri="{FF2B5EF4-FFF2-40B4-BE49-F238E27FC236}">
                <a16:creationId xmlns:a16="http://schemas.microsoft.com/office/drawing/2014/main" id="{02320820-3D40-0AAB-922C-B6AD7285CAAA}"/>
              </a:ext>
            </a:extLst>
          </p:cNvPr>
          <p:cNvSpPr txBox="1"/>
          <p:nvPr/>
        </p:nvSpPr>
        <p:spPr>
          <a:xfrm>
            <a:off x="676274" y="3336469"/>
            <a:ext cx="5740243" cy="646331"/>
          </a:xfrm>
          <a:prstGeom prst="rect">
            <a:avLst/>
          </a:prstGeom>
          <a:noFill/>
        </p:spPr>
        <p:txBody>
          <a:bodyPr wrap="square" rtlCol="0">
            <a:spAutoFit/>
          </a:bodyPr>
          <a:lstStyle/>
          <a:p>
            <a:pPr algn="l"/>
            <a:r>
              <a:rPr lang="en-US"/>
              <a:t>4. Finance Teams: Need accurate compensation data for budgeting and financial planning.</a:t>
            </a:r>
            <a:endParaRPr lang="en-US" dirty="0"/>
          </a:p>
        </p:txBody>
      </p:sp>
      <p:sp>
        <p:nvSpPr>
          <p:cNvPr id="13" name="TextBox 12">
            <a:extLst>
              <a:ext uri="{FF2B5EF4-FFF2-40B4-BE49-F238E27FC236}">
                <a16:creationId xmlns:a16="http://schemas.microsoft.com/office/drawing/2014/main" id="{68EE7707-5226-10C1-00D2-B88CB6F07897}"/>
              </a:ext>
            </a:extLst>
          </p:cNvPr>
          <p:cNvSpPr txBox="1"/>
          <p:nvPr/>
        </p:nvSpPr>
        <p:spPr>
          <a:xfrm>
            <a:off x="676275" y="3885574"/>
            <a:ext cx="5525011" cy="646331"/>
          </a:xfrm>
          <a:prstGeom prst="rect">
            <a:avLst/>
          </a:prstGeom>
          <a:noFill/>
        </p:spPr>
        <p:txBody>
          <a:bodyPr wrap="square" rtlCol="0">
            <a:spAutoFit/>
          </a:bodyPr>
          <a:lstStyle/>
          <a:p>
            <a:pPr algn="l"/>
            <a:r>
              <a:rPr lang="en-US"/>
              <a:t>5. Business Leaders: Rely on compensation insights to inform strategic decisions.</a:t>
            </a:r>
            <a:endParaRPr lang="en-US" dirty="0"/>
          </a:p>
        </p:txBody>
      </p:sp>
      <p:sp>
        <p:nvSpPr>
          <p:cNvPr id="14" name="TextBox 13">
            <a:extLst>
              <a:ext uri="{FF2B5EF4-FFF2-40B4-BE49-F238E27FC236}">
                <a16:creationId xmlns:a16="http://schemas.microsoft.com/office/drawing/2014/main" id="{F45F5B64-EFE0-EC5D-14F4-8324DE0CA292}"/>
              </a:ext>
            </a:extLst>
          </p:cNvPr>
          <p:cNvSpPr txBox="1"/>
          <p:nvPr/>
        </p:nvSpPr>
        <p:spPr>
          <a:xfrm>
            <a:off x="646741" y="4588947"/>
            <a:ext cx="6334853" cy="923330"/>
          </a:xfrm>
          <a:prstGeom prst="rect">
            <a:avLst/>
          </a:prstGeom>
          <a:noFill/>
        </p:spPr>
        <p:txBody>
          <a:bodyPr wrap="square" rtlCol="0">
            <a:spAutoFit/>
          </a:bodyPr>
          <a:lstStyle/>
          <a:p>
            <a:pPr algn="l"/>
            <a:r>
              <a:rPr lang="en-US"/>
              <a:t>These end users will benefit from the analysis and insights generated by the Salary and Compensation Analysis project, which will help them:</a:t>
            </a:r>
            <a:endParaRPr lang="en-US" dirty="0"/>
          </a:p>
        </p:txBody>
      </p:sp>
      <p:sp>
        <p:nvSpPr>
          <p:cNvPr id="15" name="TextBox 14">
            <a:extLst>
              <a:ext uri="{FF2B5EF4-FFF2-40B4-BE49-F238E27FC236}">
                <a16:creationId xmlns:a16="http://schemas.microsoft.com/office/drawing/2014/main" id="{1C3D361F-BBA0-46F2-DC17-186025CF02B6}"/>
              </a:ext>
            </a:extLst>
          </p:cNvPr>
          <p:cNvSpPr txBox="1"/>
          <p:nvPr/>
        </p:nvSpPr>
        <p:spPr>
          <a:xfrm>
            <a:off x="634835" y="5429606"/>
            <a:ext cx="6375565" cy="369332"/>
          </a:xfrm>
          <a:prstGeom prst="rect">
            <a:avLst/>
          </a:prstGeom>
          <a:noFill/>
        </p:spPr>
        <p:txBody>
          <a:bodyPr wrap="square" rtlCol="0">
            <a:spAutoFit/>
          </a:bodyPr>
          <a:lstStyle/>
          <a:p>
            <a:pPr algn="l"/>
            <a:r>
              <a:rPr lang="en-US"/>
              <a:t>Inform compensation decisions</a:t>
            </a:r>
            <a:endParaRPr lang="en-US" dirty="0"/>
          </a:p>
        </p:txBody>
      </p:sp>
      <p:sp>
        <p:nvSpPr>
          <p:cNvPr id="16" name="TextBox 15">
            <a:extLst>
              <a:ext uri="{FF2B5EF4-FFF2-40B4-BE49-F238E27FC236}">
                <a16:creationId xmlns:a16="http://schemas.microsoft.com/office/drawing/2014/main" id="{4A66529D-9B3A-47BF-B192-94D9D58612A7}"/>
              </a:ext>
            </a:extLst>
          </p:cNvPr>
          <p:cNvSpPr txBox="1"/>
          <p:nvPr/>
        </p:nvSpPr>
        <p:spPr>
          <a:xfrm>
            <a:off x="634835" y="5696662"/>
            <a:ext cx="6098157" cy="369332"/>
          </a:xfrm>
          <a:prstGeom prst="rect">
            <a:avLst/>
          </a:prstGeom>
          <a:noFill/>
        </p:spPr>
        <p:txBody>
          <a:bodyPr wrap="square" rtlCol="0">
            <a:spAutoFit/>
          </a:bodyPr>
          <a:lstStyle/>
          <a:p>
            <a:pPr algn="l"/>
            <a:r>
              <a:rPr lang="en-US"/>
              <a:t>Optimize salary structures</a:t>
            </a:r>
            <a:endParaRPr lang="en-US" dirty="0"/>
          </a:p>
        </p:txBody>
      </p:sp>
      <p:sp>
        <p:nvSpPr>
          <p:cNvPr id="17" name="TextBox 16">
            <a:extLst>
              <a:ext uri="{FF2B5EF4-FFF2-40B4-BE49-F238E27FC236}">
                <a16:creationId xmlns:a16="http://schemas.microsoft.com/office/drawing/2014/main" id="{C6A588E9-6C09-5DE1-DCA2-343363912CA9}"/>
              </a:ext>
            </a:extLst>
          </p:cNvPr>
          <p:cNvSpPr txBox="1"/>
          <p:nvPr/>
        </p:nvSpPr>
        <p:spPr>
          <a:xfrm>
            <a:off x="643169" y="5963718"/>
            <a:ext cx="6334853" cy="369332"/>
          </a:xfrm>
          <a:prstGeom prst="rect">
            <a:avLst/>
          </a:prstGeom>
          <a:noFill/>
        </p:spPr>
        <p:txBody>
          <a:bodyPr wrap="square" rtlCol="0">
            <a:spAutoFit/>
          </a:bodyPr>
          <a:lstStyle/>
          <a:p>
            <a:pPr algn="l"/>
            <a:r>
              <a:rPr lang="en-US"/>
              <a:t>Identify trends and patterns</a:t>
            </a:r>
            <a:endParaRPr lang="en-US" dirty="0"/>
          </a:p>
        </p:txBody>
      </p:sp>
      <p:sp>
        <p:nvSpPr>
          <p:cNvPr id="18" name="TextBox 17">
            <a:extLst>
              <a:ext uri="{FF2B5EF4-FFF2-40B4-BE49-F238E27FC236}">
                <a16:creationId xmlns:a16="http://schemas.microsoft.com/office/drawing/2014/main" id="{4281BE55-F81E-BD5A-9EBA-C1BBEF3BA3CB}"/>
              </a:ext>
            </a:extLst>
          </p:cNvPr>
          <p:cNvSpPr txBox="1"/>
          <p:nvPr/>
        </p:nvSpPr>
        <p:spPr>
          <a:xfrm>
            <a:off x="655190" y="6268238"/>
            <a:ext cx="6334853" cy="369332"/>
          </a:xfrm>
          <a:prstGeom prst="rect">
            <a:avLst/>
          </a:prstGeom>
          <a:noFill/>
        </p:spPr>
        <p:txBody>
          <a:bodyPr wrap="square" rtlCol="0">
            <a:spAutoFit/>
          </a:bodyPr>
          <a:lstStyle/>
          <a:p>
            <a:pPr algn="l"/>
            <a:r>
              <a:rPr lang="en-US"/>
              <a:t>Manage budgets and finances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9B02744-FF59-0836-B1F2-C8C623329FFD}"/>
              </a:ext>
            </a:extLst>
          </p:cNvPr>
          <p:cNvSpPr txBox="1"/>
          <p:nvPr/>
        </p:nvSpPr>
        <p:spPr>
          <a:xfrm>
            <a:off x="755332" y="1106049"/>
            <a:ext cx="8317231" cy="646331"/>
          </a:xfrm>
          <a:prstGeom prst="rect">
            <a:avLst/>
          </a:prstGeom>
          <a:noFill/>
        </p:spPr>
        <p:txBody>
          <a:bodyPr wrap="square" rtlCol="0">
            <a:spAutoFit/>
          </a:bodyPr>
          <a:lstStyle/>
          <a:p>
            <a:pPr algn="l"/>
            <a:r>
              <a:rPr lang="en-US"/>
              <a:t>Description: This dataset contains information on employee salaries, compensation, and related factors.</a:t>
            </a:r>
            <a:endParaRPr lang="en-US" dirty="0"/>
          </a:p>
        </p:txBody>
      </p:sp>
      <p:sp>
        <p:nvSpPr>
          <p:cNvPr id="4" name="TextBox 3">
            <a:extLst>
              <a:ext uri="{FF2B5EF4-FFF2-40B4-BE49-F238E27FC236}">
                <a16:creationId xmlns:a16="http://schemas.microsoft.com/office/drawing/2014/main" id="{E3D1141E-B0BA-5EAC-51BA-30FCE9F84D5F}"/>
              </a:ext>
            </a:extLst>
          </p:cNvPr>
          <p:cNvSpPr txBox="1"/>
          <p:nvPr/>
        </p:nvSpPr>
        <p:spPr>
          <a:xfrm>
            <a:off x="1746528" y="8209713"/>
            <a:ext cx="7620715" cy="646331"/>
          </a:xfrm>
          <a:prstGeom prst="rect">
            <a:avLst/>
          </a:prstGeom>
          <a:noFill/>
        </p:spPr>
        <p:txBody>
          <a:bodyPr wrap="square" rtlCol="0">
            <a:spAutoFit/>
          </a:bodyPr>
          <a:lstStyle/>
          <a:p>
            <a:pPr algn="l"/>
            <a:r>
              <a:rPr lang="en-US"/>
              <a:t>Data Size: Approximately 1,000 - 10,000 rows (depending on the organization's size).</a:t>
            </a:r>
          </a:p>
        </p:txBody>
      </p:sp>
      <p:sp>
        <p:nvSpPr>
          <p:cNvPr id="7" name="TextBox 6">
            <a:extLst>
              <a:ext uri="{FF2B5EF4-FFF2-40B4-BE49-F238E27FC236}">
                <a16:creationId xmlns:a16="http://schemas.microsoft.com/office/drawing/2014/main" id="{A1AFBD3F-13B2-C118-F95A-FF75E22AAC8A}"/>
              </a:ext>
            </a:extLst>
          </p:cNvPr>
          <p:cNvSpPr txBox="1"/>
          <p:nvPr/>
        </p:nvSpPr>
        <p:spPr>
          <a:xfrm>
            <a:off x="755332" y="1692819"/>
            <a:ext cx="8031481" cy="369332"/>
          </a:xfrm>
          <a:prstGeom prst="rect">
            <a:avLst/>
          </a:prstGeom>
          <a:noFill/>
        </p:spPr>
        <p:txBody>
          <a:bodyPr wrap="square" rtlCol="0">
            <a:spAutoFit/>
          </a:bodyPr>
          <a:lstStyle/>
          <a:p>
            <a:pPr algn="l"/>
            <a:r>
              <a:rPr lang="en-US"/>
              <a:t>Data Source: HR systems, payroll data, surveys, and other relevant sources.</a:t>
            </a:r>
            <a:endParaRPr lang="en-US" dirty="0"/>
          </a:p>
        </p:txBody>
      </p:sp>
      <p:sp>
        <p:nvSpPr>
          <p:cNvPr id="9" name="TextBox 8">
            <a:extLst>
              <a:ext uri="{FF2B5EF4-FFF2-40B4-BE49-F238E27FC236}">
                <a16:creationId xmlns:a16="http://schemas.microsoft.com/office/drawing/2014/main" id="{F71064F8-F1CA-A032-2DEC-C14AA24349AE}"/>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B5E97A56-B403-3D1A-4B5B-2F2EB0B2A041}"/>
              </a:ext>
            </a:extLst>
          </p:cNvPr>
          <p:cNvSpPr txBox="1"/>
          <p:nvPr/>
        </p:nvSpPr>
        <p:spPr>
          <a:xfrm>
            <a:off x="833080" y="2058034"/>
            <a:ext cx="6266974" cy="369332"/>
          </a:xfrm>
          <a:prstGeom prst="rect">
            <a:avLst/>
          </a:prstGeom>
          <a:noFill/>
        </p:spPr>
        <p:txBody>
          <a:bodyPr wrap="square" rtlCol="0">
            <a:spAutoFit/>
          </a:bodyPr>
          <a:lstStyle/>
          <a:p>
            <a:pPr algn="l"/>
            <a:r>
              <a:rPr lang="en-US" b="1"/>
              <a:t>Data Types:</a:t>
            </a:r>
          </a:p>
        </p:txBody>
      </p:sp>
      <p:sp>
        <p:nvSpPr>
          <p:cNvPr id="11" name="TextBox 10">
            <a:extLst>
              <a:ext uri="{FF2B5EF4-FFF2-40B4-BE49-F238E27FC236}">
                <a16:creationId xmlns:a16="http://schemas.microsoft.com/office/drawing/2014/main" id="{D502CEAB-9A95-5840-0AC7-676C4FC8E19C}"/>
              </a:ext>
            </a:extLst>
          </p:cNvPr>
          <p:cNvSpPr txBox="1"/>
          <p:nvPr/>
        </p:nvSpPr>
        <p:spPr>
          <a:xfrm>
            <a:off x="1066324" y="2336989"/>
            <a:ext cx="6111478" cy="369332"/>
          </a:xfrm>
          <a:prstGeom prst="rect">
            <a:avLst/>
          </a:prstGeom>
          <a:noFill/>
        </p:spPr>
        <p:txBody>
          <a:bodyPr wrap="square" rtlCol="0">
            <a:spAutoFit/>
          </a:bodyPr>
          <a:lstStyle/>
          <a:p>
            <a:pPr algn="l"/>
            <a:r>
              <a:rPr lang="en-US"/>
              <a:t>Categorical (Job Title, Department, Location, etc.)</a:t>
            </a:r>
            <a:endParaRPr lang="en-US" dirty="0"/>
          </a:p>
        </p:txBody>
      </p:sp>
      <p:sp>
        <p:nvSpPr>
          <p:cNvPr id="12" name="TextBox 11">
            <a:extLst>
              <a:ext uri="{FF2B5EF4-FFF2-40B4-BE49-F238E27FC236}">
                <a16:creationId xmlns:a16="http://schemas.microsoft.com/office/drawing/2014/main" id="{00B824CC-1619-E2B4-E353-5BB723E44C78}"/>
              </a:ext>
            </a:extLst>
          </p:cNvPr>
          <p:cNvSpPr txBox="1"/>
          <p:nvPr/>
        </p:nvSpPr>
        <p:spPr>
          <a:xfrm>
            <a:off x="1066324" y="2896555"/>
            <a:ext cx="6111478" cy="369332"/>
          </a:xfrm>
          <a:prstGeom prst="rect">
            <a:avLst/>
          </a:prstGeom>
          <a:noFill/>
        </p:spPr>
        <p:txBody>
          <a:bodyPr wrap="square" rtlCol="0">
            <a:spAutoFit/>
          </a:bodyPr>
          <a:lstStyle/>
          <a:p>
            <a:pPr algn="l"/>
            <a:r>
              <a:rPr lang="en-US"/>
              <a:t>Numerical (Salary, Bonus, Benefits, etc.)</a:t>
            </a:r>
            <a:endParaRPr lang="en-US" dirty="0"/>
          </a:p>
        </p:txBody>
      </p:sp>
      <p:sp>
        <p:nvSpPr>
          <p:cNvPr id="13" name="TextBox 12">
            <a:extLst>
              <a:ext uri="{FF2B5EF4-FFF2-40B4-BE49-F238E27FC236}">
                <a16:creationId xmlns:a16="http://schemas.microsoft.com/office/drawing/2014/main" id="{99BD74AD-C356-6A86-1A30-6275A9CDD4EB}"/>
              </a:ext>
            </a:extLst>
          </p:cNvPr>
          <p:cNvSpPr txBox="1"/>
          <p:nvPr/>
        </p:nvSpPr>
        <p:spPr>
          <a:xfrm>
            <a:off x="1068787" y="2615726"/>
            <a:ext cx="6111478" cy="369332"/>
          </a:xfrm>
          <a:prstGeom prst="rect">
            <a:avLst/>
          </a:prstGeom>
          <a:noFill/>
        </p:spPr>
        <p:txBody>
          <a:bodyPr wrap="square" rtlCol="0">
            <a:spAutoFit/>
          </a:bodyPr>
          <a:lstStyle/>
          <a:p>
            <a:pPr algn="l"/>
            <a:r>
              <a:rPr lang="en-US"/>
              <a:t>Date (for tenure or performance review dates)</a:t>
            </a:r>
            <a:endParaRPr lang="en-US" dirty="0"/>
          </a:p>
        </p:txBody>
      </p:sp>
      <p:sp>
        <p:nvSpPr>
          <p:cNvPr id="14" name="TextBox 13">
            <a:extLst>
              <a:ext uri="{FF2B5EF4-FFF2-40B4-BE49-F238E27FC236}">
                <a16:creationId xmlns:a16="http://schemas.microsoft.com/office/drawing/2014/main" id="{5EB4FB62-BE21-1A68-8A85-94C6ED299451}"/>
              </a:ext>
            </a:extLst>
          </p:cNvPr>
          <p:cNvSpPr txBox="1"/>
          <p:nvPr/>
        </p:nvSpPr>
        <p:spPr>
          <a:xfrm>
            <a:off x="898207" y="3236496"/>
            <a:ext cx="8174356" cy="369332"/>
          </a:xfrm>
          <a:prstGeom prst="rect">
            <a:avLst/>
          </a:prstGeom>
          <a:noFill/>
        </p:spPr>
        <p:txBody>
          <a:bodyPr wrap="square" rtlCol="0">
            <a:spAutoFit/>
          </a:bodyPr>
          <a:lstStyle/>
          <a:p>
            <a:pPr algn="l"/>
            <a:r>
              <a:rPr lang="en-US" b="1"/>
              <a:t>Data Quality:</a:t>
            </a:r>
            <a:endParaRPr lang="en-US" b="1" dirty="0"/>
          </a:p>
        </p:txBody>
      </p:sp>
      <p:sp>
        <p:nvSpPr>
          <p:cNvPr id="16" name="TextBox 15">
            <a:extLst>
              <a:ext uri="{FF2B5EF4-FFF2-40B4-BE49-F238E27FC236}">
                <a16:creationId xmlns:a16="http://schemas.microsoft.com/office/drawing/2014/main" id="{42789F02-CFF1-E1A5-5E05-07B5B1CB881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BAFB6958-9E54-3E14-2A79-50463560676E}"/>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1FA9380E-C59B-EFEA-F830-1C170DB843C5}"/>
              </a:ext>
            </a:extLst>
          </p:cNvPr>
          <p:cNvSpPr txBox="1"/>
          <p:nvPr/>
        </p:nvSpPr>
        <p:spPr>
          <a:xfrm>
            <a:off x="5193506" y="2862858"/>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BE5AE8F8-1DF0-C3D1-2643-995A7E8EA9F1}"/>
              </a:ext>
            </a:extLst>
          </p:cNvPr>
          <p:cNvSpPr txBox="1"/>
          <p:nvPr/>
        </p:nvSpPr>
        <p:spPr>
          <a:xfrm>
            <a:off x="5193506" y="2862858"/>
            <a:ext cx="1828800" cy="1828800"/>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D5A9CD9A-F167-D1E9-8119-A149479150A8}"/>
              </a:ext>
            </a:extLst>
          </p:cNvPr>
          <p:cNvSpPr txBox="1"/>
          <p:nvPr/>
        </p:nvSpPr>
        <p:spPr>
          <a:xfrm>
            <a:off x="5193506" y="2862858"/>
            <a:ext cx="1828800" cy="1828800"/>
          </a:xfrm>
          <a:prstGeom prst="rect">
            <a:avLst/>
          </a:prstGeom>
          <a:noFill/>
        </p:spPr>
        <p:txBody>
          <a:bodyPr wrap="square" rtlCol="0">
            <a:spAutoFit/>
          </a:bodyPr>
          <a:lstStyle/>
          <a:p>
            <a:pPr algn="l"/>
            <a:endParaRPr lang="en-US" dirty="0"/>
          </a:p>
        </p:txBody>
      </p:sp>
      <p:sp>
        <p:nvSpPr>
          <p:cNvPr id="22" name="TextBox 21">
            <a:extLst>
              <a:ext uri="{FF2B5EF4-FFF2-40B4-BE49-F238E27FC236}">
                <a16:creationId xmlns:a16="http://schemas.microsoft.com/office/drawing/2014/main" id="{09288C1D-E6EB-B201-CFE6-CE4DA76885FC}"/>
              </a:ext>
            </a:extLst>
          </p:cNvPr>
          <p:cNvSpPr txBox="1"/>
          <p:nvPr/>
        </p:nvSpPr>
        <p:spPr>
          <a:xfrm>
            <a:off x="5186991" y="2868642"/>
            <a:ext cx="1828800"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D1A9F31A-6190-B119-73A6-D222D955A59C}"/>
              </a:ext>
            </a:extLst>
          </p:cNvPr>
          <p:cNvSpPr txBox="1"/>
          <p:nvPr/>
        </p:nvSpPr>
        <p:spPr>
          <a:xfrm>
            <a:off x="5193506" y="2862858"/>
            <a:ext cx="1828800" cy="1828800"/>
          </a:xfrm>
          <a:prstGeom prst="rect">
            <a:avLst/>
          </a:prstGeom>
          <a:noFill/>
        </p:spPr>
        <p:txBody>
          <a:bodyPr wrap="square" rtlCol="0">
            <a:spAutoFit/>
          </a:bodyPr>
          <a:lstStyle/>
          <a:p>
            <a:pPr algn="l"/>
            <a:endParaRPr lang="en-US" dirty="0"/>
          </a:p>
        </p:txBody>
      </p:sp>
      <p:sp>
        <p:nvSpPr>
          <p:cNvPr id="24" name="TextBox 23">
            <a:extLst>
              <a:ext uri="{FF2B5EF4-FFF2-40B4-BE49-F238E27FC236}">
                <a16:creationId xmlns:a16="http://schemas.microsoft.com/office/drawing/2014/main" id="{B70A59B3-F2A4-BF7D-0659-3859252F69EB}"/>
              </a:ext>
            </a:extLst>
          </p:cNvPr>
          <p:cNvSpPr txBox="1"/>
          <p:nvPr/>
        </p:nvSpPr>
        <p:spPr>
          <a:xfrm>
            <a:off x="5194738" y="2879177"/>
            <a:ext cx="1828800" cy="1828800"/>
          </a:xfrm>
          <a:prstGeom prst="rect">
            <a:avLst/>
          </a:prstGeom>
          <a:noFill/>
        </p:spPr>
        <p:txBody>
          <a:bodyPr wrap="square" rtlCol="0">
            <a:spAutoFit/>
          </a:bodyPr>
          <a:lstStyle/>
          <a:p>
            <a:pPr algn="l"/>
            <a:endParaRPr lang="en-US" dirty="0"/>
          </a:p>
        </p:txBody>
      </p:sp>
      <p:sp>
        <p:nvSpPr>
          <p:cNvPr id="25" name="TextBox 24">
            <a:extLst>
              <a:ext uri="{FF2B5EF4-FFF2-40B4-BE49-F238E27FC236}">
                <a16:creationId xmlns:a16="http://schemas.microsoft.com/office/drawing/2014/main" id="{192055CB-0B85-948A-D83A-4EBEA2841B67}"/>
              </a:ext>
            </a:extLst>
          </p:cNvPr>
          <p:cNvSpPr txBox="1"/>
          <p:nvPr/>
        </p:nvSpPr>
        <p:spPr>
          <a:xfrm>
            <a:off x="5193506" y="2862858"/>
            <a:ext cx="1828800" cy="1828800"/>
          </a:xfrm>
          <a:prstGeom prst="rect">
            <a:avLst/>
          </a:prstGeom>
          <a:noFill/>
        </p:spPr>
        <p:txBody>
          <a:bodyPr wrap="square" rtlCol="0">
            <a:spAutoFit/>
          </a:bodyPr>
          <a:lstStyle/>
          <a:p>
            <a:pPr algn="l"/>
            <a:endParaRPr lang="en-US" dirty="0"/>
          </a:p>
        </p:txBody>
      </p:sp>
      <p:sp>
        <p:nvSpPr>
          <p:cNvPr id="26" name="TextBox 25">
            <a:extLst>
              <a:ext uri="{FF2B5EF4-FFF2-40B4-BE49-F238E27FC236}">
                <a16:creationId xmlns:a16="http://schemas.microsoft.com/office/drawing/2014/main" id="{6B49C3B0-0688-A063-82E6-43DF086FB714}"/>
              </a:ext>
            </a:extLst>
          </p:cNvPr>
          <p:cNvSpPr txBox="1"/>
          <p:nvPr/>
        </p:nvSpPr>
        <p:spPr>
          <a:xfrm>
            <a:off x="1066324" y="3483757"/>
            <a:ext cx="7465219" cy="646331"/>
          </a:xfrm>
          <a:prstGeom prst="rect">
            <a:avLst/>
          </a:prstGeom>
          <a:noFill/>
        </p:spPr>
        <p:txBody>
          <a:bodyPr wrap="square" rtlCol="0">
            <a:spAutoFit/>
          </a:bodyPr>
          <a:lstStyle/>
          <a:p>
            <a:pPr algn="l"/>
            <a:r>
              <a:rPr lang="en-US"/>
              <a:t>Clean and formatted dataNo missing values (or minimal missing values)Consistent data entry and formatting</a:t>
            </a:r>
            <a:endParaRPr lang="en-US" dirty="0"/>
          </a:p>
        </p:txBody>
      </p:sp>
      <p:sp>
        <p:nvSpPr>
          <p:cNvPr id="28" name="TextBox 27">
            <a:extLst>
              <a:ext uri="{FF2B5EF4-FFF2-40B4-BE49-F238E27FC236}">
                <a16:creationId xmlns:a16="http://schemas.microsoft.com/office/drawing/2014/main" id="{7CAE5FA5-AC22-DBB2-B664-DF1B21E9D4C1}"/>
              </a:ext>
            </a:extLst>
          </p:cNvPr>
          <p:cNvSpPr txBox="1"/>
          <p:nvPr/>
        </p:nvSpPr>
        <p:spPr>
          <a:xfrm>
            <a:off x="898207" y="3997344"/>
            <a:ext cx="8174356" cy="369332"/>
          </a:xfrm>
          <a:prstGeom prst="rect">
            <a:avLst/>
          </a:prstGeom>
          <a:noFill/>
        </p:spPr>
        <p:txBody>
          <a:bodyPr wrap="square" rtlCol="0">
            <a:spAutoFit/>
          </a:bodyPr>
          <a:lstStyle/>
          <a:p>
            <a:pPr algn="l"/>
            <a:r>
              <a:rPr lang="en-US" b="1"/>
              <a:t>Data Security:</a:t>
            </a:r>
            <a:endParaRPr lang="en-US" b="1" dirty="0"/>
          </a:p>
        </p:txBody>
      </p:sp>
      <p:sp>
        <p:nvSpPr>
          <p:cNvPr id="29" name="TextBox 28">
            <a:extLst>
              <a:ext uri="{FF2B5EF4-FFF2-40B4-BE49-F238E27FC236}">
                <a16:creationId xmlns:a16="http://schemas.microsoft.com/office/drawing/2014/main" id="{8D6920CF-A212-ED49-7488-A05DAEAB171A}"/>
              </a:ext>
            </a:extLst>
          </p:cNvPr>
          <p:cNvSpPr txBox="1"/>
          <p:nvPr/>
        </p:nvSpPr>
        <p:spPr>
          <a:xfrm>
            <a:off x="1066324" y="4579548"/>
            <a:ext cx="6452473" cy="369332"/>
          </a:xfrm>
          <a:prstGeom prst="rect">
            <a:avLst/>
          </a:prstGeom>
          <a:noFill/>
        </p:spPr>
        <p:txBody>
          <a:bodyPr wrap="square" rtlCol="0">
            <a:spAutoFit/>
          </a:bodyPr>
          <a:lstStyle/>
          <a:p>
            <a:pPr algn="l"/>
            <a:r>
              <a:rPr lang="en-US"/>
              <a:t>Access restricted to authorized personnel</a:t>
            </a:r>
            <a:endParaRPr lang="en-US" dirty="0"/>
          </a:p>
        </p:txBody>
      </p:sp>
      <p:sp>
        <p:nvSpPr>
          <p:cNvPr id="30" name="TextBox 29">
            <a:extLst>
              <a:ext uri="{FF2B5EF4-FFF2-40B4-BE49-F238E27FC236}">
                <a16:creationId xmlns:a16="http://schemas.microsoft.com/office/drawing/2014/main" id="{FC13B0B4-E357-4A09-E7D9-523436FE512C}"/>
              </a:ext>
            </a:extLst>
          </p:cNvPr>
          <p:cNvSpPr txBox="1"/>
          <p:nvPr/>
        </p:nvSpPr>
        <p:spPr>
          <a:xfrm flipH="1">
            <a:off x="1066324" y="4288760"/>
            <a:ext cx="5765634" cy="369332"/>
          </a:xfrm>
          <a:prstGeom prst="rect">
            <a:avLst/>
          </a:prstGeom>
          <a:noFill/>
        </p:spPr>
        <p:txBody>
          <a:bodyPr wrap="square" rtlCol="0">
            <a:spAutoFit/>
          </a:bodyPr>
          <a:lstStyle/>
          <a:p>
            <a:pPr algn="l"/>
            <a:r>
              <a:rPr lang="en-US"/>
              <a:t>Confidential and sensitive data</a:t>
            </a:r>
            <a:endParaRPr lang="en-US" dirty="0"/>
          </a:p>
        </p:txBody>
      </p:sp>
      <p:sp>
        <p:nvSpPr>
          <p:cNvPr id="32" name="TextBox 31">
            <a:extLst>
              <a:ext uri="{FF2B5EF4-FFF2-40B4-BE49-F238E27FC236}">
                <a16:creationId xmlns:a16="http://schemas.microsoft.com/office/drawing/2014/main" id="{9032E76E-3F8D-1AB4-64BE-A08B4375B92A}"/>
              </a:ext>
            </a:extLst>
          </p:cNvPr>
          <p:cNvSpPr txBox="1"/>
          <p:nvPr/>
        </p:nvSpPr>
        <p:spPr>
          <a:xfrm>
            <a:off x="1059809" y="4924335"/>
            <a:ext cx="5955982" cy="369332"/>
          </a:xfrm>
          <a:prstGeom prst="rect">
            <a:avLst/>
          </a:prstGeom>
          <a:noFill/>
        </p:spPr>
        <p:txBody>
          <a:bodyPr wrap="square" rtlCol="0">
            <a:spAutoFit/>
          </a:bodyPr>
          <a:lstStyle/>
          <a:p>
            <a:pPr algn="l"/>
            <a:r>
              <a:rPr lang="en-US"/>
              <a:t>Data anonymization or pseudonymization (if necessary)</a:t>
            </a:r>
            <a:endParaRPr lang="en-US" dirty="0"/>
          </a:p>
        </p:txBody>
      </p:sp>
      <p:sp>
        <p:nvSpPr>
          <p:cNvPr id="34" name="TextBox 33">
            <a:extLst>
              <a:ext uri="{FF2B5EF4-FFF2-40B4-BE49-F238E27FC236}">
                <a16:creationId xmlns:a16="http://schemas.microsoft.com/office/drawing/2014/main" id="{7C68F027-800D-FA13-4F0D-E0BFFCD222FB}"/>
              </a:ext>
            </a:extLst>
          </p:cNvPr>
          <p:cNvSpPr txBox="1"/>
          <p:nvPr/>
        </p:nvSpPr>
        <p:spPr>
          <a:xfrm>
            <a:off x="898207" y="5293667"/>
            <a:ext cx="5797336" cy="1200329"/>
          </a:xfrm>
          <a:prstGeom prst="rect">
            <a:avLst/>
          </a:prstGeom>
          <a:noFill/>
        </p:spPr>
        <p:txBody>
          <a:bodyPr wrap="square" rtlCol="0">
            <a:spAutoFit/>
          </a:bodyPr>
          <a:lstStyle/>
          <a:p>
            <a:pPr algn="l"/>
            <a:r>
              <a:rPr lang="en-US"/>
              <a:t>This dataset description provides a solid foundation for your Salary and Compensation Analysis project. You can adjust the fields and data types based on your organization's specific needs and data availability.11:34 am</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26497" y="1329587"/>
            <a:ext cx="8534018" cy="181588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Automated Data Visualization:With Excel's powerful data visualization tools, you can create interactive and dynamic dashboards that provide real-time insights into compensation trends and patterns.</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5A6BFD0-592F-FEAF-6A68-BCB83CC08DE6}"/>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6C46E888-FFD7-D902-A100-85CAA3EFDC09}"/>
              </a:ext>
            </a:extLst>
          </p:cNvPr>
          <p:cNvSpPr txBox="1"/>
          <p:nvPr/>
        </p:nvSpPr>
        <p:spPr>
          <a:xfrm flipV="1">
            <a:off x="2526030" y="2477809"/>
            <a:ext cx="7284720" cy="45719"/>
          </a:xfrm>
          <a:prstGeom prst="rect">
            <a:avLst/>
          </a:prstGeom>
          <a:noFill/>
        </p:spPr>
        <p:txBody>
          <a:bodyPr wrap="square" rtlCol="0">
            <a:spAutoFit/>
          </a:bodyPr>
          <a:lstStyle/>
          <a:p>
            <a:pPr algn="l"/>
            <a:endParaRPr lang="en-US"/>
          </a:p>
        </p:txBody>
      </p:sp>
      <p:sp>
        <p:nvSpPr>
          <p:cNvPr id="19" name="TextBox 18">
            <a:extLst>
              <a:ext uri="{FF2B5EF4-FFF2-40B4-BE49-F238E27FC236}">
                <a16:creationId xmlns:a16="http://schemas.microsoft.com/office/drawing/2014/main" id="{2B569046-4CAD-55DD-EA73-56DAEFD183D0}"/>
              </a:ext>
            </a:extLst>
          </p:cNvPr>
          <p:cNvSpPr txBox="1"/>
          <p:nvPr/>
        </p:nvSpPr>
        <p:spPr>
          <a:xfrm>
            <a:off x="5188538" y="2520277"/>
            <a:ext cx="1828800" cy="1828800"/>
          </a:xfrm>
          <a:prstGeom prst="rect">
            <a:avLst/>
          </a:prstGeom>
          <a:noFill/>
        </p:spPr>
        <p:txBody>
          <a:bodyPr wrap="square" rtlCol="0">
            <a:spAutoFit/>
          </a:bodyPr>
          <a:lstStyle/>
          <a:p>
            <a:pPr algn="l"/>
            <a:endParaRPr lang="en-US" dirty="0"/>
          </a:p>
        </p:txBody>
      </p:sp>
      <p:sp>
        <p:nvSpPr>
          <p:cNvPr id="22" name="TextBox 21">
            <a:extLst>
              <a:ext uri="{FF2B5EF4-FFF2-40B4-BE49-F238E27FC236}">
                <a16:creationId xmlns:a16="http://schemas.microsoft.com/office/drawing/2014/main" id="{60D6CDFC-3E94-580A-9E17-45E47F890A73}"/>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53585F06-E68D-3DE7-B2C2-694478634DE2}"/>
              </a:ext>
            </a:extLst>
          </p:cNvPr>
          <p:cNvSpPr txBox="1"/>
          <p:nvPr/>
        </p:nvSpPr>
        <p:spPr>
          <a:xfrm>
            <a:off x="2381250" y="3187937"/>
            <a:ext cx="6819899" cy="461665"/>
          </a:xfrm>
          <a:prstGeom prst="rect">
            <a:avLst/>
          </a:prstGeom>
          <a:noFill/>
        </p:spPr>
        <p:txBody>
          <a:bodyPr wrap="square" rtlCol="0">
            <a:spAutoFit/>
          </a:bodyPr>
          <a:lstStyle/>
          <a:p>
            <a:pPr algn="l"/>
            <a:endParaRPr lang="en-US" sz="2400" dirty="0"/>
          </a:p>
        </p:txBody>
      </p:sp>
      <p:sp>
        <p:nvSpPr>
          <p:cNvPr id="24" name="TextBox 23">
            <a:extLst>
              <a:ext uri="{FF2B5EF4-FFF2-40B4-BE49-F238E27FC236}">
                <a16:creationId xmlns:a16="http://schemas.microsoft.com/office/drawing/2014/main" id="{15CF9AC3-C299-57BE-03A2-38DCCC878BDF}"/>
              </a:ext>
            </a:extLst>
          </p:cNvPr>
          <p:cNvSpPr txBox="1"/>
          <p:nvPr/>
        </p:nvSpPr>
        <p:spPr>
          <a:xfrm>
            <a:off x="2381250" y="3221030"/>
            <a:ext cx="6838950" cy="1631216"/>
          </a:xfrm>
          <a:prstGeom prst="rect">
            <a:avLst/>
          </a:prstGeom>
          <a:noFill/>
        </p:spPr>
        <p:txBody>
          <a:bodyPr wrap="square" rtlCol="0">
            <a:spAutoFit/>
          </a:bodyPr>
          <a:lstStyle/>
          <a:p>
            <a:pPr algn="l"/>
            <a:r>
              <a:rPr lang="en-IN" sz="2000" dirty="0"/>
              <a:t>Data-Driven Storytelling:
Your solution presents complex compensation data in a clear and compelling narrative, enabling stakeholders to make informed decisions and drive business outcomes.</a:t>
            </a:r>
            <a:endParaRPr lang="en-US" sz="2000" dirty="0"/>
          </a:p>
        </p:txBody>
      </p:sp>
      <p:sp>
        <p:nvSpPr>
          <p:cNvPr id="25" name="TextBox 24">
            <a:extLst>
              <a:ext uri="{FF2B5EF4-FFF2-40B4-BE49-F238E27FC236}">
                <a16:creationId xmlns:a16="http://schemas.microsoft.com/office/drawing/2014/main" id="{7B275F93-0A26-AD19-290A-5F5B3F37E788}"/>
              </a:ext>
            </a:extLst>
          </p:cNvPr>
          <p:cNvSpPr txBox="1"/>
          <p:nvPr/>
        </p:nvSpPr>
        <p:spPr>
          <a:xfrm>
            <a:off x="385762" y="6079884"/>
            <a:ext cx="1828800" cy="1828800"/>
          </a:xfrm>
          <a:prstGeom prst="rect">
            <a:avLst/>
          </a:prstGeom>
          <a:noFill/>
        </p:spPr>
        <p:txBody>
          <a:bodyPr wrap="square" rtlCol="0">
            <a:spAutoFit/>
          </a:bodyPr>
          <a:lstStyle/>
          <a:p>
            <a:pPr algn="l"/>
            <a:endParaRPr lang="en-US"/>
          </a:p>
        </p:txBody>
      </p:sp>
      <p:sp>
        <p:nvSpPr>
          <p:cNvPr id="26" name="TextBox 25">
            <a:extLst>
              <a:ext uri="{FF2B5EF4-FFF2-40B4-BE49-F238E27FC236}">
                <a16:creationId xmlns:a16="http://schemas.microsoft.com/office/drawing/2014/main" id="{1F5A83E0-45DC-DE2D-053A-064D61F5972F}"/>
              </a:ext>
            </a:extLst>
          </p:cNvPr>
          <p:cNvSpPr txBox="1"/>
          <p:nvPr/>
        </p:nvSpPr>
        <p:spPr>
          <a:xfrm>
            <a:off x="2897449" y="4448175"/>
            <a:ext cx="1828800" cy="1828800"/>
          </a:xfrm>
          <a:prstGeom prst="rect">
            <a:avLst/>
          </a:prstGeom>
          <a:noFill/>
        </p:spPr>
        <p:txBody>
          <a:bodyPr wrap="square" rtlCol="0">
            <a:spAutoFit/>
          </a:bodyPr>
          <a:lstStyle/>
          <a:p>
            <a:pPr algn="l"/>
            <a:endParaRPr lang="en-US" dirty="0"/>
          </a:p>
        </p:txBody>
      </p:sp>
      <p:sp>
        <p:nvSpPr>
          <p:cNvPr id="27" name="TextBox 26">
            <a:extLst>
              <a:ext uri="{FF2B5EF4-FFF2-40B4-BE49-F238E27FC236}">
                <a16:creationId xmlns:a16="http://schemas.microsoft.com/office/drawing/2014/main" id="{639AFFCB-4757-870E-8179-CA8DE6CBE5A5}"/>
              </a:ext>
            </a:extLst>
          </p:cNvPr>
          <p:cNvSpPr txBox="1"/>
          <p:nvPr/>
        </p:nvSpPr>
        <p:spPr>
          <a:xfrm>
            <a:off x="2381250" y="4912719"/>
            <a:ext cx="6423422" cy="1323439"/>
          </a:xfrm>
          <a:prstGeom prst="rect">
            <a:avLst/>
          </a:prstGeom>
          <a:noFill/>
        </p:spPr>
        <p:txBody>
          <a:bodyPr wrap="square" rtlCol="0">
            <a:spAutoFit/>
          </a:bodyPr>
          <a:lstStyle/>
          <a:p>
            <a:pPr algn="l"/>
            <a:r>
              <a:rPr lang="en-US" sz="2000"/>
              <a:t>Scalability and Flexibility:Your Excel data model is easily scalable and adaptable to changing business needs, ensuring that your compensation analysis remains relevant and effective.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jj5558721@gmail.com</cp:lastModifiedBy>
  <cp:revision>14</cp:revision>
  <dcterms:created xsi:type="dcterms:W3CDTF">2024-03-29T15:07:22Z</dcterms:created>
  <dcterms:modified xsi:type="dcterms:W3CDTF">2024-09-05T07:03:04Z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