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0" r:id="rId1"/>
  </p:sldMasterIdLst>
  <p:notesMasterIdLst>
    <p:notesMasterId r:id="rId15"/>
  </p:notesMasterIdLst>
  <p:sldIdLst>
    <p:sldId id="256" r:id="rId2"/>
    <p:sldId id="271" r:id="rId3"/>
    <p:sldId id="272"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39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GOPIKA%20S%20PROJECT\EMPOLYEE%20DATA.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GOPIKA%20S%20PROJECT\EMPOLYEE%20DATA.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[EMPOLYEE DATA.xlsx]Empolyee data analysis!PivotTable1</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Empolyee Performance</a:t>
            </a:r>
            <a:r>
              <a:rPr lang="en-US" baseline="0"/>
              <a:t> Analysis</a:t>
            </a:r>
            <a:endParaRPr lang="en-US"/>
          </a:p>
        </c:rich>
      </c:tx>
      <c:layout>
        <c:manualLayout>
          <c:xMode val="edge"/>
          <c:yMode val="edge"/>
          <c:x val="0.29616743219597552"/>
          <c:y val="1.619433198380566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manualLayout>
          <c:layoutTarget val="inner"/>
          <c:xMode val="edge"/>
          <c:yMode val="edge"/>
          <c:x val="8.1151574803149606E-2"/>
          <c:y val="9.7611442294409545E-2"/>
          <c:w val="0.81077017716535438"/>
          <c:h val="0.83748541553763267"/>
        </c:manualLayout>
      </c:layout>
      <c:barChart>
        <c:barDir val="col"/>
        <c:grouping val="clustered"/>
        <c:varyColors val="0"/>
        <c:ser>
          <c:idx val="0"/>
          <c:order val="0"/>
          <c:tx>
            <c:strRef>
              <c:f>'Empolyee data analysis'!$B$3:$B$4</c:f>
              <c:strCache>
                <c:ptCount val="1"/>
                <c:pt idx="0">
                  <c:v>HIGH</c:v>
                </c:pt>
              </c:strCache>
            </c:strRef>
          </c:tx>
          <c:spPr>
            <a:solidFill>
              <a:schemeClr val="accent1"/>
            </a:solidFill>
            <a:ln>
              <a:noFill/>
            </a:ln>
            <a:effectLst/>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84AD-4C24-9C93-93D72FA36B24}"/>
            </c:ext>
          </c:extLst>
        </c:ser>
        <c:ser>
          <c:idx val="1"/>
          <c:order val="1"/>
          <c:tx>
            <c:strRef>
              <c:f>'Empolyee data analysis'!$C$3:$C$4</c:f>
              <c:strCache>
                <c:ptCount val="1"/>
                <c:pt idx="0">
                  <c:v>LOW</c:v>
                </c:pt>
              </c:strCache>
            </c:strRef>
          </c:tx>
          <c:spPr>
            <a:solidFill>
              <a:schemeClr val="accent2"/>
            </a:solidFill>
            <a:ln>
              <a:noFill/>
            </a:ln>
            <a:effectLst/>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84AD-4C24-9C93-93D72FA36B24}"/>
            </c:ext>
          </c:extLst>
        </c:ser>
        <c:ser>
          <c:idx val="2"/>
          <c:order val="2"/>
          <c:tx>
            <c:strRef>
              <c:f>'Empolyee data analysis'!$D$3:$D$4</c:f>
              <c:strCache>
                <c:ptCount val="1"/>
                <c:pt idx="0">
                  <c:v>MED</c:v>
                </c:pt>
              </c:strCache>
            </c:strRef>
          </c:tx>
          <c:spPr>
            <a:solidFill>
              <a:schemeClr val="accent3"/>
            </a:solidFill>
            <a:ln>
              <a:noFill/>
            </a:ln>
            <a:effectLst/>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84AD-4C24-9C93-93D72FA36B24}"/>
            </c:ext>
          </c:extLst>
        </c:ser>
        <c:ser>
          <c:idx val="3"/>
          <c:order val="3"/>
          <c:tx>
            <c:strRef>
              <c:f>'Empolyee data analysis'!$E$3:$E$4</c:f>
              <c:strCache>
                <c:ptCount val="1"/>
                <c:pt idx="0">
                  <c:v>VERY HIGH</c:v>
                </c:pt>
              </c:strCache>
            </c:strRef>
          </c:tx>
          <c:spPr>
            <a:solidFill>
              <a:schemeClr val="accent4"/>
            </a:solidFill>
            <a:ln>
              <a:noFill/>
            </a:ln>
            <a:effectLst/>
          </c:spPr>
          <c:invertIfNegative val="0"/>
          <c:cat>
            <c:strRef>
              <c:f>'Empolyee data analysis'!$A$5:$A$15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84AD-4C24-9C93-93D72FA36B24}"/>
            </c:ext>
          </c:extLst>
        </c:ser>
        <c:dLbls>
          <c:showLegendKey val="0"/>
          <c:showVal val="0"/>
          <c:showCatName val="0"/>
          <c:showSerName val="0"/>
          <c:showPercent val="0"/>
          <c:showBubbleSize val="0"/>
        </c:dLbls>
        <c:gapWidth val="150"/>
        <c:axId val="1330861984"/>
        <c:axId val="1306907760"/>
      </c:barChart>
      <c:catAx>
        <c:axId val="13308619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06907760"/>
        <c:crosses val="autoZero"/>
        <c:auto val="1"/>
        <c:lblAlgn val="ctr"/>
        <c:lblOffset val="100"/>
        <c:noMultiLvlLbl val="0"/>
      </c:catAx>
      <c:valAx>
        <c:axId val="13069077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30861984"/>
        <c:crosses val="autoZero"/>
        <c:crossBetween val="between"/>
      </c:valAx>
      <c:spPr>
        <a:noFill/>
        <a:ln>
          <a:noFill/>
        </a:ln>
        <a:effectLst/>
      </c:spPr>
    </c:plotArea>
    <c:legend>
      <c:legendPos val="r"/>
      <c:layout>
        <c:manualLayout>
          <c:xMode val="edge"/>
          <c:yMode val="edge"/>
          <c:x val="0.87629675196850376"/>
          <c:y val="0.4375362087836186"/>
          <c:w val="0.10807824803149606"/>
          <c:h val="0.179354139437023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[EMPOLYEE DATA.xlsx]Empolyee data analysis!PivotTable2</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High</a:t>
            </a:r>
            <a:r>
              <a:rPr lang="en-IN" baseline="0"/>
              <a:t> Level Empolyee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marker>
          <c:symbol val="none"/>
        </c:marke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marker>
          <c:symbol val="none"/>
        </c:marke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s>
    <c:plotArea>
      <c:layout>
        <c:manualLayout>
          <c:layoutTarget val="inner"/>
          <c:xMode val="edge"/>
          <c:yMode val="edge"/>
          <c:x val="3.0555555555555555E-2"/>
          <c:y val="0.35485673665791778"/>
          <c:w val="0.72638888888888886"/>
          <c:h val="0.50264545056867893"/>
        </c:manualLayout>
      </c:layout>
      <c:doughnutChart>
        <c:varyColors val="1"/>
        <c:ser>
          <c:idx val="0"/>
          <c:order val="0"/>
          <c:tx>
            <c:strRef>
              <c:f>'Empolyee data analysis'!$B$26:$B$27</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9BF-4CF0-95A9-6D42BFBC377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9BF-4CF0-95A9-6D42BFBC377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9BF-4CF0-95A9-6D42BFBC377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9BF-4CF0-95A9-6D42BFBC377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9BF-4CF0-95A9-6D42BFBC377C}"/>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9BF-4CF0-95A9-6D42BFBC377C}"/>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9BF-4CF0-95A9-6D42BFBC377C}"/>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9BF-4CF0-95A9-6D42BFBC377C}"/>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9BF-4CF0-95A9-6D42BFBC377C}"/>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9BF-4CF0-95A9-6D42BFBC377C}"/>
              </c:ext>
            </c:extLst>
          </c:dPt>
          <c:cat>
            <c:strRef>
              <c:f>'Empolyee data analysis'!$A$28:$A$38</c:f>
              <c:strCache>
                <c:ptCount val="10"/>
                <c:pt idx="0">
                  <c:v>BPC</c:v>
                </c:pt>
                <c:pt idx="1">
                  <c:v>CCDR</c:v>
                </c:pt>
                <c:pt idx="2">
                  <c:v>EW</c:v>
                </c:pt>
                <c:pt idx="3">
                  <c:v>MSC</c:v>
                </c:pt>
                <c:pt idx="4">
                  <c:v>NEL</c:v>
                </c:pt>
                <c:pt idx="5">
                  <c:v>PL</c:v>
                </c:pt>
                <c:pt idx="6">
                  <c:v>PYZ</c:v>
                </c:pt>
                <c:pt idx="7">
                  <c:v>SVG</c:v>
                </c:pt>
                <c:pt idx="8">
                  <c:v>TNS</c:v>
                </c:pt>
                <c:pt idx="9">
                  <c:v>WBL</c:v>
                </c:pt>
              </c:strCache>
            </c:strRef>
          </c:cat>
          <c:val>
            <c:numRef>
              <c:f>'Empolyee data analysis'!$B$28:$B$38</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99BF-4CF0-95A9-6D42BFBC377C}"/>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r"/>
      <c:layout>
        <c:manualLayout>
          <c:xMode val="edge"/>
          <c:yMode val="edge"/>
          <c:x val="0.65969732506840906"/>
          <c:y val="0.30480314960629923"/>
          <c:w val="0.32895515720109453"/>
          <c:h val="0.4617353974820944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546683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309007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264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90527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7105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72848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35494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00537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41137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70404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365812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81453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68396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26714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13104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58618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76721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90445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09346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08692674"/>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7.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7.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3.xml" /><Relationship Id="rId1" Type="http://schemas.openxmlformats.org/officeDocument/2006/relationships/slideLayout" Target="../slideLayouts/slideLayout6.xml" /><Relationship Id="rId4" Type="http://schemas.openxmlformats.org/officeDocument/2006/relationships/chart" Target="../charts/char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xml" /><Relationship Id="rId1" Type="http://schemas.openxmlformats.org/officeDocument/2006/relationships/slideLayout" Target="../slideLayouts/slideLayout6.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7" Type="http://schemas.openxmlformats.org/officeDocument/2006/relationships/image" Target="../media/image9.png" /><Relationship Id="rId2" Type="http://schemas.openxmlformats.org/officeDocument/2006/relationships/image" Target="../media/image4.png" /><Relationship Id="rId1" Type="http://schemas.openxmlformats.org/officeDocument/2006/relationships/slideLayout" Target="../slideLayouts/slideLayout6.xml" /><Relationship Id="rId6" Type="http://schemas.openxmlformats.org/officeDocument/2006/relationships/image" Target="../media/image8.png" /><Relationship Id="rId5" Type="http://schemas.openxmlformats.org/officeDocument/2006/relationships/image" Target="../media/image7.png" /><Relationship Id="rId4" Type="http://schemas.openxmlformats.org/officeDocument/2006/relationships/image" Target="../media/image6.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10971" y="562107"/>
            <a:ext cx="9982200" cy="632224"/>
          </a:xfrm>
          <a:prstGeom prst="rect">
            <a:avLst/>
          </a:prstGeom>
        </p:spPr>
        <p:txBody>
          <a:bodyPr vert="horz" wrap="square" lIns="0" tIns="16510" rIns="0" bIns="0" rtlCol="0">
            <a:spAutoFit/>
          </a:bodyPr>
          <a:lstStyle/>
          <a:p>
            <a:pPr marL="3213735">
              <a:spcBef>
                <a:spcPts val="130"/>
              </a:spcBef>
            </a:pPr>
            <a:r>
              <a:rPr lang="en-US" sz="2000" b="1" dirty="0">
                <a:solidFill>
                  <a:srgbClr val="0F0F0F"/>
                </a:solidFill>
                <a:latin typeface="Castellar" panose="020A0402060406010301" pitchFamily="18" charset="0"/>
                <a:cs typeface="Times New Roman" panose="02020603050405020304" pitchFamily="18" charset="0"/>
              </a:rPr>
              <a:t>Employee Data Analysis using Excel</a:t>
            </a:r>
            <a:r>
              <a:rPr lang="en-US" sz="2000" b="1" i="0" dirty="0">
                <a:solidFill>
                  <a:srgbClr val="0F0F0F"/>
                </a:solidFill>
                <a:effectLst/>
                <a:latin typeface="Castellar" panose="020A0402060406010301" pitchFamily="18" charset="0"/>
                <a:cs typeface="Times New Roman" panose="02020603050405020304" pitchFamily="18" charset="0"/>
              </a:rPr>
              <a:t> </a:t>
            </a:r>
            <a:br>
              <a:rPr lang="en-US" sz="2000" b="1" i="0" dirty="0">
                <a:solidFill>
                  <a:srgbClr val="0F0F0F"/>
                </a:solidFill>
                <a:effectLst/>
                <a:latin typeface="Castellar" panose="020A0402060406010301" pitchFamily="18" charset="0"/>
              </a:rPr>
            </a:br>
            <a:endParaRPr sz="2000" spc="15" dirty="0">
              <a:latin typeface="Castellar" panose="020A0402060406010301" pitchFamily="18" charset="0"/>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438400" y="2783161"/>
            <a:ext cx="8610600" cy="2554545"/>
          </a:xfrm>
          <a:prstGeom prst="rect">
            <a:avLst/>
          </a:prstGeom>
          <a:noFill/>
        </p:spPr>
        <p:txBody>
          <a:bodyPr wrap="square" rtlCol="0">
            <a:spAutoFit/>
          </a:bodyPr>
          <a:lstStyle/>
          <a:p>
            <a:r>
              <a:rPr lang="en-US" sz="2000" b="1" dirty="0">
                <a:latin typeface="Arial Rounded MT Bold" panose="020F0704030504030204" pitchFamily="34" charset="0"/>
              </a:rPr>
              <a:t>STUDENT NAME : JANANI.J</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REGISTER NO     :2213371036122 / unm410100442213371036122</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DEPARTMENT     :B.COM(GENERAL)</a:t>
            </a:r>
          </a:p>
          <a:p>
            <a:endParaRPr lang="en-US" sz="2000" b="1" dirty="0">
              <a:latin typeface="Arial Rounded MT Bold" panose="020F0704030504030204" pitchFamily="34" charset="0"/>
            </a:endParaRPr>
          </a:p>
          <a:p>
            <a:r>
              <a:rPr lang="en-US" sz="2000" b="1" dirty="0">
                <a:latin typeface="Arial Rounded MT Bold" panose="020F0704030504030204" pitchFamily="34" charset="0"/>
              </a:rPr>
              <a:t>COLLEGE             : QUAID-E-MILLATH GOVERNMENT COLLEGE.</a:t>
            </a:r>
          </a:p>
          <a:p>
            <a:r>
              <a:rPr lang="en-US" sz="2000" b="1" dirty="0">
                <a:latin typeface="Castellar" panose="020A0402060406010301" pitchFamily="18" charset="0"/>
              </a:rPr>
              <a:t>          </a:t>
            </a:r>
            <a:endParaRPr lang="en-IN" sz="2000" b="1" dirty="0">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419600" y="302965"/>
            <a:ext cx="3303904" cy="444352"/>
          </a:xfrm>
          <a:prstGeom prst="rect">
            <a:avLst/>
          </a:prstGeom>
        </p:spPr>
        <p:txBody>
          <a:bodyPr vert="horz" wrap="square" lIns="0" tIns="13335" rIns="0" bIns="0" rtlCol="0">
            <a:spAutoFit/>
          </a:bodyPr>
          <a:lstStyle/>
          <a:p>
            <a:pPr marL="12700">
              <a:lnSpc>
                <a:spcPct val="100000"/>
              </a:lnSpc>
              <a:spcBef>
                <a:spcPts val="105"/>
              </a:spcBef>
            </a:pPr>
            <a:r>
              <a:rPr lang="en-US" sz="2800" b="1" spc="15" dirty="0">
                <a:latin typeface="Castellar" panose="020A0402060406010301" pitchFamily="18" charset="0"/>
                <a:cs typeface="Trebuchet MS"/>
              </a:rPr>
              <a:t> </a:t>
            </a:r>
            <a:r>
              <a:rPr sz="2800" b="1" u="sng" spc="15" dirty="0">
                <a:latin typeface="Castellar" panose="020A0402060406010301" pitchFamily="18" charset="0"/>
                <a:cs typeface="Trebuchet MS"/>
              </a:rPr>
              <a:t>M</a:t>
            </a:r>
            <a:r>
              <a:rPr sz="2800" b="1" u="sng" dirty="0">
                <a:latin typeface="Castellar" panose="020A0402060406010301" pitchFamily="18" charset="0"/>
                <a:cs typeface="Trebuchet MS"/>
              </a:rPr>
              <a:t>O</a:t>
            </a:r>
            <a:r>
              <a:rPr sz="2800" b="1" u="sng" spc="-15" dirty="0">
                <a:latin typeface="Castellar" panose="020A0402060406010301" pitchFamily="18" charset="0"/>
                <a:cs typeface="Trebuchet MS"/>
              </a:rPr>
              <a:t>D</a:t>
            </a:r>
            <a:r>
              <a:rPr sz="2800" b="1" u="sng" spc="-35" dirty="0">
                <a:latin typeface="Castellar" panose="020A0402060406010301" pitchFamily="18" charset="0"/>
                <a:cs typeface="Trebuchet MS"/>
              </a:rPr>
              <a:t>E</a:t>
            </a:r>
            <a:r>
              <a:rPr sz="2800" b="1" u="sng" spc="-30" dirty="0">
                <a:latin typeface="Castellar" panose="020A0402060406010301" pitchFamily="18" charset="0"/>
                <a:cs typeface="Trebuchet MS"/>
              </a:rPr>
              <a:t>LL</a:t>
            </a:r>
            <a:r>
              <a:rPr sz="2800" b="1" u="sng" spc="-5" dirty="0">
                <a:latin typeface="Castellar" panose="020A0402060406010301" pitchFamily="18" charset="0"/>
                <a:cs typeface="Trebuchet MS"/>
              </a:rPr>
              <a:t>I</a:t>
            </a:r>
            <a:r>
              <a:rPr sz="2800" b="1" u="sng" spc="30" dirty="0">
                <a:latin typeface="Castellar" panose="020A0402060406010301" pitchFamily="18" charset="0"/>
                <a:cs typeface="Trebuchet MS"/>
              </a:rPr>
              <a:t>N</a:t>
            </a:r>
            <a:r>
              <a:rPr sz="2800" b="1" u="sng" spc="5" dirty="0">
                <a:latin typeface="Castellar" panose="020A0402060406010301" pitchFamily="18" charset="0"/>
                <a:cs typeface="Trebuchet MS"/>
              </a:rPr>
              <a:t>G</a:t>
            </a:r>
            <a:endParaRPr sz="2800" u="sng" dirty="0">
              <a:latin typeface="Castellar" panose="020A0402060406010301" pitchFamily="18" charset="0"/>
              <a:cs typeface="Trebuchet MS"/>
            </a:endParaRPr>
          </a:p>
        </p:txBody>
      </p:sp>
      <p:sp>
        <p:nvSpPr>
          <p:cNvPr id="3" name="TextBox 2"/>
          <p:cNvSpPr txBox="1"/>
          <p:nvPr/>
        </p:nvSpPr>
        <p:spPr>
          <a:xfrm>
            <a:off x="2503804" y="734979"/>
            <a:ext cx="10439400" cy="6278642"/>
          </a:xfrm>
          <a:prstGeom prst="rect">
            <a:avLst/>
          </a:prstGeom>
          <a:noFill/>
        </p:spPr>
        <p:txBody>
          <a:bodyPr wrap="square" rtlCol="0">
            <a:spAutoFit/>
          </a:bodyPr>
          <a:lstStyle/>
          <a:p>
            <a:r>
              <a:rPr lang="en-US" b="1" u="sng" dirty="0"/>
              <a:t>DATA COLLECTION </a:t>
            </a:r>
          </a:p>
          <a:p>
            <a:pPr marL="285750" indent="-285750">
              <a:buFont typeface="Wingdings" panose="05000000000000000000" pitchFamily="2" charset="2"/>
              <a:buChar char="Ø"/>
            </a:pPr>
            <a:r>
              <a:rPr lang="en-US" b="1" dirty="0"/>
              <a:t>Downloaded the employee data performance from EDUNET DASHBOARD </a:t>
            </a:r>
          </a:p>
          <a:p>
            <a:endParaRPr lang="en-US" b="1" dirty="0"/>
          </a:p>
          <a:p>
            <a:r>
              <a:rPr lang="en-US" b="1" u="sng" dirty="0"/>
              <a:t>FEATURE COLLECTION </a:t>
            </a:r>
          </a:p>
          <a:p>
            <a:pPr marL="285750" indent="-285750">
              <a:buFont typeface="Wingdings" panose="05000000000000000000" pitchFamily="2" charset="2"/>
              <a:buChar char="Ø"/>
            </a:pPr>
            <a:r>
              <a:rPr lang="en-US" b="1" dirty="0"/>
              <a:t>Identified each features</a:t>
            </a:r>
          </a:p>
          <a:p>
            <a:pPr marL="285750" indent="-285750">
              <a:buFont typeface="Wingdings" panose="05000000000000000000" pitchFamily="2" charset="2"/>
              <a:buChar char="Ø"/>
            </a:pPr>
            <a:r>
              <a:rPr lang="en-US" b="1" dirty="0"/>
              <a:t>Add Performance Level Feature</a:t>
            </a:r>
          </a:p>
          <a:p>
            <a:endParaRPr lang="en-US" b="1" dirty="0"/>
          </a:p>
          <a:p>
            <a:r>
              <a:rPr lang="en-US" b="1" u="sng" dirty="0"/>
              <a:t>DATA CLEANING </a:t>
            </a:r>
          </a:p>
          <a:p>
            <a:pPr marL="285750" indent="-285750">
              <a:buFont typeface="Wingdings" panose="05000000000000000000" pitchFamily="2" charset="2"/>
              <a:buChar char="Ø"/>
            </a:pPr>
            <a:r>
              <a:rPr lang="en-US" b="1" dirty="0"/>
              <a:t> Identified the missing values.</a:t>
            </a:r>
          </a:p>
          <a:p>
            <a:pPr marL="285750" indent="-285750">
              <a:buFont typeface="Wingdings" panose="05000000000000000000" pitchFamily="2" charset="2"/>
              <a:buChar char="Ø"/>
            </a:pPr>
            <a:r>
              <a:rPr lang="en-US" b="1" dirty="0"/>
              <a:t> Filtered the missing values.</a:t>
            </a:r>
          </a:p>
          <a:p>
            <a:endParaRPr lang="en-US" b="1" dirty="0"/>
          </a:p>
          <a:p>
            <a:r>
              <a:rPr lang="en-US" b="1" u="sng" dirty="0"/>
              <a:t>PERFORMANCE LEVEL </a:t>
            </a:r>
            <a:endParaRPr lang="en-US" b="1" dirty="0"/>
          </a:p>
          <a:p>
            <a:pPr marL="285750" indent="-285750">
              <a:buFont typeface="Wingdings" panose="05000000000000000000" pitchFamily="2" charset="2"/>
              <a:buChar char="Ø"/>
            </a:pPr>
            <a:r>
              <a:rPr lang="en-US" b="1" dirty="0"/>
              <a:t>Using formula =IFS(Z8&gt;=5,”VERY HIGH”,Z8&gt;=4,”HIGH”,Z8&gt;=3,”MED”,TRUE,”LOW”)</a:t>
            </a:r>
          </a:p>
          <a:p>
            <a:endParaRPr lang="en-US" b="1" dirty="0"/>
          </a:p>
          <a:p>
            <a:r>
              <a:rPr lang="en-US" b="1" u="sng" dirty="0"/>
              <a:t>SUMMARY</a:t>
            </a:r>
          </a:p>
          <a:p>
            <a:pPr marL="285750" indent="-285750">
              <a:buFont typeface="Wingdings" panose="05000000000000000000" pitchFamily="2" charset="2"/>
              <a:buChar char="Ø"/>
            </a:pPr>
            <a:r>
              <a:rPr lang="en-US" b="1" dirty="0"/>
              <a:t>PIVOT TABLE </a:t>
            </a:r>
          </a:p>
          <a:p>
            <a:pPr marL="285750" indent="-285750">
              <a:buFont typeface="Wingdings" panose="05000000000000000000" pitchFamily="2" charset="2"/>
              <a:buChar char="Ø"/>
            </a:pPr>
            <a:r>
              <a:rPr lang="en-US" b="1" dirty="0"/>
              <a:t>PIE CHART </a:t>
            </a:r>
          </a:p>
          <a:p>
            <a:pPr marL="285750" indent="-285750">
              <a:buFont typeface="Wingdings" panose="05000000000000000000" pitchFamily="2" charset="2"/>
              <a:buChar char="Ø"/>
            </a:pPr>
            <a:endParaRPr lang="en-US" b="1" dirty="0"/>
          </a:p>
          <a:p>
            <a:r>
              <a:rPr lang="en-US" b="1" u="sng" dirty="0"/>
              <a:t>VISUALIZATION</a:t>
            </a:r>
            <a:r>
              <a:rPr lang="en-US" b="1" dirty="0"/>
              <a:t> </a:t>
            </a:r>
          </a:p>
          <a:p>
            <a:pPr marL="285750" indent="-285750">
              <a:buFont typeface="Wingdings" panose="05000000000000000000" pitchFamily="2" charset="2"/>
              <a:buChar char="Ø"/>
            </a:pPr>
            <a:r>
              <a:rPr lang="en-US" b="1" dirty="0"/>
              <a:t> Graph</a:t>
            </a:r>
          </a:p>
          <a:p>
            <a:pPr marL="285750" indent="-285750">
              <a:buFont typeface="Wingdings" panose="05000000000000000000" pitchFamily="2" charset="2"/>
              <a:buChar char="Ø"/>
            </a:pPr>
            <a:r>
              <a:rPr lang="en-US" b="1" dirty="0"/>
              <a:t> Pie chart</a:t>
            </a:r>
          </a:p>
          <a:p>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495800" y="533400"/>
            <a:ext cx="312420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E6D8BE36-69E0-41B7-AC42-933364D7F54E}"/>
              </a:ext>
            </a:extLst>
          </p:cNvPr>
          <p:cNvGraphicFramePr>
            <a:graphicFrameLocks/>
          </p:cNvGraphicFramePr>
          <p:nvPr>
            <p:extLst>
              <p:ext uri="{D42A27DB-BD31-4B8C-83A1-F6EECF244321}">
                <p14:modId xmlns:p14="http://schemas.microsoft.com/office/powerpoint/2010/main" val="285683547"/>
              </p:ext>
            </p:extLst>
          </p:nvPr>
        </p:nvGraphicFramePr>
        <p:xfrm>
          <a:off x="2971800" y="1364566"/>
          <a:ext cx="73152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856871" y="152400"/>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rgbClr val="C00000"/>
                </a:solidFill>
                <a:latin typeface="Castellar" panose="020A0402060406010301" pitchFamily="18" charset="0"/>
              </a:rPr>
              <a:t>R</a:t>
            </a:r>
            <a:r>
              <a:rPr sz="4000" spc="-40" dirty="0">
                <a:solidFill>
                  <a:srgbClr val="C00000"/>
                </a:solidFill>
                <a:latin typeface="Castellar" panose="020A0402060406010301" pitchFamily="18" charset="0"/>
              </a:rPr>
              <a:t>E</a:t>
            </a:r>
            <a:r>
              <a:rPr sz="4000" spc="15" dirty="0">
                <a:solidFill>
                  <a:srgbClr val="C00000"/>
                </a:solidFill>
                <a:latin typeface="Castellar" panose="020A0402060406010301" pitchFamily="18" charset="0"/>
              </a:rPr>
              <a:t>S</a:t>
            </a:r>
            <a:r>
              <a:rPr sz="4000" spc="-30" dirty="0">
                <a:solidFill>
                  <a:srgbClr val="C00000"/>
                </a:solidFill>
                <a:latin typeface="Castellar" panose="020A0402060406010301" pitchFamily="18" charset="0"/>
              </a:rPr>
              <a:t>U</a:t>
            </a:r>
            <a:r>
              <a:rPr sz="4000" spc="-405" dirty="0">
                <a:solidFill>
                  <a:srgbClr val="C00000"/>
                </a:solidFill>
                <a:latin typeface="Castellar" panose="020A0402060406010301" pitchFamily="18" charset="0"/>
              </a:rPr>
              <a:t>L</a:t>
            </a:r>
            <a:r>
              <a:rPr sz="4000" dirty="0">
                <a:solidFill>
                  <a:srgbClr val="C00000"/>
                </a:solidFill>
                <a:latin typeface="Castellar" panose="020A0402060406010301"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p:cNvSpPr txBox="1"/>
          <p:nvPr/>
        </p:nvSpPr>
        <p:spPr>
          <a:xfrm>
            <a:off x="4114800" y="987084"/>
            <a:ext cx="4240457" cy="400110"/>
          </a:xfrm>
          <a:prstGeom prst="rect">
            <a:avLst/>
          </a:prstGeom>
          <a:noFill/>
        </p:spPr>
        <p:txBody>
          <a:bodyPr wrap="square" rtlCol="0">
            <a:spAutoFit/>
          </a:bodyPr>
          <a:lstStyle/>
          <a:p>
            <a:r>
              <a:rPr lang="en-US" sz="2000" b="1" dirty="0">
                <a:latin typeface="Arial Black" panose="020B0A04020102020204" pitchFamily="34" charset="0"/>
              </a:rPr>
              <a:t>HIGH LEVEL EMPLOYEES </a:t>
            </a:r>
            <a:endParaRPr lang="en-IN" sz="2000" b="1" dirty="0">
              <a:latin typeface="Arial Black" panose="020B0A04020102020204" pitchFamily="34" charset="0"/>
            </a:endParaRPr>
          </a:p>
        </p:txBody>
      </p:sp>
      <p:graphicFrame>
        <p:nvGraphicFramePr>
          <p:cNvPr id="10" name="Chart 9">
            <a:extLst>
              <a:ext uri="{FF2B5EF4-FFF2-40B4-BE49-F238E27FC236}">
                <a16:creationId xmlns:a16="http://schemas.microsoft.com/office/drawing/2014/main" id="{636FEB27-7920-45AC-BB8B-065068F203AD}"/>
              </a:ext>
            </a:extLst>
          </p:cNvPr>
          <p:cNvGraphicFramePr>
            <a:graphicFrameLocks/>
          </p:cNvGraphicFramePr>
          <p:nvPr>
            <p:extLst>
              <p:ext uri="{D42A27DB-BD31-4B8C-83A1-F6EECF244321}">
                <p14:modId xmlns:p14="http://schemas.microsoft.com/office/powerpoint/2010/main" val="923904621"/>
              </p:ext>
            </p:extLst>
          </p:nvPr>
        </p:nvGraphicFramePr>
        <p:xfrm>
          <a:off x="1666875" y="1752600"/>
          <a:ext cx="6715125" cy="44958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038336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4191000" y="457200"/>
            <a:ext cx="10681335" cy="553998"/>
          </a:xfrm>
        </p:spPr>
        <p:txBody>
          <a:bodyPr>
            <a:normAutofit fontScale="90000"/>
          </a:bodyPr>
          <a:lstStyle/>
          <a:p>
            <a:r>
              <a:rPr lang="en-US" sz="3600" u="sng" dirty="0">
                <a:latin typeface="Castellar" panose="020A0402060406010301" pitchFamily="18" charset="0"/>
                <a:cs typeface="Times New Roman" panose="02020603050405020304" pitchFamily="18" charset="0"/>
              </a:rPr>
              <a:t>conclusion</a:t>
            </a:r>
            <a:endParaRPr lang="en-IN" sz="3600" u="sng" dirty="0">
              <a:latin typeface="Castellar" panose="020A0402060406010301" pitchFamily="18" charset="0"/>
              <a:cs typeface="Times New Roman" panose="02020603050405020304" pitchFamily="18" charset="0"/>
            </a:endParaRPr>
          </a:p>
        </p:txBody>
      </p:sp>
      <p:sp>
        <p:nvSpPr>
          <p:cNvPr id="3" name="TextBox 2"/>
          <p:cNvSpPr txBox="1"/>
          <p:nvPr/>
        </p:nvSpPr>
        <p:spPr>
          <a:xfrm>
            <a:off x="914400" y="1524000"/>
            <a:ext cx="10287000" cy="4062651"/>
          </a:xfrm>
          <a:prstGeom prst="rect">
            <a:avLst/>
          </a:prstGeom>
          <a:noFill/>
        </p:spPr>
        <p:txBody>
          <a:bodyPr wrap="square" rtlCol="0">
            <a:spAutoFit/>
          </a:bodyPr>
          <a:lstStyle/>
          <a:p>
            <a:r>
              <a:rPr lang="en-US" sz="2000" b="1" dirty="0">
                <a:latin typeface="Castellar" panose="020A0402060406010301" pitchFamily="18" charset="0"/>
              </a:rPr>
              <a:t>EMPLOYEE PERFORMANCE ANALYSIS </a:t>
            </a:r>
          </a:p>
          <a:p>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marL="285750"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marL="285750" lvl="3" indent="-285750">
              <a:buFont typeface="Wingdings" panose="05000000000000000000" pitchFamily="2" charset="2"/>
              <a:buChar char="Ø"/>
            </a:pPr>
            <a:endParaRPr lang="en-US" dirty="0">
              <a:solidFill>
                <a:schemeClr val="tx2"/>
              </a:solidFill>
              <a:latin typeface="Arial Rounded MT Bold" panose="020F0704030504030204" pitchFamily="34" charset="0"/>
            </a:endParaRPr>
          </a:p>
          <a:p>
            <a:pPr marL="285750" lvl="3" indent="-285750">
              <a:buFont typeface="Wingdings" panose="05000000000000000000" pitchFamily="2" charset="2"/>
              <a:buChar char="Ø"/>
            </a:pPr>
            <a:r>
              <a:rPr lang="en-US" dirty="0">
                <a:solidFill>
                  <a:schemeClr val="tx2"/>
                </a:solidFill>
                <a:latin typeface="Arial Rounded MT Bold" panose="020F0704030504030204" pitchFamily="34" charset="0"/>
              </a:rPr>
              <a:t> WE HAVE TO TRAIN AND DEVELOP THE EMPLOYEES WITH BETTER OUTCOME TO REACH THE ORGANISATIONAL GOALS.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sp>
        <p:nvSpPr>
          <p:cNvPr id="4" name="Rectangle 3"/>
          <p:cNvSpPr/>
          <p:nvPr/>
        </p:nvSpPr>
        <p:spPr>
          <a:xfrm>
            <a:off x="1889125" y="3760699"/>
            <a:ext cx="6096000" cy="369332"/>
          </a:xfrm>
          <a:prstGeom prst="rect">
            <a:avLst/>
          </a:prstGeom>
        </p:spPr>
        <p:txBody>
          <a:bodyPr>
            <a:spAutoFit/>
          </a:bodyPr>
          <a:lstStyle/>
          <a:p>
            <a:pPr lvl="3"/>
            <a:r>
              <a:rPr lang="en-US" dirty="0"/>
              <a: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66F4D-9F27-4BB7-BAD8-BD82C5E6EF13}"/>
              </a:ext>
            </a:extLst>
          </p:cNvPr>
          <p:cNvSpPr>
            <a:spLocks noGrp="1"/>
          </p:cNvSpPr>
          <p:nvPr>
            <p:ph type="title"/>
          </p:nvPr>
        </p:nvSpPr>
        <p:spPr/>
        <p:txBody>
          <a:bodyPr/>
          <a:lstStyle/>
          <a:p>
            <a:r>
              <a:rPr lang="en-IN" spc="5" dirty="0">
                <a:latin typeface="Castellar" panose="020A0402060406010301" pitchFamily="18" charset="0"/>
              </a:rPr>
              <a:t>PROJECT</a:t>
            </a:r>
            <a:r>
              <a:rPr lang="en-IN" spc="-85" dirty="0">
                <a:latin typeface="Castellar" panose="020A0402060406010301" pitchFamily="18" charset="0"/>
              </a:rPr>
              <a:t> </a:t>
            </a:r>
            <a:r>
              <a:rPr lang="en-IN" spc="25" dirty="0">
                <a:latin typeface="Castellar" panose="020A0402060406010301" pitchFamily="18" charset="0"/>
              </a:rPr>
              <a:t>TITLE</a:t>
            </a:r>
            <a:endParaRPr lang="en-IN" dirty="0"/>
          </a:p>
        </p:txBody>
      </p:sp>
      <p:sp>
        <p:nvSpPr>
          <p:cNvPr id="3" name="Content Placeholder 2">
            <a:extLst>
              <a:ext uri="{FF2B5EF4-FFF2-40B4-BE49-F238E27FC236}">
                <a16:creationId xmlns:a16="http://schemas.microsoft.com/office/drawing/2014/main" id="{1994A2D9-5F74-47E5-B0C9-6FDB020404FC}"/>
              </a:ext>
            </a:extLst>
          </p:cNvPr>
          <p:cNvSpPr>
            <a:spLocks noGrp="1"/>
          </p:cNvSpPr>
          <p:nvPr>
            <p:ph idx="1"/>
          </p:nvPr>
        </p:nvSpPr>
        <p:spPr/>
        <p:txBody>
          <a:bodyPr/>
          <a:lstStyle/>
          <a:p>
            <a:pPr marL="0" indent="0">
              <a:buNone/>
            </a:pPr>
            <a:r>
              <a:rPr lang="en-US" sz="3200" b="1" dirty="0">
                <a:solidFill>
                  <a:srgbClr val="0F0F0F"/>
                </a:solidFill>
                <a:latin typeface="Castellar" panose="020A0402060406010301" pitchFamily="18" charset="0"/>
                <a:cs typeface="Times New Roman" panose="02020603050405020304" pitchFamily="18" charset="0"/>
              </a:rPr>
              <a:t>Employee Performance Analysis using Excel</a:t>
            </a:r>
            <a:endParaRPr lang="en-IN" sz="3200" dirty="0">
              <a:solidFill>
                <a:srgbClr val="7030A0"/>
              </a:solidFill>
              <a:latin typeface="Castellar" panose="020A0402060406010301"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514297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D05E-23FF-4412-AFEF-7F0EF7441CA3}"/>
              </a:ext>
            </a:extLst>
          </p:cNvPr>
          <p:cNvSpPr>
            <a:spLocks noGrp="1"/>
          </p:cNvSpPr>
          <p:nvPr>
            <p:ph type="title"/>
          </p:nvPr>
        </p:nvSpPr>
        <p:spPr>
          <a:xfrm>
            <a:off x="4800600" y="624110"/>
            <a:ext cx="8911687" cy="1280890"/>
          </a:xfrm>
        </p:spPr>
        <p:txBody>
          <a:bodyPr/>
          <a:lstStyle/>
          <a:p>
            <a:r>
              <a:rPr lang="en-IN" spc="25" dirty="0">
                <a:latin typeface="Castellar" panose="020A0402060406010301" pitchFamily="18" charset="0"/>
                <a:ea typeface="Cambria" panose="02040503050406030204" pitchFamily="18" charset="0"/>
              </a:rPr>
              <a:t>A</a:t>
            </a:r>
            <a:r>
              <a:rPr lang="en-IN" spc="-5" dirty="0">
                <a:latin typeface="Castellar" panose="020A0402060406010301" pitchFamily="18" charset="0"/>
                <a:ea typeface="Cambria" panose="02040503050406030204" pitchFamily="18" charset="0"/>
              </a:rPr>
              <a:t>G</a:t>
            </a:r>
            <a:r>
              <a:rPr lang="en-IN" spc="-35" dirty="0">
                <a:latin typeface="Castellar" panose="020A0402060406010301" pitchFamily="18" charset="0"/>
                <a:ea typeface="Cambria" panose="02040503050406030204" pitchFamily="18" charset="0"/>
              </a:rPr>
              <a:t>E</a:t>
            </a:r>
            <a:r>
              <a:rPr lang="en-IN" spc="15" dirty="0">
                <a:latin typeface="Castellar" panose="020A0402060406010301" pitchFamily="18" charset="0"/>
                <a:ea typeface="Cambria" panose="02040503050406030204" pitchFamily="18" charset="0"/>
              </a:rPr>
              <a:t>N</a:t>
            </a:r>
            <a:r>
              <a:rPr lang="en-IN" dirty="0">
                <a:latin typeface="Castellar" panose="020A0402060406010301" pitchFamily="18" charset="0"/>
                <a:ea typeface="Cambria" panose="02040503050406030204" pitchFamily="18" charset="0"/>
              </a:rPr>
              <a:t>DA</a:t>
            </a:r>
            <a:endParaRPr lang="en-IN" dirty="0"/>
          </a:p>
        </p:txBody>
      </p:sp>
      <p:sp>
        <p:nvSpPr>
          <p:cNvPr id="4" name="Content Placeholder 3">
            <a:extLst>
              <a:ext uri="{FF2B5EF4-FFF2-40B4-BE49-F238E27FC236}">
                <a16:creationId xmlns:a16="http://schemas.microsoft.com/office/drawing/2014/main" id="{C410B620-E72A-407D-9DF7-82A092E3F2BC}"/>
              </a:ext>
            </a:extLst>
          </p:cNvPr>
          <p:cNvSpPr txBox="1">
            <a:spLocks noGrp="1"/>
          </p:cNvSpPr>
          <p:nvPr>
            <p:ph idx="1"/>
          </p:nvPr>
        </p:nvSpPr>
        <p:spPr>
          <a:xfrm>
            <a:off x="2750347" y="1264555"/>
            <a:ext cx="8596841" cy="555536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lang="en-US" sz="2800" b="1" dirty="0">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endPar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4792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68493" y="287458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277552" y="448637"/>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Cambria" panose="02040503050406030204" pitchFamily="18" charset="0"/>
                <a:ea typeface="Cambria" panose="02040503050406030204" pitchFamily="18" charset="0"/>
              </a:rPr>
              <a:t>P</a:t>
            </a:r>
            <a:r>
              <a:rPr sz="4000" spc="15" dirty="0">
                <a:latin typeface="Cambria" panose="02040503050406030204" pitchFamily="18" charset="0"/>
                <a:ea typeface="Cambria" panose="02040503050406030204" pitchFamily="18" charset="0"/>
              </a:rPr>
              <a:t>ROB</a:t>
            </a:r>
            <a:r>
              <a:rPr sz="4000" spc="55" dirty="0">
                <a:latin typeface="Cambria" panose="02040503050406030204" pitchFamily="18" charset="0"/>
                <a:ea typeface="Cambria" panose="02040503050406030204" pitchFamily="18" charset="0"/>
              </a:rPr>
              <a:t>L</a:t>
            </a:r>
            <a:r>
              <a:rPr sz="4000" spc="-2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a:t>
            </a:r>
            <a:r>
              <a:rPr lang="en-US" sz="4000" dirty="0">
                <a:latin typeface="Cambria" panose="02040503050406030204" pitchFamily="18" charset="0"/>
                <a:ea typeface="Cambria" panose="02040503050406030204" pitchFamily="18" charset="0"/>
              </a:rPr>
              <a:t> </a:t>
            </a:r>
            <a:r>
              <a:rPr sz="4000" spc="10" dirty="0">
                <a:latin typeface="Cambria" panose="02040503050406030204" pitchFamily="18" charset="0"/>
                <a:ea typeface="Cambria" panose="02040503050406030204" pitchFamily="18" charset="0"/>
              </a:rPr>
              <a:t>S</a:t>
            </a:r>
            <a:r>
              <a:rPr sz="4000" spc="-370" dirty="0">
                <a:latin typeface="Cambria" panose="02040503050406030204" pitchFamily="18" charset="0"/>
                <a:ea typeface="Cambria" panose="02040503050406030204" pitchFamily="18" charset="0"/>
              </a:rPr>
              <a:t>T</a:t>
            </a:r>
            <a:r>
              <a:rPr sz="4000" spc="-375" dirty="0">
                <a:latin typeface="Cambria" panose="02040503050406030204" pitchFamily="18" charset="0"/>
                <a:ea typeface="Cambria" panose="02040503050406030204" pitchFamily="18" charset="0"/>
              </a:rPr>
              <a:t>A</a:t>
            </a:r>
            <a:r>
              <a:rPr sz="4000" spc="15" dirty="0">
                <a:latin typeface="Cambria" panose="02040503050406030204" pitchFamily="18" charset="0"/>
                <a:ea typeface="Cambria" panose="02040503050406030204" pitchFamily="18" charset="0"/>
              </a:rPr>
              <a:t>T</a:t>
            </a:r>
            <a:r>
              <a:rPr sz="4000" spc="-10" dirty="0">
                <a:latin typeface="Cambria" panose="02040503050406030204" pitchFamily="18" charset="0"/>
                <a:ea typeface="Cambria" panose="02040503050406030204" pitchFamily="18" charset="0"/>
              </a:rPr>
              <a:t>E</a:t>
            </a:r>
            <a:r>
              <a:rPr sz="4000" spc="-20" dirty="0">
                <a:latin typeface="Cambria" panose="02040503050406030204" pitchFamily="18" charset="0"/>
                <a:ea typeface="Cambria" panose="02040503050406030204" pitchFamily="18" charset="0"/>
              </a:rPr>
              <a:t>ME</a:t>
            </a:r>
            <a:r>
              <a:rPr sz="4000" spc="10" dirty="0">
                <a:latin typeface="Cambria" panose="02040503050406030204" pitchFamily="18" charset="0"/>
                <a:ea typeface="Cambria" panose="02040503050406030204" pitchFamily="18" charset="0"/>
              </a:rPr>
              <a:t>NT</a:t>
            </a:r>
            <a:endParaRPr sz="4000" dirty="0">
              <a:latin typeface="Cambria" panose="02040503050406030204" pitchFamily="18" charset="0"/>
              <a:ea typeface="Cambria" panose="020405030504060302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1" name="TextBox 10"/>
          <p:cNvSpPr txBox="1"/>
          <p:nvPr/>
        </p:nvSpPr>
        <p:spPr>
          <a:xfrm>
            <a:off x="457200" y="1641038"/>
            <a:ext cx="7686675" cy="2862322"/>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motivate the best and executive employees with increments, promotion and bonus.</a:t>
            </a:r>
          </a:p>
          <a:p>
            <a:endParaRPr lang="en-US"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3962400" y="474922"/>
            <a:ext cx="5263515" cy="63222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000" spc="5" dirty="0">
                <a:latin typeface="Cambria" panose="02040503050406030204" pitchFamily="18" charset="0"/>
                <a:ea typeface="Cambria" panose="02040503050406030204" pitchFamily="18" charset="0"/>
              </a:rPr>
              <a:t>PROJECT</a:t>
            </a:r>
            <a:r>
              <a:rPr lang="en-US" sz="4000" spc="5" dirty="0">
                <a:latin typeface="Cambria" panose="02040503050406030204" pitchFamily="18" charset="0"/>
                <a:ea typeface="Cambria" panose="02040503050406030204" pitchFamily="18" charset="0"/>
              </a:rPr>
              <a:t> </a:t>
            </a:r>
            <a:r>
              <a:rPr sz="4000" spc="-20" dirty="0">
                <a:latin typeface="Cambria" panose="02040503050406030204" pitchFamily="18" charset="0"/>
                <a:ea typeface="Cambria" panose="02040503050406030204" pitchFamily="18" charset="0"/>
              </a:rPr>
              <a:t>OVERVIEW</a:t>
            </a:r>
            <a:endParaRPr sz="4000" dirty="0">
              <a:latin typeface="Cambria" panose="02040503050406030204" pitchFamily="18" charset="0"/>
              <a:ea typeface="Cambria" panose="020405030504060302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773894" y="1474930"/>
            <a:ext cx="7924800" cy="2862322"/>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EMPLOYEE DATA ANALYSIS </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Analysing the performance of the employees by considering the various factors like Gender, Performance score , Ratings and their Achievements , in order to identify the trends and patterns of different categories of employees like high, medium and low</a:t>
            </a: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722920" y="315636"/>
            <a:ext cx="5014595" cy="509114"/>
          </a:xfrm>
          <a:prstGeom prst="rect">
            <a:avLst/>
          </a:prstGeom>
        </p:spPr>
        <p:txBody>
          <a:bodyPr vert="horz" wrap="square" lIns="0" tIns="16510" rIns="0" bIns="0" rtlCol="0">
            <a:spAutoFit/>
          </a:bodyPr>
          <a:lstStyle/>
          <a:p>
            <a:pPr marL="12700">
              <a:lnSpc>
                <a:spcPct val="100000"/>
              </a:lnSpc>
              <a:spcBef>
                <a:spcPts val="130"/>
              </a:spcBef>
            </a:pPr>
            <a:r>
              <a:rPr sz="2800" spc="25" dirty="0">
                <a:solidFill>
                  <a:srgbClr val="C00000"/>
                </a:solidFill>
                <a:latin typeface="Cambria" panose="02040503050406030204" pitchFamily="18" charset="0"/>
                <a:ea typeface="Cambria" panose="02040503050406030204" pitchFamily="18" charset="0"/>
              </a:rPr>
              <a:t>W</a:t>
            </a:r>
            <a:r>
              <a:rPr sz="2800" spc="-20" dirty="0">
                <a:solidFill>
                  <a:srgbClr val="C00000"/>
                </a:solidFill>
                <a:latin typeface="Cambria" panose="02040503050406030204" pitchFamily="18" charset="0"/>
                <a:ea typeface="Cambria" panose="02040503050406030204" pitchFamily="18" charset="0"/>
              </a:rPr>
              <a:t>H</a:t>
            </a:r>
            <a:r>
              <a:rPr sz="2800" spc="20" dirty="0">
                <a:solidFill>
                  <a:srgbClr val="C00000"/>
                </a:solidFill>
                <a:latin typeface="Cambria" panose="02040503050406030204" pitchFamily="18" charset="0"/>
                <a:ea typeface="Cambria" panose="02040503050406030204" pitchFamily="18" charset="0"/>
              </a:rPr>
              <a:t>O</a:t>
            </a:r>
            <a:r>
              <a:rPr sz="2800" spc="-2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AR</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10" dirty="0">
                <a:solidFill>
                  <a:srgbClr val="C00000"/>
                </a:solidFill>
                <a:latin typeface="Cambria" panose="02040503050406030204" pitchFamily="18" charset="0"/>
                <a:ea typeface="Cambria" panose="02040503050406030204" pitchFamily="18" charset="0"/>
              </a:rPr>
              <a:t>T</a:t>
            </a:r>
            <a:r>
              <a:rPr sz="2800" spc="-15" dirty="0">
                <a:solidFill>
                  <a:srgbClr val="C00000"/>
                </a:solidFill>
                <a:latin typeface="Cambria" panose="02040503050406030204" pitchFamily="18" charset="0"/>
                <a:ea typeface="Cambria" panose="02040503050406030204" pitchFamily="18" charset="0"/>
              </a:rPr>
              <a:t>H</a:t>
            </a:r>
            <a:r>
              <a:rPr sz="2800" spc="15" dirty="0">
                <a:solidFill>
                  <a:srgbClr val="C00000"/>
                </a:solidFill>
                <a:latin typeface="Cambria" panose="02040503050406030204" pitchFamily="18" charset="0"/>
                <a:ea typeface="Cambria" panose="02040503050406030204" pitchFamily="18" charset="0"/>
              </a:rPr>
              <a:t>E</a:t>
            </a:r>
            <a:r>
              <a:rPr sz="2800" spc="-35" dirty="0">
                <a:solidFill>
                  <a:srgbClr val="C00000"/>
                </a:solidFill>
                <a:latin typeface="Cambria" panose="02040503050406030204" pitchFamily="18" charset="0"/>
                <a:ea typeface="Cambria" panose="02040503050406030204" pitchFamily="18" charset="0"/>
              </a:rPr>
              <a:t> </a:t>
            </a:r>
            <a:r>
              <a:rPr sz="2800" spc="-20" dirty="0">
                <a:solidFill>
                  <a:srgbClr val="C00000"/>
                </a:solidFill>
                <a:latin typeface="Cambria" panose="02040503050406030204" pitchFamily="18" charset="0"/>
                <a:ea typeface="Cambria" panose="02040503050406030204" pitchFamily="18" charset="0"/>
              </a:rPr>
              <a:t>E</a:t>
            </a:r>
            <a:r>
              <a:rPr sz="2800" spc="30" dirty="0">
                <a:solidFill>
                  <a:srgbClr val="C00000"/>
                </a:solidFill>
                <a:latin typeface="Cambria" panose="02040503050406030204" pitchFamily="18" charset="0"/>
                <a:ea typeface="Cambria" panose="02040503050406030204" pitchFamily="18" charset="0"/>
              </a:rPr>
              <a:t>N</a:t>
            </a:r>
            <a:r>
              <a:rPr sz="2800" spc="15" dirty="0">
                <a:solidFill>
                  <a:srgbClr val="C00000"/>
                </a:solidFill>
                <a:latin typeface="Cambria" panose="02040503050406030204" pitchFamily="18" charset="0"/>
                <a:ea typeface="Cambria" panose="02040503050406030204" pitchFamily="18" charset="0"/>
              </a:rPr>
              <a:t>D</a:t>
            </a:r>
            <a:r>
              <a:rPr sz="2800" spc="-45" dirty="0">
                <a:solidFill>
                  <a:srgbClr val="C00000"/>
                </a:solidFill>
                <a:latin typeface="Cambria" panose="02040503050406030204" pitchFamily="18" charset="0"/>
                <a:ea typeface="Cambria" panose="02040503050406030204" pitchFamily="18" charset="0"/>
              </a:rPr>
              <a:t> </a:t>
            </a:r>
            <a:r>
              <a:rPr sz="2800" dirty="0">
                <a:solidFill>
                  <a:srgbClr val="C00000"/>
                </a:solidFill>
                <a:latin typeface="Cambria" panose="02040503050406030204" pitchFamily="18" charset="0"/>
                <a:ea typeface="Cambria" panose="02040503050406030204" pitchFamily="18" charset="0"/>
              </a:rPr>
              <a:t>U</a:t>
            </a:r>
            <a:r>
              <a:rPr sz="2800" spc="10" dirty="0">
                <a:solidFill>
                  <a:srgbClr val="C00000"/>
                </a:solidFill>
                <a:latin typeface="Cambria" panose="02040503050406030204" pitchFamily="18" charset="0"/>
                <a:ea typeface="Cambria" panose="02040503050406030204" pitchFamily="18" charset="0"/>
              </a:rPr>
              <a:t>S</a:t>
            </a:r>
            <a:r>
              <a:rPr sz="2800" spc="-25" dirty="0">
                <a:solidFill>
                  <a:srgbClr val="C00000"/>
                </a:solidFill>
                <a:latin typeface="Cambria" panose="02040503050406030204" pitchFamily="18" charset="0"/>
                <a:ea typeface="Cambria" panose="02040503050406030204" pitchFamily="18" charset="0"/>
              </a:rPr>
              <a:t>E</a:t>
            </a:r>
            <a:r>
              <a:rPr sz="2800" spc="-10" dirty="0">
                <a:solidFill>
                  <a:srgbClr val="C00000"/>
                </a:solidFill>
                <a:latin typeface="Cambria" panose="02040503050406030204" pitchFamily="18" charset="0"/>
                <a:ea typeface="Cambria" panose="02040503050406030204" pitchFamily="18" charset="0"/>
              </a:rPr>
              <a:t>R</a:t>
            </a:r>
            <a:r>
              <a:rPr sz="2800" spc="5" dirty="0">
                <a:solidFill>
                  <a:srgbClr val="C00000"/>
                </a:solidFill>
                <a:latin typeface="Cambria" panose="02040503050406030204" pitchFamily="18" charset="0"/>
                <a:ea typeface="Cambria" panose="02040503050406030204" pitchFamily="18" charset="0"/>
              </a:rPr>
              <a:t>S</a:t>
            </a:r>
            <a:r>
              <a:rPr sz="3200" spc="5" dirty="0">
                <a:solidFill>
                  <a:srgbClr val="C00000"/>
                </a:solidFill>
              </a:rPr>
              <a:t>?</a:t>
            </a:r>
            <a:endParaRPr sz="3200" dirty="0">
              <a:solidFill>
                <a:srgbClr val="C00000"/>
              </a:solidFill>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34528" y="6129852"/>
            <a:ext cx="2181225" cy="485775"/>
          </a:xfrm>
          <a:prstGeom prst="rect">
            <a:avLst/>
          </a:prstGeom>
        </p:spPr>
      </p:pic>
      <p:pic>
        <p:nvPicPr>
          <p:cNvPr id="10" name="Picture 9"/>
          <p:cNvPicPr>
            <a:picLocks noChangeAspect="1"/>
          </p:cNvPicPr>
          <p:nvPr/>
        </p:nvPicPr>
        <p:blipFill>
          <a:blip r:embed="rId3"/>
          <a:stretch>
            <a:fillRect/>
          </a:stretch>
        </p:blipFill>
        <p:spPr>
          <a:xfrm>
            <a:off x="3293268" y="1542957"/>
            <a:ext cx="2764156" cy="234791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1" name="Picture 10"/>
          <p:cNvPicPr>
            <a:picLocks noChangeAspect="1"/>
          </p:cNvPicPr>
          <p:nvPr/>
        </p:nvPicPr>
        <p:blipFill>
          <a:blip r:embed="rId4"/>
          <a:stretch>
            <a:fillRect/>
          </a:stretch>
        </p:blipFill>
        <p:spPr>
          <a:xfrm>
            <a:off x="4023333" y="4817927"/>
            <a:ext cx="2933700" cy="1743075"/>
          </a:xfrm>
          <a:prstGeom prst="roundRect">
            <a:avLst>
              <a:gd name="adj" fmla="val 16667"/>
            </a:avLst>
          </a:prstGeom>
          <a:ln w="34925">
            <a:solidFill>
              <a:srgbClr val="FFFFFF"/>
            </a:solidFill>
          </a:ln>
          <a:effectLst>
            <a:outerShdw blurRad="317500" dir="2700000" algn="ctr">
              <a:srgbClr val="000000">
                <a:alpha val="43000"/>
              </a:srgbClr>
            </a:outerShdw>
            <a:softEdge rad="63500"/>
          </a:effectLst>
          <a:scene3d>
            <a:camera prst="perspectiveFront" fov="2700000">
              <a:rot lat="19086000" lon="19067999" rev="3108000"/>
            </a:camera>
            <a:lightRig rig="threePt" dir="t">
              <a:rot lat="0" lon="0" rev="0"/>
            </a:lightRig>
          </a:scene3d>
          <a:sp3d extrusionH="38100" prstMaterial="clear">
            <a:bevelT w="260350" h="50800" prst="artDeco"/>
            <a:bevelB prst="softRound"/>
          </a:sp3d>
        </p:spPr>
      </p:pic>
      <p:pic>
        <p:nvPicPr>
          <p:cNvPr id="12" name="Picture 11"/>
          <p:cNvPicPr>
            <a:picLocks noChangeAspect="1"/>
          </p:cNvPicPr>
          <p:nvPr/>
        </p:nvPicPr>
        <p:blipFill>
          <a:blip r:embed="rId5"/>
          <a:stretch>
            <a:fillRect/>
          </a:stretch>
        </p:blipFill>
        <p:spPr>
          <a:xfrm>
            <a:off x="6400800" y="746979"/>
            <a:ext cx="2667000" cy="2143125"/>
          </a:xfrm>
          <a:prstGeom prst="roundRect">
            <a:avLst>
              <a:gd name="adj" fmla="val 16667"/>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pic>
      <p:pic>
        <p:nvPicPr>
          <p:cNvPr id="13" name="Picture 12"/>
          <p:cNvPicPr>
            <a:picLocks noChangeAspect="1"/>
          </p:cNvPicPr>
          <p:nvPr/>
        </p:nvPicPr>
        <p:blipFill>
          <a:blip r:embed="rId6"/>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blurRad="317500" dir="2700000" algn="ctr">
              <a:srgbClr val="000000">
                <a:alpha val="43000"/>
              </a:srgbClr>
            </a:outerShdw>
            <a:softEdge rad="12700"/>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pic>
      <p:sp>
        <p:nvSpPr>
          <p:cNvPr id="14" name="TextBox 13"/>
          <p:cNvSpPr txBox="1"/>
          <p:nvPr/>
        </p:nvSpPr>
        <p:spPr>
          <a:xfrm>
            <a:off x="4230218" y="1574100"/>
            <a:ext cx="1307709" cy="307777"/>
          </a:xfrm>
          <a:prstGeom prst="rect">
            <a:avLst/>
          </a:prstGeom>
          <a:noFill/>
        </p:spPr>
        <p:txBody>
          <a:bodyPr wrap="square" rtlCol="0">
            <a:spAutoFit/>
          </a:bodyPr>
          <a:lstStyle/>
          <a:p>
            <a:r>
              <a:rPr lang="en-US" sz="1400" dirty="0">
                <a:latin typeface="Arial Black" panose="020B0A04020102020204" pitchFamily="34" charset="0"/>
              </a:rPr>
              <a:t>EMPLOYEE</a:t>
            </a:r>
            <a:endParaRPr lang="en-IN" sz="1400" dirty="0">
              <a:latin typeface="Arial Black" panose="020B0A04020102020204" pitchFamily="34" charset="0"/>
            </a:endParaRPr>
          </a:p>
        </p:txBody>
      </p:sp>
      <p:pic>
        <p:nvPicPr>
          <p:cNvPr id="16" name="Picture 15"/>
          <p:cNvPicPr>
            <a:picLocks noChangeAspect="1"/>
          </p:cNvPicPr>
          <p:nvPr/>
        </p:nvPicPr>
        <p:blipFill>
          <a:blip r:embed="rId7"/>
          <a:stretch>
            <a:fillRect/>
          </a:stretch>
        </p:blipFill>
        <p:spPr>
          <a:xfrm>
            <a:off x="321678" y="3729345"/>
            <a:ext cx="3546663" cy="2055862"/>
          </a:xfrm>
          <a:prstGeom prst="roundRect">
            <a:avLst>
              <a:gd name="adj" fmla="val 16667"/>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cross"/>
            <a:bevelB prst="softRound"/>
          </a:sp3d>
        </p:spPr>
      </p:pic>
      <p:sp>
        <p:nvSpPr>
          <p:cNvPr id="18" name="Rectangle 17"/>
          <p:cNvSpPr/>
          <p:nvPr/>
        </p:nvSpPr>
        <p:spPr>
          <a:xfrm>
            <a:off x="4373576" y="4290464"/>
            <a:ext cx="2464956" cy="584775"/>
          </a:xfrm>
          <a:prstGeom prst="rect">
            <a:avLst/>
          </a:prstGeom>
        </p:spPr>
        <p:txBody>
          <a:bodyPr wrap="square">
            <a:spAutoFit/>
          </a:bodyPr>
          <a:lstStyle/>
          <a:p>
            <a:r>
              <a:rPr lang="en-US" sz="1400" b="1" dirty="0">
                <a:latin typeface="Arial Black" panose="020B0A04020102020204" pitchFamily="34" charset="0"/>
              </a:rPr>
              <a:t>EMPLOYEE</a:t>
            </a:r>
            <a:r>
              <a:rPr lang="en-US" sz="1600" b="1" dirty="0">
                <a:latin typeface="Arial Black" panose="020B0A04020102020204" pitchFamily="34" charset="0"/>
              </a:rPr>
              <a:t> HIERARCHY </a:t>
            </a:r>
            <a:endParaRPr lang="en-IN" sz="1600" b="1" dirty="0">
              <a:latin typeface="Arial Black" panose="020B0A04020102020204" pitchFamily="34" charset="0"/>
            </a:endParaRPr>
          </a:p>
        </p:txBody>
      </p:sp>
      <p:sp>
        <p:nvSpPr>
          <p:cNvPr id="19" name="TextBox 18"/>
          <p:cNvSpPr txBox="1"/>
          <p:nvPr/>
        </p:nvSpPr>
        <p:spPr>
          <a:xfrm>
            <a:off x="9029014" y="3034636"/>
            <a:ext cx="1390650" cy="369332"/>
          </a:xfrm>
          <a:prstGeom prst="rect">
            <a:avLst/>
          </a:prstGeom>
          <a:noFill/>
        </p:spPr>
        <p:txBody>
          <a:bodyPr wrap="square" rtlCol="0">
            <a:spAutoFit/>
          </a:bodyPr>
          <a:lstStyle/>
          <a:p>
            <a:r>
              <a:rPr lang="en-US" sz="1600" b="1" dirty="0">
                <a:latin typeface="Arial Black" panose="020B0A04020102020204" pitchFamily="34" charset="0"/>
              </a:rPr>
              <a:t>MANAGER</a:t>
            </a:r>
            <a:r>
              <a:rPr lang="en-US" dirty="0"/>
              <a:t> </a:t>
            </a:r>
            <a:endParaRPr lang="en-IN" dirty="0"/>
          </a:p>
        </p:txBody>
      </p:sp>
      <p:sp>
        <p:nvSpPr>
          <p:cNvPr id="20" name="TextBox 19"/>
          <p:cNvSpPr txBox="1"/>
          <p:nvPr/>
        </p:nvSpPr>
        <p:spPr>
          <a:xfrm>
            <a:off x="2441752" y="5895975"/>
            <a:ext cx="1257986" cy="276999"/>
          </a:xfrm>
          <a:prstGeom prst="rect">
            <a:avLst/>
          </a:prstGeom>
          <a:noFill/>
        </p:spPr>
        <p:txBody>
          <a:bodyPr wrap="square" rtlCol="0">
            <a:spAutoFit/>
          </a:bodyPr>
          <a:lstStyle/>
          <a:p>
            <a:r>
              <a:rPr lang="en-US" sz="1200" b="1" dirty="0">
                <a:latin typeface="Arial Black" panose="020B0A04020102020204" pitchFamily="34" charset="0"/>
              </a:rPr>
              <a:t>EMPLOYER </a:t>
            </a:r>
            <a:endParaRPr lang="en-IN" sz="1200" b="1" dirty="0">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9218" y="1483055"/>
            <a:ext cx="2695574" cy="3248025"/>
          </a:xfrm>
          <a:prstGeom prst="rect">
            <a:avLst/>
          </a:prstGeom>
        </p:spPr>
      </p:pic>
      <p:sp>
        <p:nvSpPr>
          <p:cNvPr id="6" name="object 6"/>
          <p:cNvSpPr txBox="1">
            <a:spLocks noGrp="1"/>
          </p:cNvSpPr>
          <p:nvPr>
            <p:ph type="title"/>
          </p:nvPr>
        </p:nvSpPr>
        <p:spPr>
          <a:xfrm>
            <a:off x="1798654" y="446622"/>
            <a:ext cx="9763125" cy="575310"/>
          </a:xfrm>
          <a:prstGeom prst="rect">
            <a:avLst/>
          </a:prstGeom>
        </p:spPr>
        <p:txBody>
          <a:bodyPr vert="horz" wrap="square" lIns="0" tIns="13335" rIns="0" bIns="0" rtlCol="0">
            <a:spAutoFit/>
          </a:bodyPr>
          <a:lstStyle/>
          <a:p>
            <a:pPr marL="12700">
              <a:lnSpc>
                <a:spcPct val="100000"/>
              </a:lnSpc>
              <a:spcBef>
                <a:spcPts val="105"/>
              </a:spcBef>
            </a:pP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U</a:t>
            </a:r>
            <a:r>
              <a:rPr sz="3600" i="1" dirty="0">
                <a:latin typeface="Cambria" panose="02040503050406030204" pitchFamily="18" charset="0"/>
                <a:ea typeface="Cambria" panose="02040503050406030204" pitchFamily="18" charset="0"/>
              </a:rPr>
              <a:t>R</a:t>
            </a:r>
            <a:r>
              <a:rPr sz="3600" i="1" spc="5" dirty="0">
                <a:latin typeface="Cambria" panose="02040503050406030204" pitchFamily="18" charset="0"/>
                <a:ea typeface="Cambria" panose="02040503050406030204" pitchFamily="18" charset="0"/>
              </a:rPr>
              <a:t> </a:t>
            </a:r>
            <a:r>
              <a:rPr sz="3600" i="1" spc="25" dirty="0">
                <a:latin typeface="Cambria" panose="02040503050406030204" pitchFamily="18" charset="0"/>
                <a:ea typeface="Cambria" panose="02040503050406030204" pitchFamily="18" charset="0"/>
              </a:rPr>
              <a:t>S</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LU</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r>
              <a:rPr sz="3600" i="1" spc="-345" dirty="0">
                <a:latin typeface="Cambria" panose="02040503050406030204" pitchFamily="18" charset="0"/>
                <a:ea typeface="Cambria" panose="02040503050406030204" pitchFamily="18" charset="0"/>
              </a:rPr>
              <a:t> </a:t>
            </a:r>
            <a:r>
              <a:rPr sz="3600" i="1" spc="-35" dirty="0">
                <a:latin typeface="Cambria" panose="02040503050406030204" pitchFamily="18" charset="0"/>
                <a:ea typeface="Cambria" panose="02040503050406030204" pitchFamily="18" charset="0"/>
              </a:rPr>
              <a:t>A</a:t>
            </a:r>
            <a:r>
              <a:rPr sz="3600" i="1" spc="-5" dirty="0">
                <a:latin typeface="Cambria" panose="02040503050406030204" pitchFamily="18" charset="0"/>
                <a:ea typeface="Cambria" panose="02040503050406030204" pitchFamily="18" charset="0"/>
              </a:rPr>
              <a:t>N</a:t>
            </a:r>
            <a:r>
              <a:rPr sz="3600" i="1" dirty="0">
                <a:latin typeface="Cambria" panose="02040503050406030204" pitchFamily="18" charset="0"/>
                <a:ea typeface="Cambria" panose="02040503050406030204" pitchFamily="18" charset="0"/>
              </a:rPr>
              <a:t>D</a:t>
            </a:r>
            <a:r>
              <a:rPr sz="3600" i="1" spc="35" dirty="0">
                <a:latin typeface="Cambria" panose="02040503050406030204" pitchFamily="18" charset="0"/>
                <a:ea typeface="Cambria" panose="02040503050406030204" pitchFamily="18" charset="0"/>
              </a:rPr>
              <a:t> </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dirty="0">
                <a:latin typeface="Cambria" panose="02040503050406030204" pitchFamily="18" charset="0"/>
                <a:ea typeface="Cambria" panose="02040503050406030204" pitchFamily="18" charset="0"/>
              </a:rPr>
              <a:t>S</a:t>
            </a:r>
            <a:r>
              <a:rPr sz="3600" i="1" spc="60" dirty="0">
                <a:latin typeface="Cambria" panose="02040503050406030204" pitchFamily="18" charset="0"/>
                <a:ea typeface="Cambria" panose="02040503050406030204" pitchFamily="18" charset="0"/>
              </a:rPr>
              <a:t> </a:t>
            </a:r>
            <a:r>
              <a:rPr sz="3600" i="1" spc="-295" dirty="0">
                <a:latin typeface="Cambria" panose="02040503050406030204" pitchFamily="18" charset="0"/>
                <a:ea typeface="Cambria" panose="02040503050406030204" pitchFamily="18" charset="0"/>
              </a:rPr>
              <a:t>V</a:t>
            </a:r>
            <a:r>
              <a:rPr sz="3600" i="1" spc="-35" dirty="0">
                <a:latin typeface="Cambria" panose="02040503050406030204" pitchFamily="18" charset="0"/>
                <a:ea typeface="Cambria" panose="02040503050406030204" pitchFamily="18" charset="0"/>
              </a:rPr>
              <a:t>A</a:t>
            </a:r>
            <a:r>
              <a:rPr sz="3600" i="1" spc="25" dirty="0">
                <a:latin typeface="Cambria" panose="02040503050406030204" pitchFamily="18" charset="0"/>
                <a:ea typeface="Cambria" panose="02040503050406030204" pitchFamily="18" charset="0"/>
              </a:rPr>
              <a:t>LU</a:t>
            </a:r>
            <a:r>
              <a:rPr sz="3600" i="1" dirty="0">
                <a:latin typeface="Cambria" panose="02040503050406030204" pitchFamily="18" charset="0"/>
                <a:ea typeface="Cambria" panose="02040503050406030204" pitchFamily="18" charset="0"/>
              </a:rPr>
              <a:t>E</a:t>
            </a:r>
            <a:r>
              <a:rPr sz="3600" i="1" spc="-65" dirty="0">
                <a:latin typeface="Cambria" panose="02040503050406030204" pitchFamily="18" charset="0"/>
                <a:ea typeface="Cambria" panose="02040503050406030204" pitchFamily="18" charset="0"/>
              </a:rPr>
              <a:t> </a:t>
            </a:r>
            <a:r>
              <a:rPr sz="3600" i="1" spc="-15" dirty="0">
                <a:latin typeface="Cambria" panose="02040503050406030204" pitchFamily="18" charset="0"/>
                <a:ea typeface="Cambria" panose="02040503050406030204" pitchFamily="18" charset="0"/>
              </a:rPr>
              <a:t>P</a:t>
            </a:r>
            <a:r>
              <a:rPr sz="3600" i="1" spc="-30" dirty="0">
                <a:latin typeface="Cambria" panose="02040503050406030204" pitchFamily="18" charset="0"/>
                <a:ea typeface="Cambria" panose="02040503050406030204" pitchFamily="18" charset="0"/>
              </a:rPr>
              <a:t>R</a:t>
            </a:r>
            <a:r>
              <a:rPr sz="3600" i="1" spc="10" dirty="0">
                <a:latin typeface="Cambria" panose="02040503050406030204" pitchFamily="18" charset="0"/>
                <a:ea typeface="Cambria" panose="02040503050406030204" pitchFamily="18" charset="0"/>
              </a:rPr>
              <a:t>O</a:t>
            </a:r>
            <a:r>
              <a:rPr sz="3600" i="1" spc="-15" dirty="0">
                <a:latin typeface="Cambria" panose="02040503050406030204" pitchFamily="18" charset="0"/>
                <a:ea typeface="Cambria" panose="02040503050406030204" pitchFamily="18" charset="0"/>
              </a:rPr>
              <a:t>P</a:t>
            </a:r>
            <a:r>
              <a:rPr sz="3600" i="1" spc="10" dirty="0">
                <a:latin typeface="Cambria" panose="02040503050406030204" pitchFamily="18" charset="0"/>
                <a:ea typeface="Cambria" panose="02040503050406030204" pitchFamily="18" charset="0"/>
              </a:rPr>
              <a:t>O</a:t>
            </a:r>
            <a:r>
              <a:rPr sz="3600" i="1" spc="25" dirty="0">
                <a:latin typeface="Cambria" panose="02040503050406030204" pitchFamily="18" charset="0"/>
                <a:ea typeface="Cambria" panose="02040503050406030204" pitchFamily="18" charset="0"/>
              </a:rPr>
              <a:t>S</a:t>
            </a:r>
            <a:r>
              <a:rPr sz="3600" i="1" spc="-30" dirty="0">
                <a:latin typeface="Cambria" panose="02040503050406030204" pitchFamily="18" charset="0"/>
                <a:ea typeface="Cambria" panose="02040503050406030204" pitchFamily="18" charset="0"/>
              </a:rPr>
              <a:t>I</a:t>
            </a:r>
            <a:r>
              <a:rPr sz="3600" i="1" spc="-35" dirty="0">
                <a:latin typeface="Cambria" panose="02040503050406030204" pitchFamily="18" charset="0"/>
                <a:ea typeface="Cambria" panose="02040503050406030204" pitchFamily="18" charset="0"/>
              </a:rPr>
              <a:t>T</a:t>
            </a:r>
            <a:r>
              <a:rPr sz="3600" i="1" spc="-30" dirty="0">
                <a:latin typeface="Cambria" panose="02040503050406030204" pitchFamily="18" charset="0"/>
                <a:ea typeface="Cambria" panose="02040503050406030204" pitchFamily="18" charset="0"/>
              </a:rPr>
              <a:t>I</a:t>
            </a:r>
            <a:r>
              <a:rPr sz="3600" i="1" spc="10" dirty="0">
                <a:latin typeface="Cambria" panose="02040503050406030204" pitchFamily="18" charset="0"/>
                <a:ea typeface="Cambria" panose="02040503050406030204" pitchFamily="18" charset="0"/>
              </a:rPr>
              <a:t>O</a:t>
            </a:r>
            <a:r>
              <a:rPr sz="3600" i="1" dirty="0">
                <a:latin typeface="Cambria" panose="02040503050406030204" pitchFamily="18" charset="0"/>
                <a:ea typeface="Cambria" panose="02040503050406030204" pitchFamily="18" charset="0"/>
              </a:rPr>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p:cNvSpPr txBox="1"/>
          <p:nvPr/>
        </p:nvSpPr>
        <p:spPr>
          <a:xfrm>
            <a:off x="2819400" y="2362200"/>
            <a:ext cx="8764653" cy="2862322"/>
          </a:xfrm>
          <a:prstGeom prst="rect">
            <a:avLst/>
          </a:prstGeom>
          <a:noFill/>
        </p:spPr>
        <p:txBody>
          <a:bodyPr wrap="square" rtlCol="0">
            <a:spAutoFit/>
          </a:bodyPr>
          <a:lstStyle/>
          <a:p>
            <a:r>
              <a:rPr lang="en-US" b="1" dirty="0">
                <a:solidFill>
                  <a:srgbClr val="C00000"/>
                </a:solidFill>
                <a:latin typeface="Baskerville Old Face" panose="02020602080505020303" pitchFamily="18" charset="0"/>
              </a:rPr>
              <a:t>CONDITIONAL FORMATTING – </a:t>
            </a:r>
            <a:r>
              <a:rPr lang="en-US" b="1" dirty="0">
                <a:latin typeface="Baskerville Old Face" panose="02020602080505020303" pitchFamily="18" charset="0"/>
              </a:rPr>
              <a:t>TO IDENTIFY THE MISSING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FILTER – </a:t>
            </a:r>
            <a:r>
              <a:rPr lang="en-US" b="1" dirty="0">
                <a:latin typeface="Baskerville Old Face" panose="02020602080505020303" pitchFamily="18" charset="0"/>
              </a:rPr>
              <a:t>FOR THE PURPOSE OF REMOVING THE UNWANTED DATA. </a:t>
            </a:r>
          </a:p>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FORMULA-  </a:t>
            </a:r>
            <a:r>
              <a:rPr lang="en-US" b="1" dirty="0">
                <a:latin typeface="Baskerville Old Face" panose="02020602080505020303" pitchFamily="18" charset="0"/>
              </a:rPr>
              <a:t>FOR IDENTIFYING THE PERFORMANCRE THE EMPLOYEES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PIVOT TABLE </a:t>
            </a:r>
            <a:r>
              <a:rPr lang="en-US" b="1" dirty="0">
                <a:latin typeface="Baskerville Old Face" panose="02020602080505020303" pitchFamily="18" charset="0"/>
              </a:rPr>
              <a:t>- TO CONVERT THE DATA INTO SHORT SUMMARY . </a:t>
            </a:r>
          </a:p>
          <a:p>
            <a:endParaRPr lang="en-US" b="1" dirty="0">
              <a:latin typeface="Baskerville Old Face" panose="02020602080505020303" pitchFamily="18" charset="0"/>
            </a:endParaRPr>
          </a:p>
          <a:p>
            <a:r>
              <a:rPr lang="en-US" b="1" dirty="0">
                <a:solidFill>
                  <a:srgbClr val="C00000"/>
                </a:solidFill>
                <a:latin typeface="Baskerville Old Face" panose="02020602080505020303" pitchFamily="18" charset="0"/>
              </a:rPr>
              <a:t>GRAPH </a:t>
            </a:r>
            <a:r>
              <a:rPr lang="en-US" b="1" dirty="0">
                <a:latin typeface="Baskerville Old Face" panose="02020602080505020303" pitchFamily="18" charset="0"/>
              </a:rPr>
              <a:t>– DATA VISUALIZATION </a:t>
            </a:r>
          </a:p>
          <a:p>
            <a:r>
              <a:rPr lang="en-US" b="1" dirty="0"/>
              <a:t> </a:t>
            </a:r>
            <a:endParaRPr lang="en-IN" b="1" dirty="0"/>
          </a:p>
        </p:txBody>
      </p:sp>
      <p:sp>
        <p:nvSpPr>
          <p:cNvPr id="12" name="Cloud 11"/>
          <p:cNvSpPr/>
          <p:nvPr/>
        </p:nvSpPr>
        <p:spPr>
          <a:xfrm>
            <a:off x="884636" y="770538"/>
            <a:ext cx="10677143" cy="5477862"/>
          </a:xfrm>
          <a:prstGeom prst="cloud">
            <a:avLst/>
          </a:prstGeom>
          <a:no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743200" y="152400"/>
            <a:ext cx="10681335" cy="553998"/>
          </a:xfrm>
        </p:spPr>
        <p:txBody>
          <a:bodyPr>
            <a:normAutofit fontScale="90000"/>
          </a:bodyPr>
          <a:lstStyle/>
          <a:p>
            <a:r>
              <a:rPr lang="en-IN" sz="3600" dirty="0">
                <a:latin typeface="Castellar" panose="020A0402060406010301" pitchFamily="18" charset="0"/>
                <a:ea typeface="Cambria" panose="02040503050406030204" pitchFamily="18" charset="0"/>
              </a:rPr>
              <a:t>   Dataset Description</a:t>
            </a:r>
          </a:p>
        </p:txBody>
      </p:sp>
      <p:sp>
        <p:nvSpPr>
          <p:cNvPr id="3" name="TextBox 2"/>
          <p:cNvSpPr txBox="1"/>
          <p:nvPr/>
        </p:nvSpPr>
        <p:spPr>
          <a:xfrm>
            <a:off x="3200400" y="1371600"/>
            <a:ext cx="5943600" cy="4801314"/>
          </a:xfrm>
          <a:prstGeom prst="rect">
            <a:avLst/>
          </a:prstGeom>
          <a:noFill/>
          <a:ln>
            <a:solidFill>
              <a:schemeClr val="tx1"/>
            </a:solidFill>
          </a:ln>
          <a:effectLst>
            <a:innerShdw blurRad="114300">
              <a:prstClr val="black"/>
            </a:innerShdw>
          </a:effectLst>
          <a:scene3d>
            <a:camera prst="orthographicFront">
              <a:rot lat="0" lon="0" rev="0"/>
            </a:camera>
            <a:lightRig rig="contrasting" dir="t">
              <a:rot lat="0" lon="0" rev="7800000"/>
            </a:lightRig>
          </a:scene3d>
          <a:sp3d>
            <a:bevelT w="139700" h="139700" prst="slope"/>
          </a:sp3d>
        </p:spPr>
        <p:txBody>
          <a:bodyPr wrap="square" rtlCol="0">
            <a:spAutoFit/>
          </a:bodyPr>
          <a:lstStyle/>
          <a:p>
            <a:r>
              <a:rPr lang="en-US" b="1" dirty="0">
                <a:solidFill>
                  <a:srgbClr val="C00000"/>
                </a:solidFill>
                <a:latin typeface="Arial Black" panose="020B0A04020102020204" pitchFamily="34" charset="0"/>
              </a:rPr>
              <a:t>EMPLOYEE = KAGGLE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26-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9- FEATURES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 ID – NUMERICAL VALUES.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NAME – TEXT</a:t>
            </a:r>
          </a:p>
          <a:p>
            <a:r>
              <a:rPr lang="en-US" b="1" dirty="0">
                <a:solidFill>
                  <a:srgbClr val="C00000"/>
                </a:solidFill>
                <a:latin typeface="Arial Black" panose="020B0A04020102020204" pitchFamily="34" charset="0"/>
              </a:rPr>
              <a:t> </a:t>
            </a:r>
          </a:p>
          <a:p>
            <a:r>
              <a:rPr lang="en-US" b="1" dirty="0">
                <a:solidFill>
                  <a:srgbClr val="C00000"/>
                </a:solidFill>
                <a:latin typeface="Arial Black" panose="020B0A04020102020204" pitchFamily="34" charset="0"/>
              </a:rPr>
              <a:t>EMPLOYEE TYPE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PERFORMANCE LEVEL</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GENDER – MALE , FEMALE </a:t>
            </a:r>
          </a:p>
          <a:p>
            <a:endParaRPr lang="en-US" b="1" dirty="0">
              <a:solidFill>
                <a:srgbClr val="C00000"/>
              </a:solidFill>
              <a:latin typeface="Arial Black" panose="020B0A04020102020204" pitchFamily="34" charset="0"/>
            </a:endParaRPr>
          </a:p>
          <a:p>
            <a:r>
              <a:rPr lang="en-US" b="1" dirty="0">
                <a:solidFill>
                  <a:srgbClr val="C00000"/>
                </a:solidFill>
                <a:latin typeface="Arial Black" panose="020B0A04020102020204" pitchFamily="34" charset="0"/>
              </a:rPr>
              <a:t>EMPLOYEE RATING – NUMERICAL VALUES</a:t>
            </a:r>
            <a:endParaRPr lang="en-IN" b="1"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981200" y="973038"/>
            <a:ext cx="8480425" cy="570669"/>
          </a:xfrm>
          <a:prstGeom prst="rect">
            <a:avLst/>
          </a:prstGeom>
        </p:spPr>
        <p:txBody>
          <a:bodyPr vert="horz" wrap="square" lIns="0" tIns="16510" rIns="0" bIns="0" rtlCol="0">
            <a:spAutoFit/>
          </a:bodyPr>
          <a:lstStyle/>
          <a:p>
            <a:pPr marL="12700">
              <a:lnSpc>
                <a:spcPct val="100000"/>
              </a:lnSpc>
              <a:spcBef>
                <a:spcPts val="130"/>
              </a:spcBef>
            </a:pPr>
            <a:r>
              <a:rPr sz="3600" u="sng" spc="15" dirty="0">
                <a:latin typeface="Castellar" panose="020A0402060406010301" pitchFamily="18" charset="0"/>
              </a:rPr>
              <a:t>THE</a:t>
            </a:r>
            <a:r>
              <a:rPr sz="3600" u="sng" spc="20" dirty="0">
                <a:latin typeface="Castellar" panose="020A0402060406010301" pitchFamily="18" charset="0"/>
              </a:rPr>
              <a:t> </a:t>
            </a:r>
            <a:r>
              <a:rPr lang="en-US" sz="3600" u="sng" spc="20" dirty="0">
                <a:latin typeface="Castellar" panose="020A0402060406010301" pitchFamily="18" charset="0"/>
              </a:rPr>
              <a:t>"</a:t>
            </a:r>
            <a:r>
              <a:rPr sz="3600" u="sng" spc="10" dirty="0">
                <a:latin typeface="Castellar" panose="020A0402060406010301" pitchFamily="18" charset="0"/>
              </a:rPr>
              <a:t>WOW</a:t>
            </a:r>
            <a:r>
              <a:rPr lang="en-US" sz="3600" u="sng" spc="10" dirty="0">
                <a:latin typeface="Castellar" panose="020A0402060406010301" pitchFamily="18" charset="0"/>
              </a:rPr>
              <a:t>"</a:t>
            </a:r>
            <a:r>
              <a:rPr sz="3600" u="sng" spc="85" dirty="0">
                <a:latin typeface="Castellar" panose="020A0402060406010301" pitchFamily="18" charset="0"/>
              </a:rPr>
              <a:t> </a:t>
            </a:r>
            <a:r>
              <a:rPr sz="3600" u="sng" spc="10" dirty="0">
                <a:latin typeface="Castellar" panose="020A0402060406010301" pitchFamily="18" charset="0"/>
              </a:rPr>
              <a:t>IN</a:t>
            </a:r>
            <a:r>
              <a:rPr sz="3600" u="sng" spc="-5" dirty="0">
                <a:latin typeface="Castellar" panose="020A0402060406010301" pitchFamily="18" charset="0"/>
              </a:rPr>
              <a:t> </a:t>
            </a:r>
            <a:r>
              <a:rPr sz="3600" u="sng" spc="15" dirty="0">
                <a:latin typeface="Castellar" panose="020A0402060406010301" pitchFamily="18" charset="0"/>
              </a:rPr>
              <a:t>OUR</a:t>
            </a:r>
            <a:r>
              <a:rPr sz="3600" u="sng" spc="-10" dirty="0">
                <a:latin typeface="Castellar" panose="020A0402060406010301" pitchFamily="18" charset="0"/>
              </a:rPr>
              <a:t> </a:t>
            </a:r>
            <a:r>
              <a:rPr sz="3600" u="sng" spc="20" dirty="0">
                <a:latin typeface="Castellar" panose="020A0402060406010301" pitchFamily="18" charset="0"/>
              </a:rPr>
              <a:t>SOLUTION</a:t>
            </a:r>
            <a:endParaRPr sz="3600" u="sng" dirty="0">
              <a:latin typeface="Castellar" panose="020A0402060406010301"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3200400"/>
            <a:ext cx="8534018" cy="1323439"/>
          </a:xfrm>
          <a:prstGeom prst="rect">
            <a:avLst/>
          </a:prstGeom>
          <a:noFill/>
        </p:spPr>
        <p:txBody>
          <a:bodyPr wrap="square" rtlCol="0">
            <a:spAutoFit/>
          </a:bodyPr>
          <a:lstStyle/>
          <a:p>
            <a:pPr lvl="1"/>
            <a:r>
              <a:rPr lang="en-US" sz="2000" b="1" dirty="0">
                <a:solidFill>
                  <a:srgbClr val="0D0D0D"/>
                </a:solidFill>
                <a:latin typeface="Sitka Text" panose="02000505000000020004" pitchFamily="2" charset="0"/>
                <a:cs typeface="Times New Roman" panose="02020603050405020304" pitchFamily="18" charset="0"/>
              </a:rPr>
              <a:t>PERFORMANCE LEVEL=IFS(Z8&gt;=5,"VERY HIGH“,Z8&gt;=4, "HIGH",Z8&gt;=3,"MEDIUM",TRUE,"LOW")</a:t>
            </a:r>
          </a:p>
          <a:p>
            <a:pPr lvl="1"/>
            <a:endParaRPr lang="en-US" sz="2000" dirty="0">
              <a:solidFill>
                <a:srgbClr val="0D0D0D"/>
              </a:solidFill>
              <a:latin typeface="Times New Roman" panose="02020603050405020304" pitchFamily="18" charset="0"/>
              <a:cs typeface="Times New Roman" panose="02020603050405020304" pitchFamily="18" charset="0"/>
            </a:endParaRPr>
          </a:p>
          <a:p>
            <a:pPr lvl="1"/>
            <a:endParaRPr lang="en-IN" sz="2000" dirty="0">
              <a:latin typeface="Times New Roman" panose="02020603050405020304" pitchFamily="18" charset="0"/>
              <a:cs typeface="Times New Roman" panose="02020603050405020304" pitchFamily="18" charset="0"/>
            </a:endParaRPr>
          </a:p>
        </p:txBody>
      </p:sp>
      <p:sp>
        <p:nvSpPr>
          <p:cNvPr id="11" name="Cloud 10"/>
          <p:cNvSpPr/>
          <p:nvPr/>
        </p:nvSpPr>
        <p:spPr>
          <a:xfrm>
            <a:off x="2281604" y="1828800"/>
            <a:ext cx="9224214" cy="3886200"/>
          </a:xfrm>
          <a:prstGeom prst="cloud">
            <a:avLst/>
          </a:prstGeom>
          <a:noFill/>
          <a:ln>
            <a:solidFill>
              <a:schemeClr val="accent5">
                <a:lumMod val="60000"/>
                <a:lumOff val="40000"/>
              </a:schemeClr>
            </a:solidFill>
          </a:ln>
          <a:effectLst>
            <a:glow rad="101600">
              <a:schemeClr val="accent2">
                <a:satMod val="175000"/>
                <a:alpha val="40000"/>
              </a:schemeClr>
            </a:glow>
            <a:outerShdw blurRad="107950" dist="12700" dir="5400000" algn="ctr">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380</TotalTime>
  <Words>497</Words>
  <Application>Microsoft Office PowerPoint</Application>
  <PresentationFormat>Widescreen</PresentationFormat>
  <Paragraphs>119</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Wisp</vt:lpstr>
      <vt:lpstr>Employee Data Analysis using Excel  </vt:lpstr>
      <vt:lpstr>PROJECT TITLE</vt:lpstr>
      <vt:lpstr>AGENDA</vt:lpstr>
      <vt:lpstr>PROBLEM STATEMENT</vt:lpstr>
      <vt:lpstr>PROJECT OVERVIEW</vt:lpstr>
      <vt:lpstr>WHO ARE THE END USERS?</vt:lpstr>
      <vt:lpstr>OUR SOLUTION AND ITS VALUE PROPOSITION</vt:lpstr>
      <vt:lpstr>   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Sarmiga Baskar</cp:lastModifiedBy>
  <cp:revision>45</cp:revision>
  <dcterms:created xsi:type="dcterms:W3CDTF">2024-03-29T15:07:22Z</dcterms:created>
  <dcterms:modified xsi:type="dcterms:W3CDTF">2024-08-31T05:00:56Z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