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301" r:id="rId18"/>
    <p:sldId id="302" r:id="rId19"/>
    <p:sldId id="303" r:id="rId20"/>
    <p:sldId id="304" r:id="rId21"/>
    <p:sldId id="305" r:id="rId22"/>
    <p:sldId id="306" r:id="rId23"/>
    <p:sldId id="307" r:id="rId24"/>
    <p:sldId id="272" r:id="rId25"/>
    <p:sldId id="275" r:id="rId26"/>
    <p:sldId id="276" r:id="rId27"/>
    <p:sldId id="277" r:id="rId28"/>
    <p:sldId id="282" r:id="rId29"/>
    <p:sldId id="283" r:id="rId30"/>
    <p:sldId id="284" r:id="rId31"/>
    <p:sldId id="274" r:id="rId32"/>
    <p:sldId id="285" r:id="rId33"/>
    <p:sldId id="286" r:id="rId34"/>
    <p:sldId id="287" r:id="rId35"/>
    <p:sldId id="278" r:id="rId36"/>
    <p:sldId id="279" r:id="rId37"/>
    <p:sldId id="280" r:id="rId38"/>
    <p:sldId id="281"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55" autoAdjust="0"/>
    <p:restoredTop sz="94660"/>
  </p:normalViewPr>
  <p:slideViewPr>
    <p:cSldViewPr snapToGrid="0">
      <p:cViewPr varScale="1">
        <p:scale>
          <a:sx n="82" d="100"/>
          <a:sy n="82"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4/29/2023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4/29/2023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4/29/2023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4/29/2023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4/29/2023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4/29/2023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4/29/2023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4/29/2023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apital.com/tesla-share-pric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cybertruckownersclub.com/forum/threads/how-to-tell-your-place-in-line-based-on-cybertruck-preorder-reservation-number.25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iea.org/commentaries/electric-cars-fend-off-supply-challenges-to-more-than-double-global-sales"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www.iea.org/reports/global-ev-outlook-2022/trends-in-electric-light-duty-vehicles#reference-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https://www.edfenergy.com/for-home/energywise/ways-to-make-energy-at-home" TargetMode="External"/><Relationship Id="rId2" Type="http://schemas.openxmlformats.org/officeDocument/2006/relationships/hyperlink" Target="https://www.edfenergy.com/electric-cars/costs" TargetMode="External"/><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s://shrinkthatfootprint.com/heating-cost-compariso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aranddriver.com/chrysler/pacifica" TargetMode="External"/><Relationship Id="rId2" Type="http://schemas.openxmlformats.org/officeDocument/2006/relationships/hyperlink" Target="https://www.caranddriver.com/honda/odyssey"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caranddriver.com/dodge/challenger" TargetMode="External"/><Relationship Id="rId3" Type="http://schemas.openxmlformats.org/officeDocument/2006/relationships/hyperlink" Target="https://www.caranddriver.com/features/g15379805/best-full-size-pickup-truck/" TargetMode="External"/><Relationship Id="rId7" Type="http://schemas.openxmlformats.org/officeDocument/2006/relationships/hyperlink" Target="https://www.caranddriver.com/ford/mustang" TargetMode="External"/><Relationship Id="rId2" Type="http://schemas.openxmlformats.org/officeDocument/2006/relationships/hyperlink" Target="https://www.caranddriver.com/honda/ridgeline" TargetMode="External"/><Relationship Id="rId1" Type="http://schemas.openxmlformats.org/officeDocument/2006/relationships/slideLayout" Target="../slideLayouts/slideLayout2.xml"/><Relationship Id="rId6" Type="http://schemas.openxmlformats.org/officeDocument/2006/relationships/hyperlink" Target="https://www.caranddriver.com/mazda/mx-5-miata" TargetMode="External"/><Relationship Id="rId5" Type="http://schemas.openxmlformats.org/officeDocument/2006/relationships/hyperlink" Target="https://www.caranddriver.com/porsche/911" TargetMode="External"/><Relationship Id="rId10" Type="http://schemas.openxmlformats.org/officeDocument/2006/relationships/image" Target="../media/image4.png"/><Relationship Id="rId4" Type="http://schemas.openxmlformats.org/officeDocument/2006/relationships/hyperlink" Target="https://www.caranddriver.com/features/g15378489/best-midsize-trucks/" TargetMode="External"/><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22EAC-A4BB-9C70-43A7-EE6C9AAF8E44}"/>
              </a:ext>
            </a:extLst>
          </p:cNvPr>
          <p:cNvSpPr>
            <a:spLocks noGrp="1"/>
          </p:cNvSpPr>
          <p:nvPr>
            <p:ph type="ctrTitle"/>
          </p:nvPr>
        </p:nvSpPr>
        <p:spPr/>
        <p:txBody>
          <a:bodyPr/>
          <a:lstStyle/>
          <a:p>
            <a:r>
              <a:rPr lang="en-IN" dirty="0"/>
              <a:t>Problem understanding</a:t>
            </a:r>
            <a:br>
              <a:rPr lang="en-IN" dirty="0"/>
            </a:br>
            <a:endParaRPr lang="en-IN" dirty="0"/>
          </a:p>
        </p:txBody>
      </p:sp>
      <p:sp>
        <p:nvSpPr>
          <p:cNvPr id="3" name="Subtitle 2">
            <a:extLst>
              <a:ext uri="{FF2B5EF4-FFF2-40B4-BE49-F238E27FC236}">
                <a16:creationId xmlns:a16="http://schemas.microsoft.com/office/drawing/2014/main" id="{418E93F4-F3C3-1549-30ED-EC001C7EC6C8}"/>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568259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38016-10ED-98F6-7C77-1D96E8D96A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BFC7143-01B9-56AD-A677-1516B3628FD7}"/>
              </a:ext>
            </a:extLst>
          </p:cNvPr>
          <p:cNvSpPr>
            <a:spLocks noGrp="1"/>
          </p:cNvSpPr>
          <p:nvPr>
            <p:ph idx="1"/>
          </p:nvPr>
        </p:nvSpPr>
        <p:spPr/>
        <p:txBody>
          <a:bodyPr/>
          <a:lstStyle/>
          <a:p>
            <a:r>
              <a:rPr lang="en-IN" dirty="0"/>
              <a:t>Tesla is the car company has the most electric car models</a:t>
            </a:r>
          </a:p>
          <a:p>
            <a:pPr algn="l"/>
            <a:r>
              <a:rPr lang="en-US" b="0" i="0" dirty="0">
                <a:solidFill>
                  <a:srgbClr val="333333"/>
                </a:solidFill>
                <a:effectLst/>
              </a:rPr>
              <a:t>tesla (</a:t>
            </a:r>
            <a:r>
              <a:rPr lang="en-US" b="0" i="0" u="none" strike="noStrike" dirty="0">
                <a:solidFill>
                  <a:srgbClr val="BB8B62"/>
                </a:solidFill>
                <a:effectLst/>
                <a:hlinkClick r:id="rId2"/>
              </a:rPr>
              <a:t>TSLA</a:t>
            </a:r>
            <a:r>
              <a:rPr lang="en-US" b="0" i="0" dirty="0">
                <a:solidFill>
                  <a:srgbClr val="333333"/>
                </a:solidFill>
                <a:effectLst/>
              </a:rPr>
              <a:t>) is the undisputed leader among the biggest electric car companies by market </a:t>
            </a:r>
            <a:r>
              <a:rPr lang="en-US" b="0" i="0" dirty="0" err="1">
                <a:solidFill>
                  <a:srgbClr val="333333"/>
                </a:solidFill>
                <a:effectLst/>
              </a:rPr>
              <a:t>capitalisation</a:t>
            </a:r>
            <a:r>
              <a:rPr lang="en-US" b="0" i="0" dirty="0">
                <a:solidFill>
                  <a:srgbClr val="333333"/>
                </a:solidFill>
                <a:effectLst/>
              </a:rPr>
              <a:t>.</a:t>
            </a:r>
          </a:p>
          <a:p>
            <a:pPr algn="l"/>
            <a:r>
              <a:rPr lang="en-US" b="0" i="0" dirty="0">
                <a:solidFill>
                  <a:srgbClr val="333333"/>
                </a:solidFill>
                <a:effectLst/>
              </a:rPr>
              <a:t>The EV giant produced over 439,000 and delivered over 405,000 vehicles in the fourth quarter of 2022. In 2022, its deliveries were 1.31 million while production increased to 1.37 million, according to the firm’s lates</a:t>
            </a:r>
          </a:p>
          <a:p>
            <a:endParaRPr lang="en-IN" dirty="0"/>
          </a:p>
        </p:txBody>
      </p:sp>
      <p:pic>
        <p:nvPicPr>
          <p:cNvPr id="9" name="Picture 8">
            <a:extLst>
              <a:ext uri="{FF2B5EF4-FFF2-40B4-BE49-F238E27FC236}">
                <a16:creationId xmlns:a16="http://schemas.microsoft.com/office/drawing/2014/main" id="{1E3432D0-DB82-CEF8-EA15-4CB40FBBB51D}"/>
              </a:ext>
            </a:extLst>
          </p:cNvPr>
          <p:cNvPicPr>
            <a:picLocks noChangeAspect="1"/>
          </p:cNvPicPr>
          <p:nvPr/>
        </p:nvPicPr>
        <p:blipFill>
          <a:blip r:embed="rId3"/>
          <a:stretch>
            <a:fillRect/>
          </a:stretch>
        </p:blipFill>
        <p:spPr>
          <a:xfrm>
            <a:off x="221135" y="1606317"/>
            <a:ext cx="4531894" cy="3642360"/>
          </a:xfrm>
          <a:prstGeom prst="rect">
            <a:avLst/>
          </a:prstGeom>
        </p:spPr>
      </p:pic>
    </p:spTree>
    <p:extLst>
      <p:ext uri="{BB962C8B-B14F-4D97-AF65-F5344CB8AC3E}">
        <p14:creationId xmlns:p14="http://schemas.microsoft.com/office/powerpoint/2010/main" val="214011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B2B2-352B-B4BC-91C4-986204327BF3}"/>
              </a:ext>
            </a:extLst>
          </p:cNvPr>
          <p:cNvSpPr>
            <a:spLocks noGrp="1"/>
          </p:cNvSpPr>
          <p:nvPr>
            <p:ph type="title"/>
          </p:nvPr>
        </p:nvSpPr>
        <p:spPr/>
        <p:txBody>
          <a:bodyPr/>
          <a:lstStyle/>
          <a:p>
            <a:r>
              <a:rPr lang="en-IN" dirty="0"/>
              <a:t>Top speed for different brands</a:t>
            </a:r>
          </a:p>
        </p:txBody>
      </p:sp>
      <p:pic>
        <p:nvPicPr>
          <p:cNvPr id="5" name="Content Placeholder 4">
            <a:extLst>
              <a:ext uri="{FF2B5EF4-FFF2-40B4-BE49-F238E27FC236}">
                <a16:creationId xmlns:a16="http://schemas.microsoft.com/office/drawing/2014/main" id="{9D84A290-77FE-E51F-5AC5-3DB4BBE07FA6}"/>
              </a:ext>
            </a:extLst>
          </p:cNvPr>
          <p:cNvPicPr>
            <a:picLocks noGrp="1" noChangeAspect="1"/>
          </p:cNvPicPr>
          <p:nvPr>
            <p:ph idx="1"/>
          </p:nvPr>
        </p:nvPicPr>
        <p:blipFill>
          <a:blip r:embed="rId2"/>
          <a:stretch>
            <a:fillRect/>
          </a:stretch>
        </p:blipFill>
        <p:spPr>
          <a:xfrm>
            <a:off x="5118100" y="2057809"/>
            <a:ext cx="6281738" cy="2739206"/>
          </a:xfrm>
        </p:spPr>
      </p:pic>
    </p:spTree>
    <p:extLst>
      <p:ext uri="{BB962C8B-B14F-4D97-AF65-F5344CB8AC3E}">
        <p14:creationId xmlns:p14="http://schemas.microsoft.com/office/powerpoint/2010/main" val="3003863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FEF1-97C9-907D-3595-D7D9470C616C}"/>
              </a:ext>
            </a:extLst>
          </p:cNvPr>
          <p:cNvSpPr>
            <a:spLocks noGrp="1"/>
          </p:cNvSpPr>
          <p:nvPr>
            <p:ph type="title"/>
          </p:nvPr>
        </p:nvSpPr>
        <p:spPr/>
        <p:txBody>
          <a:bodyPr/>
          <a:lstStyle/>
          <a:p>
            <a:endParaRPr lang="en-IN"/>
          </a:p>
        </p:txBody>
      </p:sp>
      <p:pic>
        <p:nvPicPr>
          <p:cNvPr id="6" name="Content Placeholder 4">
            <a:extLst>
              <a:ext uri="{FF2B5EF4-FFF2-40B4-BE49-F238E27FC236}">
                <a16:creationId xmlns:a16="http://schemas.microsoft.com/office/drawing/2014/main" id="{34BCAB33-9225-4961-EFE3-7EDEEC8136FC}"/>
              </a:ext>
            </a:extLst>
          </p:cNvPr>
          <p:cNvPicPr>
            <a:picLocks noChangeAspect="1"/>
          </p:cNvPicPr>
          <p:nvPr/>
        </p:nvPicPr>
        <p:blipFill>
          <a:blip r:embed="rId2"/>
          <a:stretch>
            <a:fillRect/>
          </a:stretch>
        </p:blipFill>
        <p:spPr>
          <a:xfrm>
            <a:off x="0" y="1356359"/>
            <a:ext cx="4932619" cy="3813545"/>
          </a:xfrm>
          <a:prstGeom prst="rect">
            <a:avLst/>
          </a:prstGeom>
        </p:spPr>
      </p:pic>
      <p:sp>
        <p:nvSpPr>
          <p:cNvPr id="8" name="Content Placeholder 7">
            <a:extLst>
              <a:ext uri="{FF2B5EF4-FFF2-40B4-BE49-F238E27FC236}">
                <a16:creationId xmlns:a16="http://schemas.microsoft.com/office/drawing/2014/main" id="{DADEB0A3-9C8E-E109-E615-365E1EBD0F21}"/>
              </a:ext>
            </a:extLst>
          </p:cNvPr>
          <p:cNvSpPr>
            <a:spLocks noGrp="1"/>
          </p:cNvSpPr>
          <p:nvPr>
            <p:ph idx="1"/>
          </p:nvPr>
        </p:nvSpPr>
        <p:spPr/>
        <p:txBody>
          <a:bodyPr/>
          <a:lstStyle/>
          <a:p>
            <a:r>
              <a:rPr lang="en-IN" dirty="0"/>
              <a:t>Tesla produces high speed range cars which can range from 568km , </a:t>
            </a:r>
          </a:p>
          <a:p>
            <a:r>
              <a:rPr lang="en-US" b="0" i="0" dirty="0">
                <a:effectLst/>
              </a:rPr>
              <a:t>Although Tesla is primarily known for making electric cars mainstream, it doesn't stop there. It has other innovations linked to vehicle and battery technologies. For example, Tesla is hard at work improving its self-driving technology, hoping to be the first car company to introduce full self-driving capabilities.</a:t>
            </a:r>
            <a:endParaRPr lang="en-IN" dirty="0"/>
          </a:p>
        </p:txBody>
      </p:sp>
    </p:spTree>
    <p:extLst>
      <p:ext uri="{BB962C8B-B14F-4D97-AF65-F5344CB8AC3E}">
        <p14:creationId xmlns:p14="http://schemas.microsoft.com/office/powerpoint/2010/main" val="773190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5A1DB-3D80-A6EC-C965-B57179F2870E}"/>
              </a:ext>
            </a:extLst>
          </p:cNvPr>
          <p:cNvSpPr>
            <a:spLocks noGrp="1"/>
          </p:cNvSpPr>
          <p:nvPr>
            <p:ph type="title"/>
          </p:nvPr>
        </p:nvSpPr>
        <p:spPr/>
        <p:txBody>
          <a:bodyPr/>
          <a:lstStyle/>
          <a:p>
            <a:r>
              <a:rPr lang="en-IN" dirty="0"/>
              <a:t>Areas of improvement in EV </a:t>
            </a:r>
            <a:r>
              <a:rPr lang="en-IN" dirty="0" err="1"/>
              <a:t>vechicls</a:t>
            </a:r>
            <a:endParaRPr lang="en-IN" dirty="0"/>
          </a:p>
        </p:txBody>
      </p:sp>
      <p:sp>
        <p:nvSpPr>
          <p:cNvPr id="3" name="Content Placeholder 2">
            <a:extLst>
              <a:ext uri="{FF2B5EF4-FFF2-40B4-BE49-F238E27FC236}">
                <a16:creationId xmlns:a16="http://schemas.microsoft.com/office/drawing/2014/main" id="{FDED9DAF-88B7-C880-F419-ED0AF82BF93D}"/>
              </a:ext>
            </a:extLst>
          </p:cNvPr>
          <p:cNvSpPr>
            <a:spLocks noGrp="1"/>
          </p:cNvSpPr>
          <p:nvPr>
            <p:ph idx="1"/>
          </p:nvPr>
        </p:nvSpPr>
        <p:spPr/>
        <p:txBody>
          <a:bodyPr/>
          <a:lstStyle/>
          <a:p>
            <a:r>
              <a:rPr lang="en-US" b="0" i="0" dirty="0">
                <a:solidFill>
                  <a:srgbClr val="3C3C3B"/>
                </a:solidFill>
                <a:effectLst/>
                <a:cs typeface="Heebo" panose="020B0604020202020204" pitchFamily="2" charset="-79"/>
              </a:rPr>
              <a:t>The only question that remains is not if but when EVs will finally take over the car industry. According to our survey, virtually all influencers interviewed predict EVs to dominate by 2030-2040.</a:t>
            </a:r>
          </a:p>
          <a:p>
            <a:r>
              <a:rPr lang="en-US" b="0" i="0" dirty="0">
                <a:solidFill>
                  <a:srgbClr val="3C3C3B"/>
                </a:solidFill>
                <a:effectLst/>
                <a:cs typeface="Heebo" panose="020B0604020202020204" pitchFamily="2" charset="-79"/>
              </a:rPr>
              <a:t>Improved battery tech will make EVs more affordable and attractive than gas cars, thus boosting demand. Production tech will make EVs available for the masses by ensuring supply can keep up with rising demand. Bidirectional charging will make our grid ready for more EVs and support clean energy transition.</a:t>
            </a:r>
            <a:endParaRPr lang="en-IN" dirty="0"/>
          </a:p>
        </p:txBody>
      </p:sp>
    </p:spTree>
    <p:extLst>
      <p:ext uri="{BB962C8B-B14F-4D97-AF65-F5344CB8AC3E}">
        <p14:creationId xmlns:p14="http://schemas.microsoft.com/office/powerpoint/2010/main" val="4278862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A7B07-A987-98D7-FC57-A6CFF741778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7139EFC-F02C-2240-0D82-4F4083657816}"/>
              </a:ext>
            </a:extLst>
          </p:cNvPr>
          <p:cNvSpPr>
            <a:spLocks noGrp="1"/>
          </p:cNvSpPr>
          <p:nvPr>
            <p:ph idx="1"/>
          </p:nvPr>
        </p:nvSpPr>
        <p:spPr/>
        <p:txBody>
          <a:bodyPr>
            <a:normAutofit fontScale="92500" lnSpcReduction="10000"/>
          </a:bodyPr>
          <a:lstStyle/>
          <a:p>
            <a:r>
              <a:rPr lang="en-US" b="0" i="0" dirty="0">
                <a:solidFill>
                  <a:srgbClr val="3C3C3B"/>
                </a:solidFill>
                <a:effectLst/>
                <a:cs typeface="Heebo" pitchFamily="2" charset="-79"/>
              </a:rPr>
              <a:t>Reaching more efficient mass production will also help in reducing prices through leveraging economies of scale. As </a:t>
            </a:r>
            <a:r>
              <a:rPr lang="en-US" b="1" i="0" dirty="0">
                <a:solidFill>
                  <a:srgbClr val="3C3C3B"/>
                </a:solidFill>
                <a:effectLst/>
                <a:cs typeface="Heebo" pitchFamily="2" charset="-79"/>
              </a:rPr>
              <a:t>Bokor</a:t>
            </a:r>
            <a:r>
              <a:rPr lang="en-US" b="0" i="0" dirty="0">
                <a:solidFill>
                  <a:srgbClr val="3C3C3B"/>
                </a:solidFill>
                <a:effectLst/>
                <a:cs typeface="Heebo" pitchFamily="2" charset="-79"/>
              </a:rPr>
              <a:t> points out: </a:t>
            </a:r>
            <a:r>
              <a:rPr lang="en-US" b="0" i="1" dirty="0">
                <a:solidFill>
                  <a:srgbClr val="3C3C3B"/>
                </a:solidFill>
                <a:effectLst/>
                <a:cs typeface="Heebo" pitchFamily="2" charset="-79"/>
              </a:rPr>
              <a:t>“Improve on hastening the scale-up of OEMs to increase EV production in order to support much more mass adoption by lowering pricing to achieve cost parity against ICEVs.”</a:t>
            </a:r>
          </a:p>
          <a:p>
            <a:r>
              <a:rPr lang="en-US" b="0" i="0" dirty="0">
                <a:solidFill>
                  <a:srgbClr val="3C3C3B"/>
                </a:solidFill>
                <a:effectLst/>
                <a:cs typeface="Heebo" pitchFamily="2" charset="-79"/>
              </a:rPr>
              <a:t>Finally, making EVs more attractive to the masses will also require a wider range of electric car models to become available. This will allow different types of customers to find a car that suits their specific needs. Tesla already seems to have great success with this strategy with </a:t>
            </a:r>
            <a:r>
              <a:rPr lang="en-US" b="0" i="0" u="none" strike="noStrike" dirty="0">
                <a:solidFill>
                  <a:srgbClr val="52B89E"/>
                </a:solidFill>
                <a:effectLst/>
                <a:cs typeface="Heebo" pitchFamily="2" charset="-79"/>
                <a:hlinkClick r:id="rId2"/>
              </a:rPr>
              <a:t>reports</a:t>
            </a:r>
            <a:r>
              <a:rPr lang="en-US" b="0" i="0" dirty="0">
                <a:solidFill>
                  <a:srgbClr val="3C3C3B"/>
                </a:solidFill>
                <a:effectLst/>
                <a:cs typeface="Heebo" pitchFamily="2" charset="-79"/>
              </a:rPr>
              <a:t> showing reservations for its newly introduced </a:t>
            </a:r>
            <a:r>
              <a:rPr lang="en-US" b="0" i="0" dirty="0" err="1">
                <a:solidFill>
                  <a:srgbClr val="3C3C3B"/>
                </a:solidFill>
                <a:effectLst/>
                <a:cs typeface="Heebo" pitchFamily="2" charset="-79"/>
              </a:rPr>
              <a:t>Cybertruck</a:t>
            </a:r>
            <a:r>
              <a:rPr lang="en-US" b="0" i="0" dirty="0">
                <a:solidFill>
                  <a:srgbClr val="3C3C3B"/>
                </a:solidFill>
                <a:effectLst/>
                <a:cs typeface="Heebo" pitchFamily="2" charset="-79"/>
              </a:rPr>
              <a:t> already totaling 650.000 since the end of November. This is also why Chris from Car Maniac states that besides “significantly improved charging times and range”, he mostly hopes to see</a:t>
            </a:r>
            <a:r>
              <a:rPr lang="en-US" b="0" i="1" dirty="0">
                <a:solidFill>
                  <a:srgbClr val="3C3C3B"/>
                </a:solidFill>
                <a:effectLst/>
                <a:cs typeface="Heebo" pitchFamily="2" charset="-79"/>
              </a:rPr>
              <a:t> “a bigger availability of EV models”</a:t>
            </a:r>
            <a:r>
              <a:rPr lang="en-US" b="0" i="0" dirty="0">
                <a:solidFill>
                  <a:srgbClr val="3C3C3B"/>
                </a:solidFill>
                <a:effectLst/>
                <a:cs typeface="Heebo" pitchFamily="2" charset="-79"/>
              </a:rPr>
              <a:t> hit the market within the next ten years.</a:t>
            </a:r>
            <a:endParaRPr lang="en-IN" dirty="0"/>
          </a:p>
        </p:txBody>
      </p:sp>
    </p:spTree>
    <p:extLst>
      <p:ext uri="{BB962C8B-B14F-4D97-AF65-F5344CB8AC3E}">
        <p14:creationId xmlns:p14="http://schemas.microsoft.com/office/powerpoint/2010/main" val="2884801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3D5ED-952B-1452-1A99-2E500A5AC549}"/>
              </a:ext>
            </a:extLst>
          </p:cNvPr>
          <p:cNvSpPr>
            <a:spLocks noGrp="1"/>
          </p:cNvSpPr>
          <p:nvPr>
            <p:ph type="title"/>
          </p:nvPr>
        </p:nvSpPr>
        <p:spPr/>
        <p:txBody>
          <a:bodyPr/>
          <a:lstStyle/>
          <a:p>
            <a:endParaRPr lang="en-IN"/>
          </a:p>
        </p:txBody>
      </p:sp>
      <p:pic>
        <p:nvPicPr>
          <p:cNvPr id="6" name="Content Placeholder 4">
            <a:extLst>
              <a:ext uri="{FF2B5EF4-FFF2-40B4-BE49-F238E27FC236}">
                <a16:creationId xmlns:a16="http://schemas.microsoft.com/office/drawing/2014/main" id="{2B6BFFAC-EC55-63C0-8935-2EE9BE4DEF4A}"/>
              </a:ext>
            </a:extLst>
          </p:cNvPr>
          <p:cNvPicPr>
            <a:picLocks noChangeAspect="1"/>
          </p:cNvPicPr>
          <p:nvPr/>
        </p:nvPicPr>
        <p:blipFill>
          <a:blip r:embed="rId2"/>
          <a:stretch>
            <a:fillRect/>
          </a:stretch>
        </p:blipFill>
        <p:spPr>
          <a:xfrm>
            <a:off x="264134" y="1630680"/>
            <a:ext cx="4754683" cy="3657600"/>
          </a:xfrm>
          <a:prstGeom prst="rect">
            <a:avLst/>
          </a:prstGeom>
        </p:spPr>
      </p:pic>
      <p:sp>
        <p:nvSpPr>
          <p:cNvPr id="8" name="Content Placeholder 7">
            <a:extLst>
              <a:ext uri="{FF2B5EF4-FFF2-40B4-BE49-F238E27FC236}">
                <a16:creationId xmlns:a16="http://schemas.microsoft.com/office/drawing/2014/main" id="{4507819B-4184-9530-7C33-BD0932E22244}"/>
              </a:ext>
            </a:extLst>
          </p:cNvPr>
          <p:cNvSpPr>
            <a:spLocks noGrp="1"/>
          </p:cNvSpPr>
          <p:nvPr>
            <p:ph idx="1"/>
          </p:nvPr>
        </p:nvSpPr>
        <p:spPr/>
        <p:txBody>
          <a:bodyPr>
            <a:normAutofit fontScale="77500" lnSpcReduction="20000"/>
          </a:bodyPr>
          <a:lstStyle/>
          <a:p>
            <a:endParaRPr lang="en-US" b="1" i="0" dirty="0">
              <a:solidFill>
                <a:srgbClr val="000000"/>
              </a:solidFill>
              <a:effectLst/>
              <a:latin typeface="Graphik"/>
            </a:endParaRPr>
          </a:p>
          <a:p>
            <a:r>
              <a:rPr lang="en-US" b="1" dirty="0">
                <a:solidFill>
                  <a:srgbClr val="000000"/>
                </a:solidFill>
                <a:latin typeface="Graphik"/>
              </a:rPr>
              <a:t>LATEST TRENDS IN ELECTRIC VEHICALS</a:t>
            </a:r>
          </a:p>
          <a:p>
            <a:pPr algn="l" fontAlgn="base"/>
            <a:r>
              <a:rPr lang="en-US" b="1" i="0" dirty="0">
                <a:solidFill>
                  <a:srgbClr val="000000"/>
                </a:solidFill>
                <a:effectLst/>
                <a:latin typeface="Graphik"/>
              </a:rPr>
              <a:t>Over 16.5 million electric cars were on the road in 2021, a tripling in just three years  </a:t>
            </a:r>
            <a:r>
              <a:rPr lang="en-US" b="0" i="0" dirty="0">
                <a:solidFill>
                  <a:srgbClr val="000000"/>
                </a:solidFill>
                <a:effectLst/>
                <a:latin typeface="Graphik"/>
              </a:rPr>
              <a:t>Sales of </a:t>
            </a:r>
            <a:r>
              <a:rPr lang="en-US" b="0" i="0" u="none" strike="noStrike" dirty="0">
                <a:solidFill>
                  <a:srgbClr val="000000"/>
                </a:solidFill>
                <a:effectLst/>
                <a:latin typeface="Graphik"/>
                <a:hlinkClick r:id="rId3"/>
              </a:rPr>
              <a:t>electric cars reached another record high</a:t>
            </a:r>
            <a:r>
              <a:rPr lang="en-US" b="0" i="0" dirty="0">
                <a:solidFill>
                  <a:srgbClr val="000000"/>
                </a:solidFill>
                <a:effectLst/>
                <a:latin typeface="Graphik"/>
              </a:rPr>
              <a:t> in 2021 despite the Covid-19 pandemic and supply chain challenges, including semiconductor chip shortages. Looking back, about 120 000 electric cars were sold worldwide in 2012. In 2021, that many were sold in a week.</a:t>
            </a:r>
          </a:p>
          <a:p>
            <a:pPr algn="l" fontAlgn="base"/>
            <a:r>
              <a:rPr lang="en-US" b="0" i="0" dirty="0">
                <a:solidFill>
                  <a:srgbClr val="000000"/>
                </a:solidFill>
                <a:effectLst/>
                <a:latin typeface="Graphik"/>
              </a:rPr>
              <a:t>After increasing in 2020 despite a depressed car market, sales of electric cars – battery electric vehicles (BEVs) and plug-in hybrid electric vehicles (PHEVs) – nearly doubled year-on-year to 6.6 million in 2021.</a:t>
            </a:r>
            <a:r>
              <a:rPr lang="en-US" b="0" i="0" u="none" strike="noStrike" dirty="0">
                <a:solidFill>
                  <a:srgbClr val="000000"/>
                </a:solidFill>
                <a:effectLst/>
                <a:latin typeface="Graphik"/>
                <a:hlinkClick r:id="rId4"/>
              </a:rPr>
              <a:t>1</a:t>
            </a:r>
            <a:r>
              <a:rPr lang="en-US" b="0" i="0" dirty="0">
                <a:solidFill>
                  <a:srgbClr val="000000"/>
                </a:solidFill>
                <a:effectLst/>
                <a:latin typeface="Graphik"/>
              </a:rPr>
              <a:t> This brought the total number of electric cars on roads to over 16.5 million. As in previous years, BEVs accounted for most of the increase (about 70%).</a:t>
            </a:r>
          </a:p>
          <a:p>
            <a:pPr algn="l" fontAlgn="base"/>
            <a:r>
              <a:rPr lang="en-US" b="0" i="0" dirty="0">
                <a:solidFill>
                  <a:srgbClr val="000000"/>
                </a:solidFill>
                <a:effectLst/>
                <a:latin typeface="Graphik"/>
              </a:rPr>
              <a:t>EV markets are expanding quickly. Electric car sales accounted for 9% of the global car market in 2021 – four-times their market share in 2019. All the net growth in global car sales in 2021 came from electric cars. Sales were highest in the People’s Republic of China ("China" hereafter), where they tripled relative to 2020 to 3.3 million after several years of relative stagnation, and in Europe, where they increased by two-thirds year-on-year to 2.3 million. Together, China and Europe accounted for more than 85% of global electric car sales in 2021, followed by the United States (10%), where they more than doubled from 2020 to reach 630 000.</a:t>
            </a:r>
          </a:p>
          <a:p>
            <a:endParaRPr lang="en-IN" dirty="0"/>
          </a:p>
        </p:txBody>
      </p:sp>
    </p:spTree>
    <p:extLst>
      <p:ext uri="{BB962C8B-B14F-4D97-AF65-F5344CB8AC3E}">
        <p14:creationId xmlns:p14="http://schemas.microsoft.com/office/powerpoint/2010/main" val="48232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5F47E-6B82-3730-147B-1E81D14A251C}"/>
              </a:ext>
            </a:extLst>
          </p:cNvPr>
          <p:cNvSpPr>
            <a:spLocks noGrp="1"/>
          </p:cNvSpPr>
          <p:nvPr>
            <p:ph type="title"/>
          </p:nvPr>
        </p:nvSpPr>
        <p:spPr/>
        <p:txBody>
          <a:bodyPr/>
          <a:lstStyle/>
          <a:p>
            <a:r>
              <a:rPr lang="en-IN" dirty="0"/>
              <a:t>Insights</a:t>
            </a:r>
          </a:p>
        </p:txBody>
      </p:sp>
      <p:sp>
        <p:nvSpPr>
          <p:cNvPr id="3" name="Content Placeholder 2">
            <a:extLst>
              <a:ext uri="{FF2B5EF4-FFF2-40B4-BE49-F238E27FC236}">
                <a16:creationId xmlns:a16="http://schemas.microsoft.com/office/drawing/2014/main" id="{ED17D969-0D83-22FA-9918-0302170F58C7}"/>
              </a:ext>
            </a:extLst>
          </p:cNvPr>
          <p:cNvSpPr>
            <a:spLocks noGrp="1"/>
          </p:cNvSpPr>
          <p:nvPr>
            <p:ph idx="1"/>
          </p:nvPr>
        </p:nvSpPr>
        <p:spPr/>
        <p:txBody>
          <a:bodyPr/>
          <a:lstStyle/>
          <a:p>
            <a:r>
              <a:rPr lang="en-IN" dirty="0"/>
              <a:t>Customers are willing to buy EV cars which are more efficient and gives high performance .</a:t>
            </a:r>
          </a:p>
          <a:p>
            <a:r>
              <a:rPr lang="en-IN" dirty="0"/>
              <a:t>EV cars in </a:t>
            </a:r>
            <a:r>
              <a:rPr lang="en-IN" dirty="0" err="1"/>
              <a:t>india</a:t>
            </a:r>
            <a:r>
              <a:rPr lang="en-IN" dirty="0"/>
              <a:t> are not the most famous one in global level but they are making a very significant change in the industry .</a:t>
            </a:r>
          </a:p>
          <a:p>
            <a:r>
              <a:rPr lang="en-IN" dirty="0"/>
              <a:t>To improve the performance of the </a:t>
            </a:r>
            <a:r>
              <a:rPr lang="en-IN" dirty="0" err="1"/>
              <a:t>vechicle</a:t>
            </a:r>
            <a:r>
              <a:rPr lang="en-IN" dirty="0"/>
              <a:t> body style , efficiency , speed plays a major role in it.</a:t>
            </a:r>
          </a:p>
          <a:p>
            <a:endParaRPr lang="en-IN" dirty="0"/>
          </a:p>
          <a:p>
            <a:endParaRPr lang="en-IN" dirty="0"/>
          </a:p>
        </p:txBody>
      </p:sp>
    </p:spTree>
    <p:extLst>
      <p:ext uri="{BB962C8B-B14F-4D97-AF65-F5344CB8AC3E}">
        <p14:creationId xmlns:p14="http://schemas.microsoft.com/office/powerpoint/2010/main" val="1197227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ctrTitle"/>
          </p:nvPr>
        </p:nvSpPr>
        <p:spPr>
          <a:xfrm>
            <a:off x="1984019" y="1938416"/>
            <a:ext cx="8108416" cy="1077136"/>
          </a:xfrm>
        </p:spPr>
        <p:txBody>
          <a:bodyPr vert="horz" lIns="228600" tIns="228600" rIns="228600" bIns="0" rtlCol="0" anchor="b">
            <a:noAutofit/>
          </a:bodyPr>
          <a:lstStyle/>
          <a:p>
            <a:r>
              <a:rPr lang="en-US" sz="4000" b="1" u="sng" dirty="0">
                <a:solidFill>
                  <a:schemeClr val="accent2">
                    <a:lumMod val="50000"/>
                  </a:schemeClr>
                </a:solidFill>
              </a:rPr>
              <a:t>Electric Vehicle Performance</a:t>
            </a:r>
            <a:endParaRPr lang="en-US" sz="4000" u="sng" dirty="0">
              <a:solidFill>
                <a:schemeClr val="accent2">
                  <a:lumMod val="50000"/>
                </a:schemeClr>
              </a:solidFill>
              <a:cs typeface="Calibri Light"/>
            </a:endParaRPr>
          </a:p>
          <a:p>
            <a:endParaRPr lang="en-US" b="1" dirty="0">
              <a:solidFill>
                <a:srgbClr val="212529"/>
              </a:solidFill>
              <a:cs typeface="Calibri Light"/>
            </a:endParaRPr>
          </a:p>
          <a:p>
            <a:endParaRPr lang="en-US" sz="4000" i="1" dirty="0">
              <a:cs typeface="Calibri Light"/>
            </a:endParaRPr>
          </a:p>
        </p:txBody>
      </p:sp>
      <p:sp>
        <p:nvSpPr>
          <p:cNvPr id="1048609" name="Subtitle 2"/>
          <p:cNvSpPr>
            <a:spLocks noGrp="1"/>
          </p:cNvSpPr>
          <p:nvPr>
            <p:ph type="subTitle" idx="1"/>
          </p:nvPr>
        </p:nvSpPr>
        <p:spPr>
          <a:xfrm>
            <a:off x="1984019" y="2328012"/>
            <a:ext cx="8578177" cy="4629123"/>
          </a:xfrm>
        </p:spPr>
        <p:txBody>
          <a:bodyPr vert="horz" lIns="91440" tIns="0" rIns="91440" bIns="45720" rtlCol="0" anchor="t">
            <a:normAutofit/>
          </a:bodyPr>
          <a:lstStyle/>
          <a:p>
            <a:pPr algn="l"/>
            <a:r>
              <a:rPr lang="en-US" sz="2000" dirty="0">
                <a:solidFill>
                  <a:srgbClr val="212529"/>
                </a:solidFill>
                <a:ea typeface="+mn-lt"/>
                <a:cs typeface="+mn-lt"/>
              </a:rPr>
              <a:t>           </a:t>
            </a:r>
            <a:r>
              <a:rPr lang="en-US" sz="2000" b="1" dirty="0">
                <a:solidFill>
                  <a:srgbClr val="212529"/>
                </a:solidFill>
                <a:ea typeface="+mn-lt"/>
                <a:cs typeface="+mn-lt"/>
              </a:rPr>
              <a:t> We use an objective, data-driven approach to analyze four key aspects related to vehicle performance to give you the best electric vehicle recommendations based on your needs.</a:t>
            </a:r>
            <a:endParaRPr lang="en-US" sz="2000" b="1" dirty="0"/>
          </a:p>
          <a:p>
            <a:pPr algn="l"/>
            <a:r>
              <a:rPr lang="en-US" sz="2000" b="1" dirty="0">
                <a:solidFill>
                  <a:srgbClr val="212529"/>
                </a:solidFill>
                <a:ea typeface="+mn-lt"/>
                <a:cs typeface="+mn-lt"/>
              </a:rPr>
              <a:t>            Some just look at the fastest electric cars to judge performance. Still, we consider horsepower, top speed, acceleration, and drive type when analyzing performance to give you a better recommendation for which electric cars will perform in the most real-world situations.</a:t>
            </a:r>
            <a:endParaRPr lang="en-US" sz="2000" b="1" dirty="0"/>
          </a:p>
          <a:p>
            <a:pPr algn="l"/>
            <a:endParaRPr lang="en-US" sz="3600" b="1" dirty="0"/>
          </a:p>
        </p:txBody>
      </p:sp>
    </p:spTree>
    <p:extLst>
      <p:ext uri="{BB962C8B-B14F-4D97-AF65-F5344CB8AC3E}">
        <p14:creationId xmlns:p14="http://schemas.microsoft.com/office/powerpoint/2010/main" val="3692661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48639" name="Rectangle 10"/>
          <p:cNvSpPr>
            <a:spLocks noGrp="1" noRot="1" noChangeAspect="1" noMove="1" noResize="1" noEditPoints="1" noAdjustHandles="1" noChangeArrowheads="1" noChangeShapeType="1" noTextEdit="1"/>
          </p:cNvSpPr>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12"/>
          <p:cNvGrpSpPr>
            <a:grpSpLocks noGrp="1" noRot="1" noChangeAspect="1" noMove="1" noResize="1"/>
          </p:cNvGrpSpPr>
          <p:nvPr/>
        </p:nvGrpSpPr>
        <p:grpSpPr>
          <a:xfrm>
            <a:off x="-417513" y="0"/>
            <a:ext cx="12584114" cy="6853238"/>
            <a:chOff x="-417513" y="0"/>
            <a:chExt cx="12584114" cy="6853238"/>
          </a:xfrm>
        </p:grpSpPr>
        <p:sp>
          <p:nvSpPr>
            <p:cNvPr id="1048640" name="Freeform 5"/>
            <p:cNvSpPr/>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41" name="Freeform 6"/>
            <p:cNvSpPr/>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42" name="Freeform 7"/>
            <p:cNvSpPr/>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43" name="Freeform 8"/>
            <p:cNvSpPr/>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44" name="Freeform 9"/>
            <p:cNvSpPr/>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45" name="Freeform 10"/>
            <p:cNvSpPr/>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46" name="Freeform 11"/>
            <p:cNvSpPr/>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47" name="Freeform 12"/>
            <p:cNvSpPr/>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48" name="Freeform 13"/>
            <p:cNvSpPr/>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49" name="Freeform 14"/>
            <p:cNvSpPr/>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50" name="Freeform 15"/>
            <p:cNvSpPr/>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51" name="Freeform 16"/>
            <p:cNvSpPr/>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52" name="Freeform 17"/>
            <p:cNvSpPr/>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53" name="Freeform 18"/>
            <p:cNvSpPr/>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54" name="Freeform 19"/>
            <p:cNvSpPr/>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55" name="Freeform 20"/>
            <p:cNvSpPr/>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56" name="Freeform 21"/>
            <p:cNvSpPr/>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57" name="Freeform 22"/>
            <p:cNvSpPr/>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58" name="Freeform 23"/>
            <p:cNvSpPr/>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59" name="Freeform 24"/>
            <p:cNvSpPr/>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60" name="Freeform 25"/>
            <p:cNvSpPr/>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35"/>
          <p:cNvGrpSpPr>
            <a:grpSpLocks noGrp="1" noRot="1" noChangeAspect="1" noMove="1" noResize="1"/>
          </p:cNvGrpSpPr>
          <p:nvPr/>
        </p:nvGrpSpPr>
        <p:grpSpPr>
          <a:xfrm>
            <a:off x="806336" y="2202509"/>
            <a:ext cx="3668284" cy="2967501"/>
            <a:chOff x="704075" y="2319688"/>
            <a:chExt cx="3668284" cy="2967501"/>
          </a:xfrm>
        </p:grpSpPr>
        <p:sp>
          <p:nvSpPr>
            <p:cNvPr id="1048661" name="Rectangle 36"/>
            <p:cNvSpPr/>
            <p:nvPr/>
          </p:nvSpPr>
          <p:spPr>
            <a:xfrm flipV="1">
              <a:off x="712260" y="2319688"/>
              <a:ext cx="3660099" cy="69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6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63" name="Rectangle 38"/>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8664" name="Title 1"/>
          <p:cNvSpPr>
            <a:spLocks noGrp="1"/>
          </p:cNvSpPr>
          <p:nvPr>
            <p:ph type="title"/>
          </p:nvPr>
        </p:nvSpPr>
        <p:spPr>
          <a:xfrm>
            <a:off x="888631" y="2459033"/>
            <a:ext cx="3498979" cy="2453676"/>
          </a:xfrm>
        </p:spPr>
        <p:txBody>
          <a:bodyPr vert="horz" lIns="228600" tIns="228600" rIns="228600" bIns="228600" rtlCol="0">
            <a:normAutofit/>
          </a:bodyPr>
          <a:lstStyle/>
          <a:p>
            <a:r>
              <a:rPr lang="en-US" sz="4800" b="1" u="sng" dirty="0">
                <a:solidFill>
                  <a:schemeClr val="tx1"/>
                </a:solidFill>
              </a:rPr>
              <a:t>Horsepower</a:t>
            </a:r>
            <a:endParaRPr lang="en-US" sz="4800" b="1" u="sng">
              <a:solidFill>
                <a:schemeClr val="tx1"/>
              </a:solidFill>
              <a:cs typeface="Calibri Light"/>
            </a:endParaRPr>
          </a:p>
          <a:p>
            <a:endParaRPr lang="en-US" dirty="0">
              <a:cs typeface="Calibri Light"/>
            </a:endParaRPr>
          </a:p>
        </p:txBody>
      </p:sp>
      <p:pic>
        <p:nvPicPr>
          <p:cNvPr id="2097152" name="Picture 4"/>
          <p:cNvPicPr>
            <a:picLocks noChangeAspect="1"/>
          </p:cNvPicPr>
          <p:nvPr/>
        </p:nvPicPr>
        <p:blipFill rotWithShape="1">
          <a:blip r:embed="rId2"/>
          <a:srcRect t="5094" r="-2" b="-2"/>
          <a:stretch>
            <a:fillRect/>
          </a:stretch>
        </p:blipFill>
        <p:spPr>
          <a:xfrm>
            <a:off x="5115908" y="804036"/>
            <a:ext cx="6274561" cy="2977469"/>
          </a:xfrm>
          <a:prstGeom prst="rect">
            <a:avLst/>
          </a:prstGeom>
          <a:ln w="9525">
            <a:solidFill>
              <a:schemeClr val="tx1">
                <a:alpha val="20000"/>
              </a:schemeClr>
            </a:solidFill>
          </a:ln>
        </p:spPr>
      </p:pic>
      <p:sp>
        <p:nvSpPr>
          <p:cNvPr id="1048665" name="Content Placeholder 7"/>
          <p:cNvSpPr>
            <a:spLocks noGrp="1"/>
          </p:cNvSpPr>
          <p:nvPr>
            <p:ph idx="1"/>
          </p:nvPr>
        </p:nvSpPr>
        <p:spPr>
          <a:xfrm>
            <a:off x="4572107" y="4167188"/>
            <a:ext cx="7403305" cy="2143410"/>
          </a:xfrm>
        </p:spPr>
        <p:txBody>
          <a:bodyPr>
            <a:noAutofit/>
          </a:bodyPr>
          <a:lstStyle/>
          <a:p>
            <a:r>
              <a:rPr lang="en-US" sz="2800" b="1" i="1" dirty="0">
                <a:solidFill>
                  <a:srgbClr val="212529"/>
                </a:solidFill>
                <a:latin typeface="Calibri"/>
                <a:ea typeface="+mn-lt"/>
                <a:cs typeface="+mn-lt"/>
              </a:rPr>
              <a:t>The electric cars with the most horsepower generally have the most powerful batteries. Horsepower determines how much power your electric vehicle can muster.</a:t>
            </a:r>
            <a:endParaRPr lang="en-US" sz="2800" b="1" i="1">
              <a:solidFill>
                <a:srgbClr val="212529"/>
              </a:solidFill>
              <a:latin typeface="Calibri"/>
              <a:cs typeface="Calibri"/>
            </a:endParaRPr>
          </a:p>
        </p:txBody>
      </p:sp>
    </p:spTree>
    <p:extLst>
      <p:ext uri="{BB962C8B-B14F-4D97-AF65-F5344CB8AC3E}">
        <p14:creationId xmlns:p14="http://schemas.microsoft.com/office/powerpoint/2010/main" val="2930499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48666" name="Rectangle 9"/>
          <p:cNvSpPr>
            <a:spLocks noGrp="1" noRot="1" noChangeAspect="1" noMove="1" noResize="1" noEditPoints="1" noAdjustHandles="1" noChangeArrowheads="1" noChangeShapeType="1" noTextEdit="1"/>
          </p:cNvSpPr>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11"/>
          <p:cNvGrpSpPr>
            <a:grpSpLocks noGrp="1" noRot="1" noChangeAspect="1" noMove="1" noResize="1"/>
          </p:cNvGrpSpPr>
          <p:nvPr/>
        </p:nvGrpSpPr>
        <p:grpSpPr>
          <a:xfrm>
            <a:off x="-417513" y="0"/>
            <a:ext cx="12584114" cy="6853238"/>
            <a:chOff x="-417513" y="0"/>
            <a:chExt cx="12584114" cy="6853238"/>
          </a:xfrm>
        </p:grpSpPr>
        <p:sp>
          <p:nvSpPr>
            <p:cNvPr id="1048667" name="Freeform 5"/>
            <p:cNvSpPr/>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68" name="Freeform 6"/>
            <p:cNvSpPr/>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69" name="Freeform 7"/>
            <p:cNvSpPr/>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70" name="Freeform 8"/>
            <p:cNvSpPr/>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71" name="Freeform 9"/>
            <p:cNvSpPr/>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72" name="Freeform 10"/>
            <p:cNvSpPr/>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73" name="Freeform 11"/>
            <p:cNvSpPr/>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74" name="Freeform 12"/>
            <p:cNvSpPr/>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75" name="Freeform 13"/>
            <p:cNvSpPr/>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76" name="Freeform 14"/>
            <p:cNvSpPr/>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77" name="Freeform 15"/>
            <p:cNvSpPr/>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78" name="Freeform 16"/>
            <p:cNvSpPr/>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79" name="Freeform 17"/>
            <p:cNvSpPr/>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80" name="Freeform 18"/>
            <p:cNvSpPr/>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81" name="Freeform 19"/>
            <p:cNvSpPr/>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82" name="Freeform 20"/>
            <p:cNvSpPr/>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83" name="Freeform 21"/>
            <p:cNvSpPr/>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84" name="Freeform 22"/>
            <p:cNvSpPr/>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85" name="Freeform 23"/>
            <p:cNvSpPr/>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86" name="Freeform 24"/>
            <p:cNvSpPr/>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87" name="Freeform 25"/>
            <p:cNvSpPr/>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048688" name="Rectangle 3"/>
          <p:cNvSpPr/>
          <p:nvPr/>
        </p:nvSpPr>
        <p:spPr>
          <a:xfrm>
            <a:off x="904877" y="795527"/>
            <a:ext cx="10488547" cy="11909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228600" tIns="228600" rIns="228600" bIns="228600" numCol="1" spcCol="0" rtlCol="0" fromWordArt="0" anchor="ctr" anchorCtr="0" forceAA="0" compatLnSpc="1">
            <a:prstTxWarp prst="textNoShape">
              <a:avLst/>
            </a:prstTxWarp>
            <a:noAutofit/>
          </a:bodyPr>
          <a:lstStyle/>
          <a:p>
            <a:pPr algn="ctr">
              <a:lnSpc>
                <a:spcPct val="85000"/>
              </a:lnSpc>
              <a:spcBef>
                <a:spcPct val="0"/>
              </a:spcBef>
              <a:spcAft>
                <a:spcPts val="600"/>
              </a:spcAft>
            </a:pPr>
            <a:endParaRPr lang="en-US" sz="1000" spc="-150">
              <a:solidFill>
                <a:schemeClr val="tx2"/>
              </a:solidFill>
              <a:latin typeface="+mj-lt"/>
              <a:ea typeface="+mj-ea"/>
              <a:cs typeface="+mj-cs"/>
            </a:endParaRPr>
          </a:p>
          <a:p>
            <a:pPr algn="ctr">
              <a:lnSpc>
                <a:spcPct val="85000"/>
              </a:lnSpc>
              <a:spcBef>
                <a:spcPct val="0"/>
              </a:spcBef>
              <a:spcAft>
                <a:spcPts val="600"/>
              </a:spcAft>
            </a:pPr>
            <a:endParaRPr lang="en-US" sz="1000" spc="-150">
              <a:solidFill>
                <a:schemeClr val="tx2"/>
              </a:solidFill>
              <a:latin typeface="+mj-lt"/>
              <a:ea typeface="+mj-ea"/>
              <a:cs typeface="+mj-cs"/>
            </a:endParaRPr>
          </a:p>
          <a:p>
            <a:pPr algn="ctr">
              <a:lnSpc>
                <a:spcPct val="85000"/>
              </a:lnSpc>
              <a:spcBef>
                <a:spcPct val="0"/>
              </a:spcBef>
              <a:spcAft>
                <a:spcPts val="600"/>
              </a:spcAft>
            </a:pPr>
            <a:r>
              <a:rPr lang="en-US" sz="6600" b="1" spc="-150" dirty="0">
                <a:solidFill>
                  <a:schemeClr val="tx2"/>
                </a:solidFill>
                <a:latin typeface="+mj-lt"/>
                <a:ea typeface="+mj-ea"/>
                <a:cs typeface="+mj-cs"/>
              </a:rPr>
              <a:t>Top Speed &amp; Acceleration</a:t>
            </a:r>
            <a:endParaRPr lang="en-US" sz="6600" b="1" spc="-150">
              <a:solidFill>
                <a:schemeClr val="tx2"/>
              </a:solidFill>
              <a:latin typeface="+mj-lt"/>
              <a:ea typeface="+mj-ea"/>
              <a:cs typeface="Calibri Light"/>
            </a:endParaRPr>
          </a:p>
          <a:p>
            <a:pPr algn="ctr">
              <a:lnSpc>
                <a:spcPct val="85000"/>
              </a:lnSpc>
              <a:spcBef>
                <a:spcPct val="0"/>
              </a:spcBef>
              <a:spcAft>
                <a:spcPts val="600"/>
              </a:spcAft>
            </a:pPr>
            <a:endParaRPr lang="en-US" sz="1000" spc="-150">
              <a:solidFill>
                <a:schemeClr val="tx2"/>
              </a:solidFill>
              <a:latin typeface="+mj-lt"/>
              <a:ea typeface="+mj-ea"/>
              <a:cs typeface="+mj-cs"/>
            </a:endParaRPr>
          </a:p>
          <a:p>
            <a:pPr algn="ctr">
              <a:lnSpc>
                <a:spcPct val="85000"/>
              </a:lnSpc>
              <a:spcBef>
                <a:spcPct val="0"/>
              </a:spcBef>
              <a:spcAft>
                <a:spcPts val="600"/>
              </a:spcAft>
            </a:pPr>
            <a:endParaRPr lang="en-US" sz="1000" spc="-150">
              <a:solidFill>
                <a:schemeClr val="tx2"/>
              </a:solidFill>
              <a:latin typeface="+mj-lt"/>
              <a:ea typeface="+mj-ea"/>
              <a:cs typeface="+mj-cs"/>
            </a:endParaRPr>
          </a:p>
        </p:txBody>
      </p:sp>
      <p:sp>
        <p:nvSpPr>
          <p:cNvPr id="1048689" name="Rectangle 34"/>
          <p:cNvSpPr>
            <a:spLocks noGrp="1" noRot="1" noChangeAspect="1" noMove="1" noResize="1" noEditPoints="1" noAdjustHandles="1" noChangeArrowheads="1" noChangeShapeType="1" noTextEdit="1"/>
          </p:cNvSpPr>
          <p:nvPr/>
        </p:nvSpPr>
        <p:spPr>
          <a:xfrm>
            <a:off x="937030" y="2250281"/>
            <a:ext cx="4959318" cy="3678237"/>
          </a:xfrm>
          <a:prstGeom prst="rect">
            <a:avLst/>
          </a:prstGeom>
          <a:solidFill>
            <a:schemeClr val="bg1"/>
          </a:solidFill>
          <a:ln w="19050">
            <a:solidFill>
              <a:srgbClr val="FFB04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3" name="Picture 5" descr="A picture containing logo  Description automatically generated"/>
          <p:cNvPicPr>
            <a:picLocks noChangeAspect="1"/>
          </p:cNvPicPr>
          <p:nvPr/>
        </p:nvPicPr>
        <p:blipFill rotWithShape="1">
          <a:blip r:embed="rId2"/>
          <a:srcRect l="12206" t="25210" r="12206" b="-420"/>
          <a:stretch>
            <a:fillRect/>
          </a:stretch>
        </p:blipFill>
        <p:spPr>
          <a:xfrm>
            <a:off x="1103257" y="2344161"/>
            <a:ext cx="4633668" cy="3458961"/>
          </a:xfrm>
          <a:prstGeom prst="rect">
            <a:avLst/>
          </a:prstGeom>
          <a:ln w="12700">
            <a:noFill/>
          </a:ln>
        </p:spPr>
      </p:pic>
      <p:sp>
        <p:nvSpPr>
          <p:cNvPr id="1048690" name="Content Placeholder 2"/>
          <p:cNvSpPr>
            <a:spLocks noGrp="1"/>
          </p:cNvSpPr>
          <p:nvPr>
            <p:ph idx="1"/>
          </p:nvPr>
        </p:nvSpPr>
        <p:spPr>
          <a:xfrm>
            <a:off x="6150666" y="1567491"/>
            <a:ext cx="5776551" cy="5597480"/>
          </a:xfrm>
        </p:spPr>
        <p:txBody>
          <a:bodyPr vert="horz" lIns="91440" tIns="45720" rIns="91440" bIns="45720" rtlCol="0" anchor="ctr">
            <a:noAutofit/>
          </a:bodyPr>
          <a:lstStyle/>
          <a:p>
            <a:pPr>
              <a:lnSpc>
                <a:spcPct val="110000"/>
              </a:lnSpc>
              <a:buClr>
                <a:srgbClr val="FFB049"/>
              </a:buClr>
              <a:buChar char="Ø"/>
            </a:pPr>
            <a:r>
              <a:rPr lang="en-US" sz="1200" b="1" dirty="0"/>
              <a:t>Top speed is the maximum speed your electric car can travel. If you are looking for the fastest electric car, performance is important to you. </a:t>
            </a:r>
            <a:endParaRPr lang="en-US"/>
          </a:p>
          <a:p>
            <a:pPr>
              <a:lnSpc>
                <a:spcPct val="110000"/>
              </a:lnSpc>
              <a:buClr>
                <a:srgbClr val="FFB049"/>
              </a:buClr>
            </a:pPr>
            <a:r>
              <a:rPr lang="en-US" sz="1200" b="1" dirty="0"/>
              <a:t> Some of the fastest electric cars can top speeds of over 250 mph, but you’ll pay a higher premium for some of these. Still, many electric cars have no problem reaching speeds well over 100 mph.</a:t>
            </a:r>
          </a:p>
          <a:p>
            <a:pPr>
              <a:lnSpc>
                <a:spcPct val="110000"/>
              </a:lnSpc>
              <a:buClr>
                <a:srgbClr val="FFB049"/>
              </a:buClr>
            </a:pPr>
            <a:r>
              <a:rPr lang="en-US" sz="1200" b="1" dirty="0"/>
              <a:t> As of today, electric (depending on the manufacturers) can have a slightly slower top speed than gas-powered vehicles.</a:t>
            </a:r>
          </a:p>
          <a:p>
            <a:pPr>
              <a:lnSpc>
                <a:spcPct val="110000"/>
              </a:lnSpc>
              <a:buClr>
                <a:srgbClr val="FFB049"/>
              </a:buClr>
            </a:pPr>
            <a:r>
              <a:rPr lang="en-US" sz="1200" b="1" dirty="0"/>
              <a:t> Electric vehicles have lower top speeds because the manufacturers limit top speeds to preserve battery consumption.</a:t>
            </a:r>
          </a:p>
          <a:p>
            <a:pPr>
              <a:lnSpc>
                <a:spcPct val="110000"/>
              </a:lnSpc>
              <a:buClr>
                <a:srgbClr val="FFB049"/>
              </a:buClr>
            </a:pPr>
            <a:r>
              <a:rPr lang="en-US" sz="1200" b="1" dirty="0"/>
              <a:t> Therefore, we use top speed as a dimension of performance based on your criteria.</a:t>
            </a:r>
          </a:p>
          <a:p>
            <a:pPr>
              <a:lnSpc>
                <a:spcPct val="110000"/>
              </a:lnSpc>
              <a:buClr>
                <a:srgbClr val="FFB049"/>
              </a:buClr>
            </a:pPr>
            <a:r>
              <a:rPr lang="en-US" sz="1200" b="1" dirty="0"/>
              <a:t>  Acceleration measures how quickly the electric vehicle can go from a standstill to 60 seconds in seconds. Since electric cars have instant torque where the motor directly powers the wheels, acceleration times are quicker than gas-powered cars. We use acceleration to measure quickness, which acts as a factor to determine what electric car has the best performance to match your criteria.  The electric cars with the fastest acceleration will help with performance ratings.</a:t>
            </a:r>
          </a:p>
        </p:txBody>
      </p:sp>
      <p:sp>
        <p:nvSpPr>
          <p:cNvPr id="1048691" name="Title 1"/>
          <p:cNvSpPr>
            <a:spLocks noGrp="1"/>
          </p:cNvSpPr>
          <p:nvPr>
            <p:ph type="title"/>
          </p:nvPr>
        </p:nvSpPr>
        <p:spPr>
          <a:xfrm flipH="1" flipV="1">
            <a:off x="-5695282" y="6058225"/>
            <a:ext cx="2950806" cy="264986"/>
          </a:xfrm>
        </p:spPr>
        <p:txBody>
          <a:bodyPr>
            <a:normAutofit fontScale="90000"/>
          </a:bodyPr>
          <a:lstStyle/>
          <a:p>
            <a:endParaRPr lang="en-US" sz="4800" b="1" dirty="0">
              <a:solidFill>
                <a:srgbClr val="212529"/>
              </a:solidFill>
              <a:cs typeface="Calibri Light"/>
            </a:endParaRPr>
          </a:p>
        </p:txBody>
      </p:sp>
    </p:spTree>
    <p:extLst>
      <p:ext uri="{BB962C8B-B14F-4D97-AF65-F5344CB8AC3E}">
        <p14:creationId xmlns:p14="http://schemas.microsoft.com/office/powerpoint/2010/main" val="3436353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5A092-9946-4206-68B8-180415DEC21F}"/>
              </a:ext>
            </a:extLst>
          </p:cNvPr>
          <p:cNvSpPr>
            <a:spLocks noGrp="1"/>
          </p:cNvSpPr>
          <p:nvPr>
            <p:ph type="title"/>
          </p:nvPr>
        </p:nvSpPr>
        <p:spPr/>
        <p:txBody>
          <a:bodyPr/>
          <a:lstStyle/>
          <a:p>
            <a:r>
              <a:rPr lang="en-IN" dirty="0"/>
              <a:t>The business problem</a:t>
            </a:r>
          </a:p>
        </p:txBody>
      </p:sp>
      <p:sp>
        <p:nvSpPr>
          <p:cNvPr id="3" name="Content Placeholder 2">
            <a:extLst>
              <a:ext uri="{FF2B5EF4-FFF2-40B4-BE49-F238E27FC236}">
                <a16:creationId xmlns:a16="http://schemas.microsoft.com/office/drawing/2014/main" id="{DAAEDFE3-6055-9205-4C42-4B5BADDA405C}"/>
              </a:ext>
            </a:extLst>
          </p:cNvPr>
          <p:cNvSpPr>
            <a:spLocks noGrp="1"/>
          </p:cNvSpPr>
          <p:nvPr>
            <p:ph idx="1"/>
          </p:nvPr>
        </p:nvSpPr>
        <p:spPr/>
        <p:txBody>
          <a:bodyPr>
            <a:normAutofit fontScale="85000" lnSpcReduction="10000"/>
          </a:bodyPr>
          <a:lstStyle/>
          <a:p>
            <a:r>
              <a:rPr lang="en-US" dirty="0"/>
              <a:t> A vehicle that can be powered by an electric motor that draws electricity from a battery and is capable of being charged from an external source and have an electric motor instead of an internal combustion engine</a:t>
            </a:r>
          </a:p>
          <a:p>
            <a:r>
              <a:rPr lang="en-US" dirty="0"/>
              <a:t>. The Electric Vehicle (EV) is not new, but it has been receiving significantly more attention in recent years. Advances in both EV analytics and battery technologies have led to increased automotive market share. However, this growth is not attributed to hardware alone. The modern mechatronic vehicle marries electrical storage and propulsion systems with electronic sensors, controls, and actuators, integrated closely with software, secure data transfer, and data analysis, to form a comprehensive transportation solution. </a:t>
            </a:r>
          </a:p>
          <a:p>
            <a:r>
              <a:rPr lang="en-US" dirty="0"/>
              <a:t>Advances in all these areas have contributed to the overall rise of EV’s, but the common thread that runs through all these elements is data analytics. The new EV’s are combined Electrical storage and propulsion systems with electronic sensors, controls, and actuators, integrated closely with software, secure data transfer to form a comprehensive transportation solution. </a:t>
            </a:r>
            <a:endParaRPr lang="en-IN" dirty="0"/>
          </a:p>
        </p:txBody>
      </p:sp>
    </p:spTree>
    <p:extLst>
      <p:ext uri="{BB962C8B-B14F-4D97-AF65-F5344CB8AC3E}">
        <p14:creationId xmlns:p14="http://schemas.microsoft.com/office/powerpoint/2010/main" val="3282940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2" name="Title 1"/>
          <p:cNvSpPr>
            <a:spLocks noGrp="1"/>
          </p:cNvSpPr>
          <p:nvPr>
            <p:ph type="title"/>
          </p:nvPr>
        </p:nvSpPr>
        <p:spPr>
          <a:xfrm>
            <a:off x="874623" y="2483443"/>
            <a:ext cx="3500828" cy="2470065"/>
          </a:xfrm>
        </p:spPr>
        <p:txBody>
          <a:bodyPr vert="horz" lIns="91440" tIns="91440" rIns="91440" bIns="91440" rtlCol="0" anchor="t">
            <a:normAutofit/>
          </a:bodyPr>
          <a:lstStyle/>
          <a:p>
            <a:pPr algn="l"/>
            <a:r>
              <a:rPr lang="en-US" sz="2000" b="1" dirty="0">
                <a:solidFill>
                  <a:srgbClr val="212529"/>
                </a:solidFill>
                <a:ea typeface="+mj-lt"/>
                <a:cs typeface="+mj-lt"/>
              </a:rPr>
              <a:t>Front-wheel drive is where the front two tires receive power from the motor.  The benefit of having a front-wheel drive is traction in the rain and snow versus a rear-wheel-drive vehicle. The downside of a front-wheel-drive  car is handling. Front-wheel drive handles the worst out of the three drive types.</a:t>
            </a:r>
            <a:endParaRPr lang="en-US" sz="2000" b="1">
              <a:cs typeface="Calibri Light"/>
            </a:endParaRPr>
          </a:p>
        </p:txBody>
      </p:sp>
      <p:sp>
        <p:nvSpPr>
          <p:cNvPr id="1048723" name="Content Placeholder 2"/>
          <p:cNvSpPr>
            <a:spLocks noGrp="1"/>
          </p:cNvSpPr>
          <p:nvPr>
            <p:ph sz="half" idx="1"/>
          </p:nvPr>
        </p:nvSpPr>
        <p:spPr>
          <a:xfrm>
            <a:off x="5336538" y="1162621"/>
            <a:ext cx="6269591" cy="2382651"/>
          </a:xfrm>
        </p:spPr>
        <p:txBody>
          <a:bodyPr vert="horz" lIns="91440" tIns="45720" rIns="91440" bIns="45720" rtlCol="0" anchor="t">
            <a:normAutofit/>
          </a:bodyPr>
          <a:lstStyle/>
          <a:p>
            <a:r>
              <a:rPr lang="en-US" b="1" dirty="0">
                <a:solidFill>
                  <a:srgbClr val="212529"/>
                </a:solidFill>
                <a:latin typeface="Calibri"/>
                <a:ea typeface="+mn-lt"/>
                <a:cs typeface="+mn-lt"/>
              </a:rPr>
              <a:t>Rear-wheel drive is where the back tires of the vehicle receive power from the motor. </a:t>
            </a:r>
            <a:endParaRPr lang="en-US" b="1">
              <a:solidFill>
                <a:srgbClr val="000000"/>
              </a:solidFill>
              <a:latin typeface="Calibri"/>
              <a:ea typeface="+mn-lt"/>
              <a:cs typeface="Calibri"/>
            </a:endParaRPr>
          </a:p>
          <a:p>
            <a:r>
              <a:rPr lang="en-US" b="1" dirty="0">
                <a:solidFill>
                  <a:srgbClr val="212529"/>
                </a:solidFill>
                <a:latin typeface="Calibri"/>
                <a:ea typeface="+mn-lt"/>
                <a:cs typeface="+mn-lt"/>
              </a:rPr>
              <a:t>As a result, rear-wheel-drive enjoys better than average handling. </a:t>
            </a:r>
            <a:endParaRPr lang="en-US" b="1">
              <a:solidFill>
                <a:srgbClr val="000000"/>
              </a:solidFill>
              <a:latin typeface="Calibri"/>
              <a:ea typeface="+mn-lt"/>
              <a:cs typeface="Calibri"/>
            </a:endParaRPr>
          </a:p>
          <a:p>
            <a:r>
              <a:rPr lang="en-US" b="1" dirty="0">
                <a:solidFill>
                  <a:srgbClr val="212529"/>
                </a:solidFill>
                <a:latin typeface="Calibri"/>
                <a:ea typeface="+mn-lt"/>
                <a:cs typeface="+mn-lt"/>
              </a:rPr>
              <a:t>On the downside, rear-wheel drive electric vehicles are at their weakest in rain and snow</a:t>
            </a:r>
            <a:endParaRPr lang="en-US" b="1">
              <a:latin typeface="Calibri"/>
              <a:cs typeface="Calibri"/>
            </a:endParaRPr>
          </a:p>
        </p:txBody>
      </p:sp>
      <p:sp>
        <p:nvSpPr>
          <p:cNvPr id="1048724" name="Content Placeholder 3"/>
          <p:cNvSpPr>
            <a:spLocks noGrp="1"/>
          </p:cNvSpPr>
          <p:nvPr>
            <p:ph sz="half" idx="2"/>
          </p:nvPr>
        </p:nvSpPr>
        <p:spPr>
          <a:xfrm>
            <a:off x="5449126" y="4664199"/>
            <a:ext cx="6272022" cy="2081662"/>
          </a:xfrm>
        </p:spPr>
        <p:txBody>
          <a:bodyPr vert="horz" lIns="91440" tIns="45720" rIns="91440" bIns="45720" rtlCol="0" anchor="t">
            <a:normAutofit/>
          </a:bodyPr>
          <a:lstStyle/>
          <a:p>
            <a:r>
              <a:rPr lang="en-US" sz="1400" b="1" dirty="0">
                <a:solidFill>
                  <a:srgbClr val="212529"/>
                </a:solidFill>
                <a:ea typeface="+mn-lt"/>
                <a:cs typeface="+mn-lt"/>
              </a:rPr>
              <a:t>As a result, all-wheel-drive electric vehicles enjoy excellent traction and are the best option for handling rain and snow. All-wheel drive cars also enjoy better than average handling making it a good choice for weather and handling. The downside of all-wheel drive is cost and weight. All-wheel-drive systems mean adding cost and weight to your electric vehicle making the feature available in more mid to higher-end electric cars.</a:t>
            </a:r>
            <a:endParaRPr lang="en-US" sz="1400" b="1"/>
          </a:p>
        </p:txBody>
      </p:sp>
      <p:sp>
        <p:nvSpPr>
          <p:cNvPr id="1048725" name="TextBox 4"/>
          <p:cNvSpPr txBox="1"/>
          <p:nvPr/>
        </p:nvSpPr>
        <p:spPr>
          <a:xfrm>
            <a:off x="1273834" y="1719533"/>
            <a:ext cx="3232030" cy="383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solidFill>
                  <a:srgbClr val="212529"/>
                </a:solidFill>
                <a:latin typeface="Nunito Sans"/>
              </a:rPr>
              <a:t>Front-Wheel Drive</a:t>
            </a:r>
          </a:p>
        </p:txBody>
      </p:sp>
      <p:sp>
        <p:nvSpPr>
          <p:cNvPr id="1048726" name="TextBox 5"/>
          <p:cNvSpPr txBox="1"/>
          <p:nvPr/>
        </p:nvSpPr>
        <p:spPr>
          <a:xfrm>
            <a:off x="2021457" y="7312324"/>
            <a:ext cx="2743200" cy="3200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solidFill>
                <a:srgbClr val="212529"/>
              </a:solidFill>
              <a:latin typeface="Nunito Sans"/>
            </a:endParaRPr>
          </a:p>
        </p:txBody>
      </p:sp>
      <p:sp>
        <p:nvSpPr>
          <p:cNvPr id="1048727" name="Rectangle 6"/>
          <p:cNvSpPr/>
          <p:nvPr/>
        </p:nvSpPr>
        <p:spPr>
          <a:xfrm>
            <a:off x="6248092" y="375660"/>
            <a:ext cx="4442602" cy="6613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u="sng" dirty="0">
                <a:solidFill>
                  <a:srgbClr val="212529"/>
                </a:solidFill>
              </a:rPr>
              <a:t>Rear Wheel Drive</a:t>
            </a:r>
            <a:endParaRPr lang="en-US" sz="2800" b="1" u="sng"/>
          </a:p>
          <a:p>
            <a:pPr algn="ctr"/>
            <a:endParaRPr lang="en-US" dirty="0"/>
          </a:p>
        </p:txBody>
      </p:sp>
      <p:sp>
        <p:nvSpPr>
          <p:cNvPr id="1048728" name="Rectangle 7"/>
          <p:cNvSpPr/>
          <p:nvPr/>
        </p:nvSpPr>
        <p:spPr>
          <a:xfrm>
            <a:off x="6482442" y="3643223"/>
            <a:ext cx="4212565" cy="805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u="sng" dirty="0">
                <a:solidFill>
                  <a:srgbClr val="212529"/>
                </a:solidFill>
                <a:latin typeface="Calibri"/>
                <a:cs typeface="Calibri"/>
              </a:rPr>
              <a:t>All Wheel Drive</a:t>
            </a:r>
            <a:endParaRPr lang="en-US" sz="3200" b="1" u="sng">
              <a:latin typeface="Calibri"/>
              <a:cs typeface="Calibri"/>
            </a:endParaRPr>
          </a:p>
          <a:p>
            <a:pPr algn="ctr"/>
            <a:endParaRPr lang="en-US" dirty="0"/>
          </a:p>
        </p:txBody>
      </p:sp>
    </p:spTree>
    <p:extLst>
      <p:ext uri="{BB962C8B-B14F-4D97-AF65-F5344CB8AC3E}">
        <p14:creationId xmlns:p14="http://schemas.microsoft.com/office/powerpoint/2010/main" val="2694427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120"/>
          <p:cNvGrpSpPr>
            <a:grpSpLocks noGrp="1" noRot="1" noChangeAspect="1" noMove="1" noResize="1"/>
          </p:cNvGrpSpPr>
          <p:nvPr/>
        </p:nvGrpSpPr>
        <p:grpSpPr>
          <a:xfrm>
            <a:off x="-417513" y="0"/>
            <a:ext cx="12584114" cy="6853238"/>
            <a:chOff x="-417513" y="0"/>
            <a:chExt cx="12584114" cy="6853238"/>
          </a:xfrm>
        </p:grpSpPr>
        <p:sp>
          <p:nvSpPr>
            <p:cNvPr id="1048757"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p:spPr>
        </p:sp>
        <p:sp>
          <p:nvSpPr>
            <p:cNvPr id="1048758"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p:spPr>
        </p:sp>
        <p:sp>
          <p:nvSpPr>
            <p:cNvPr id="1048759"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p:spPr>
        </p:sp>
        <p:sp>
          <p:nvSpPr>
            <p:cNvPr id="1048760"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p:spPr>
        </p:sp>
        <p:sp>
          <p:nvSpPr>
            <p:cNvPr id="1048761"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p:spPr>
        </p:sp>
        <p:sp>
          <p:nvSpPr>
            <p:cNvPr id="1048762"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p:spPr>
        </p:sp>
        <p:sp>
          <p:nvSpPr>
            <p:cNvPr id="1048763"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p:spPr>
        </p:sp>
        <p:sp>
          <p:nvSpPr>
            <p:cNvPr id="1048764"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p:spPr>
        </p:sp>
        <p:sp>
          <p:nvSpPr>
            <p:cNvPr id="1048765"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p:spPr>
        </p:sp>
        <p:sp>
          <p:nvSpPr>
            <p:cNvPr id="1048766"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p:spPr>
        </p:sp>
        <p:sp>
          <p:nvSpPr>
            <p:cNvPr id="1048767"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p:spPr>
        </p:sp>
        <p:sp>
          <p:nvSpPr>
            <p:cNvPr id="1048768"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p:spPr>
        </p:sp>
        <p:sp>
          <p:nvSpPr>
            <p:cNvPr id="1048769"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p:spPr>
        </p:sp>
        <p:sp>
          <p:nvSpPr>
            <p:cNvPr id="1048770"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p:spPr>
        </p:sp>
        <p:sp>
          <p:nvSpPr>
            <p:cNvPr id="1048771"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p:spPr>
        </p:sp>
        <p:sp>
          <p:nvSpPr>
            <p:cNvPr id="1048772"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p:spPr>
        </p:sp>
        <p:sp>
          <p:nvSpPr>
            <p:cNvPr id="1048773"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p:spPr>
        </p:sp>
        <p:sp>
          <p:nvSpPr>
            <p:cNvPr id="1048774"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p:spPr>
        </p:sp>
        <p:sp>
          <p:nvSpPr>
            <p:cNvPr id="1048775"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p:spPr>
        </p:sp>
        <p:sp>
          <p:nvSpPr>
            <p:cNvPr id="1048776"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p:spPr>
        </p:sp>
        <p:sp>
          <p:nvSpPr>
            <p:cNvPr id="1048777"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p:spPr>
        </p:sp>
      </p:grpSp>
      <p:grpSp>
        <p:nvGrpSpPr>
          <p:cNvPr id="41" name="Group 143"/>
          <p:cNvGrpSpPr>
            <a:grpSpLocks noGrp="1" noRot="1" noChangeAspect="1" noMove="1" noResize="1"/>
          </p:cNvGrpSpPr>
          <p:nvPr/>
        </p:nvGrpSpPr>
        <p:grpSpPr>
          <a:xfrm>
            <a:off x="800144" y="1699589"/>
            <a:ext cx="3674476" cy="3470421"/>
            <a:chOff x="697883" y="1816768"/>
            <a:chExt cx="3674476" cy="3470421"/>
          </a:xfrm>
        </p:grpSpPr>
        <p:sp>
          <p:nvSpPr>
            <p:cNvPr id="1048778" name="Rectangle 14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7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80" name="Rectangle 14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048781" name="Rectangle 148"/>
          <p:cNvSpPr>
            <a:spLocks noGrp="1" noRot="1" noChangeAspect="1" noMove="1" noResize="1" noEditPoints="1" noAdjustHandles="1" noChangeArrowheads="1" noChangeShapeType="1" noTextEdit="1"/>
          </p:cNvSpPr>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150"/>
          <p:cNvGrpSpPr>
            <a:grpSpLocks noGrp="1" noRot="1" noChangeAspect="1" noMove="1" noResize="1"/>
          </p:cNvGrpSpPr>
          <p:nvPr/>
        </p:nvGrpSpPr>
        <p:grpSpPr>
          <a:xfrm>
            <a:off x="-417513" y="0"/>
            <a:ext cx="12584114" cy="6853238"/>
            <a:chOff x="-417513" y="0"/>
            <a:chExt cx="12584114" cy="6853238"/>
          </a:xfrm>
        </p:grpSpPr>
        <p:sp>
          <p:nvSpPr>
            <p:cNvPr id="1048782" name="Freeform 5"/>
            <p:cNvSpPr/>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783" name="Freeform 6"/>
            <p:cNvSpPr/>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784" name="Freeform 7"/>
            <p:cNvSpPr/>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785" name="Freeform 8"/>
            <p:cNvSpPr/>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786" name="Freeform 9"/>
            <p:cNvSpPr/>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787" name="Freeform 10"/>
            <p:cNvSpPr/>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788" name="Freeform 11"/>
            <p:cNvSpPr/>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789" name="Freeform 12"/>
            <p:cNvSpPr/>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790" name="Freeform 13"/>
            <p:cNvSpPr/>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791" name="Freeform 14"/>
            <p:cNvSpPr/>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792" name="Freeform 15"/>
            <p:cNvSpPr/>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793" name="Freeform 16"/>
            <p:cNvSpPr/>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794" name="Freeform 17"/>
            <p:cNvSpPr/>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795" name="Freeform 18"/>
            <p:cNvSpPr/>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796" name="Freeform 19"/>
            <p:cNvSpPr/>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797" name="Freeform 20"/>
            <p:cNvSpPr/>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798" name="Freeform 21"/>
            <p:cNvSpPr/>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799" name="Freeform 22"/>
            <p:cNvSpPr/>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800" name="Freeform 23"/>
            <p:cNvSpPr/>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801" name="Freeform 24"/>
            <p:cNvSpPr/>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802" name="Freeform 25"/>
            <p:cNvSpPr/>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048803" name="Title 1"/>
          <p:cNvSpPr>
            <a:spLocks noGrp="1"/>
          </p:cNvSpPr>
          <p:nvPr>
            <p:ph type="title"/>
          </p:nvPr>
        </p:nvSpPr>
        <p:spPr>
          <a:xfrm>
            <a:off x="1005518" y="1097452"/>
            <a:ext cx="10488547" cy="1190912"/>
          </a:xfrm>
        </p:spPr>
        <p:txBody>
          <a:bodyPr vert="horz" lIns="228600" tIns="228600" rIns="228600" bIns="228600" rtlCol="0" anchor="ctr">
            <a:noAutofit/>
          </a:bodyPr>
          <a:lstStyle/>
          <a:p>
            <a:r>
              <a:rPr lang="en-US" sz="6600" b="1" u="sng" dirty="0">
                <a:solidFill>
                  <a:schemeClr val="tx1"/>
                </a:solidFill>
              </a:rPr>
              <a:t>EV motor efficiency</a:t>
            </a:r>
            <a:endParaRPr lang="en-US" sz="8800" b="1" u="sng">
              <a:solidFill>
                <a:schemeClr val="tx1"/>
              </a:solidFill>
              <a:cs typeface="Calibri Light"/>
            </a:endParaRPr>
          </a:p>
          <a:p>
            <a:endParaRPr lang="en-US" sz="4000" dirty="0">
              <a:solidFill>
                <a:schemeClr val="tx2"/>
              </a:solidFill>
              <a:cs typeface="Calibri Light"/>
            </a:endParaRPr>
          </a:p>
        </p:txBody>
      </p:sp>
      <p:sp>
        <p:nvSpPr>
          <p:cNvPr id="1048804" name="Rectangle 173"/>
          <p:cNvSpPr>
            <a:spLocks noGrp="1" noRot="1" noChangeAspect="1" noMove="1" noResize="1" noEditPoints="1" noAdjustHandles="1" noChangeArrowheads="1" noChangeShapeType="1" noTextEdit="1"/>
          </p:cNvSpPr>
          <p:nvPr/>
        </p:nvSpPr>
        <p:spPr>
          <a:xfrm>
            <a:off x="937030" y="2250281"/>
            <a:ext cx="4959318" cy="3678237"/>
          </a:xfrm>
          <a:prstGeom prst="rect">
            <a:avLst/>
          </a:prstGeom>
          <a:solidFill>
            <a:schemeClr val="bg1"/>
          </a:solidFill>
          <a:ln w="19050">
            <a:solidFill>
              <a:srgbClr val="FC9F0E"/>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4" name="Picture 5" descr="Diagram  Description automatically generated"/>
          <p:cNvPicPr>
            <a:picLocks noChangeAspect="1"/>
          </p:cNvPicPr>
          <p:nvPr/>
        </p:nvPicPr>
        <p:blipFill rotWithShape="1">
          <a:blip r:embed="rId2"/>
          <a:srcRect l="6884" r="10168" b="3"/>
          <a:stretch>
            <a:fillRect/>
          </a:stretch>
        </p:blipFill>
        <p:spPr>
          <a:xfrm>
            <a:off x="1103257" y="2416047"/>
            <a:ext cx="4626864" cy="3346704"/>
          </a:xfrm>
          <a:prstGeom prst="rect">
            <a:avLst/>
          </a:prstGeom>
          <a:ln w="12700">
            <a:noFill/>
          </a:ln>
        </p:spPr>
      </p:pic>
      <p:sp>
        <p:nvSpPr>
          <p:cNvPr id="1048805" name="Content Placeholder 3"/>
          <p:cNvSpPr>
            <a:spLocks noGrp="1"/>
          </p:cNvSpPr>
          <p:nvPr>
            <p:ph type="body" sz="half" idx="2"/>
          </p:nvPr>
        </p:nvSpPr>
        <p:spPr>
          <a:xfrm>
            <a:off x="6337571" y="2099453"/>
            <a:ext cx="5517758" cy="4432914"/>
          </a:xfrm>
        </p:spPr>
        <p:txBody>
          <a:bodyPr vert="horz" lIns="91440" tIns="45720" rIns="91440" bIns="45720" rtlCol="0" anchor="ctr">
            <a:noAutofit/>
          </a:bodyPr>
          <a:lstStyle/>
          <a:p>
            <a:pPr algn="l">
              <a:buClr>
                <a:srgbClr val="FC9F0E"/>
              </a:buClr>
              <a:buFont typeface="Arial" panose="05000000000000000000" pitchFamily="2" charset="2"/>
              <a:buChar char="•"/>
            </a:pPr>
            <a:r>
              <a:rPr lang="en-US" sz="1600" b="1" dirty="0">
                <a:solidFill>
                  <a:srgbClr val="2D2D2D"/>
                </a:solidFill>
                <a:ea typeface="+mn-lt"/>
                <a:cs typeface="+mn-lt"/>
              </a:rPr>
              <a:t>Let's start with electric vehicle motor efficiency.</a:t>
            </a:r>
            <a:endParaRPr lang="en-US" sz="1600" b="1">
              <a:solidFill>
                <a:schemeClr val="tx1"/>
              </a:solidFill>
            </a:endParaRPr>
          </a:p>
          <a:p>
            <a:pPr algn="l">
              <a:buClr>
                <a:srgbClr val="FC9F0E"/>
              </a:buClr>
              <a:buFont typeface="Arial" panose="05000000000000000000" pitchFamily="2" charset="2"/>
              <a:buChar char="•"/>
            </a:pPr>
            <a:r>
              <a:rPr lang="en-US" sz="1600" b="1" dirty="0">
                <a:solidFill>
                  <a:srgbClr val="2D2D2D"/>
                </a:solidFill>
                <a:ea typeface="+mn-lt"/>
                <a:cs typeface="+mn-lt"/>
              </a:rPr>
              <a:t>An EV directly converts electricity into movement. This makes it far more efficient than a conventional car, which has to burn fuel (creating heat) and then convert that heat into motion.</a:t>
            </a:r>
            <a:endParaRPr lang="en-US" sz="1600" b="1"/>
          </a:p>
          <a:p>
            <a:pPr algn="l">
              <a:buClr>
                <a:srgbClr val="FC9F0E"/>
              </a:buClr>
              <a:buFont typeface="Arial" panose="05000000000000000000" pitchFamily="2" charset="2"/>
              <a:buChar char="•"/>
            </a:pPr>
            <a:r>
              <a:rPr lang="en-US" sz="1600" b="1" dirty="0">
                <a:solidFill>
                  <a:srgbClr val="2D2D2D"/>
                </a:solidFill>
                <a:ea typeface="+mn-lt"/>
                <a:cs typeface="+mn-lt"/>
              </a:rPr>
              <a:t>Did you know that an EV can be more than 70% efficient from the moment you turn it on? Even the best diesel engine, fully warmed up, struggles to get to 40% efficiency. In other words, a conventional car wastes well over half the energy in its fuel.</a:t>
            </a:r>
            <a:endParaRPr lang="en-US" sz="1600" b="1"/>
          </a:p>
          <a:p>
            <a:pPr indent="-228600" algn="l">
              <a:buClr>
                <a:srgbClr val="FC9F0E"/>
              </a:buClr>
              <a:buFont typeface="Wingdings" panose="05000000000000000000" pitchFamily="2" charset="2"/>
              <a:buChar char="§"/>
            </a:pPr>
            <a:endParaRPr lang="en-US" sz="2400" b="1" dirty="0">
              <a:solidFill>
                <a:schemeClr val="tx1"/>
              </a:solidFill>
            </a:endParaRPr>
          </a:p>
        </p:txBody>
      </p:sp>
    </p:spTree>
    <p:extLst>
      <p:ext uri="{BB962C8B-B14F-4D97-AF65-F5344CB8AC3E}">
        <p14:creationId xmlns:p14="http://schemas.microsoft.com/office/powerpoint/2010/main" val="1006850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4" name="Title 2"/>
          <p:cNvSpPr>
            <a:spLocks noGrp="1"/>
          </p:cNvSpPr>
          <p:nvPr>
            <p:ph type="title"/>
          </p:nvPr>
        </p:nvSpPr>
        <p:spPr/>
        <p:txBody>
          <a:bodyPr/>
          <a:lstStyle/>
          <a:p>
            <a:endParaRPr lang="en-US"/>
          </a:p>
        </p:txBody>
      </p:sp>
      <p:sp>
        <p:nvSpPr>
          <p:cNvPr id="1048835" name="TextBox 4"/>
          <p:cNvSpPr txBox="1"/>
          <p:nvPr/>
        </p:nvSpPr>
        <p:spPr>
          <a:xfrm>
            <a:off x="1460740" y="1777042"/>
            <a:ext cx="2743200" cy="3327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latin typeface="Open Sans"/>
                <a:ea typeface="Open Sans"/>
                <a:cs typeface="Open Sans"/>
              </a:rPr>
              <a:t>Efficient charging</a:t>
            </a:r>
          </a:p>
        </p:txBody>
      </p:sp>
      <p:sp>
        <p:nvSpPr>
          <p:cNvPr id="1048836" name="TextBox 5"/>
          <p:cNvSpPr txBox="1"/>
          <p:nvPr/>
        </p:nvSpPr>
        <p:spPr>
          <a:xfrm>
            <a:off x="4925682" y="741872"/>
            <a:ext cx="6898255" cy="38887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400" b="1" dirty="0">
                <a:solidFill>
                  <a:srgbClr val="2D2D2D"/>
                </a:solidFill>
                <a:latin typeface="Calibri"/>
                <a:ea typeface="Open Sans"/>
                <a:cs typeface="Open Sans"/>
              </a:rPr>
              <a:t>Charging up versus filling up will be better for your wallet in the long-run. </a:t>
            </a:r>
            <a:endParaRPr lang="en-US" sz="2400" b="1">
              <a:latin typeface="Calibri"/>
              <a:cs typeface="Calibri"/>
            </a:endParaRPr>
          </a:p>
          <a:p>
            <a:pPr marL="342900" indent="-342900">
              <a:buFont typeface="Wingdings"/>
              <a:buChar char="v"/>
            </a:pPr>
            <a:r>
              <a:rPr lang="en-US" sz="2400" b="1" dirty="0">
                <a:solidFill>
                  <a:srgbClr val="2D2D2D"/>
                </a:solidFill>
                <a:latin typeface="Calibri"/>
                <a:ea typeface="Open Sans"/>
                <a:cs typeface="Open Sans"/>
              </a:rPr>
              <a:t>In fact, you'll save over the years with an EV. </a:t>
            </a:r>
            <a:endParaRPr lang="en-US" sz="2400" b="1">
              <a:solidFill>
                <a:srgbClr val="000000"/>
              </a:solidFill>
              <a:latin typeface="Calibri"/>
              <a:ea typeface="Open Sans"/>
              <a:cs typeface="Open Sans"/>
            </a:endParaRPr>
          </a:p>
          <a:p>
            <a:pPr marL="342900" indent="-342900">
              <a:buFont typeface="Wingdings"/>
              <a:buChar char="v"/>
            </a:pPr>
            <a:r>
              <a:rPr lang="en-US" sz="2400" b="1" dirty="0">
                <a:solidFill>
                  <a:srgbClr val="2D2D2D"/>
                </a:solidFill>
                <a:latin typeface="Calibri"/>
                <a:ea typeface="Open Sans"/>
                <a:cs typeface="Open Sans"/>
              </a:rPr>
              <a:t>Keen to more about the exact costs and savings of owning and running an EV? Read more about </a:t>
            </a:r>
            <a:r>
              <a:rPr lang="en-US" sz="2400" b="1" dirty="0">
                <a:solidFill>
                  <a:srgbClr val="C82C00"/>
                </a:solidFill>
                <a:latin typeface="Calibri"/>
                <a:ea typeface="Open Sans"/>
                <a:cs typeface="Open Sans"/>
                <a:hlinkClick r:id="rId2"/>
              </a:rPr>
              <a:t>electric car costs here</a:t>
            </a:r>
            <a:r>
              <a:rPr lang="en-US" sz="2400" b="1" dirty="0">
                <a:solidFill>
                  <a:srgbClr val="2D2D2D"/>
                </a:solidFill>
                <a:latin typeface="Calibri"/>
                <a:ea typeface="Open Sans"/>
                <a:cs typeface="Open Sans"/>
              </a:rPr>
              <a:t>. </a:t>
            </a:r>
            <a:endParaRPr lang="en-US" sz="2400" b="1">
              <a:latin typeface="Calibri"/>
              <a:cs typeface="Calibri"/>
            </a:endParaRPr>
          </a:p>
          <a:p>
            <a:pPr marL="342900" indent="-342900">
              <a:buFont typeface="Wingdings"/>
              <a:buChar char="v"/>
            </a:pPr>
            <a:r>
              <a:rPr lang="en-US" sz="2400" b="1" dirty="0">
                <a:solidFill>
                  <a:srgbClr val="2D2D2D"/>
                </a:solidFill>
                <a:latin typeface="Calibri"/>
                <a:ea typeface="Open Sans"/>
                <a:cs typeface="Open Sans"/>
              </a:rPr>
              <a:t>If you want to be even more environmentally-friendly then charge up by generating your own renewable, zero-emission electricity! </a:t>
            </a:r>
          </a:p>
          <a:p>
            <a:pPr marL="342900" indent="-342900">
              <a:buFont typeface="Wingdings"/>
              <a:buChar char="v"/>
            </a:pPr>
            <a:r>
              <a:rPr lang="en-US" sz="2400" b="1" dirty="0">
                <a:solidFill>
                  <a:srgbClr val="2D2D2D"/>
                </a:solidFill>
                <a:latin typeface="Calibri"/>
                <a:ea typeface="Open Sans"/>
                <a:cs typeface="Open Sans"/>
              </a:rPr>
              <a:t>This way you'll be really </a:t>
            </a:r>
            <a:r>
              <a:rPr lang="en-US" sz="2400" b="1" err="1">
                <a:latin typeface="Calibri"/>
                <a:ea typeface="Open Sans"/>
                <a:cs typeface="Open Sans"/>
              </a:rPr>
              <a:t>minimising</a:t>
            </a:r>
            <a:r>
              <a:rPr lang="en-US" sz="2400" b="1" dirty="0">
                <a:solidFill>
                  <a:srgbClr val="2D2D2D"/>
                </a:solidFill>
                <a:latin typeface="Calibri"/>
                <a:ea typeface="Open Sans"/>
                <a:cs typeface="Open Sans"/>
              </a:rPr>
              <a:t> the environmental impact of using a car.</a:t>
            </a:r>
            <a:endParaRPr lang="en-US" sz="2400" b="1">
              <a:solidFill>
                <a:srgbClr val="000000"/>
              </a:solidFill>
              <a:latin typeface="Calibri"/>
              <a:ea typeface="Open Sans"/>
              <a:cs typeface="Open Sans"/>
            </a:endParaRPr>
          </a:p>
          <a:p>
            <a:pPr marL="342900" indent="-342900">
              <a:buFont typeface="Wingdings"/>
              <a:buChar char="v"/>
            </a:pPr>
            <a:r>
              <a:rPr lang="en-US" sz="2400" b="1" dirty="0">
                <a:solidFill>
                  <a:srgbClr val="2D2D2D"/>
                </a:solidFill>
                <a:latin typeface="Calibri"/>
                <a:ea typeface="Open Sans"/>
                <a:cs typeface="Open Sans"/>
              </a:rPr>
              <a:t> </a:t>
            </a:r>
            <a:r>
              <a:rPr lang="en-US" sz="2400" b="1" dirty="0">
                <a:solidFill>
                  <a:srgbClr val="C82C00"/>
                </a:solidFill>
                <a:latin typeface="Calibri"/>
                <a:ea typeface="Open Sans"/>
                <a:cs typeface="Open Sans"/>
                <a:hlinkClick r:id="rId3"/>
              </a:rPr>
              <a:t>Discover more about the ways you can generate energy at home. </a:t>
            </a:r>
            <a:endParaRPr lang="en-US" sz="2400" b="1">
              <a:latin typeface="Calibri"/>
              <a:cs typeface="Calibri"/>
            </a:endParaRPr>
          </a:p>
        </p:txBody>
      </p:sp>
      <p:pic>
        <p:nvPicPr>
          <p:cNvPr id="2097155" name="Picture 7" descr="Diagram, engineering drawing  Description automatically generated"/>
          <p:cNvPicPr>
            <a:picLocks noChangeAspect="1"/>
          </p:cNvPicPr>
          <p:nvPr/>
        </p:nvPicPr>
        <p:blipFill>
          <a:blip r:embed="rId4"/>
          <a:stretch>
            <a:fillRect/>
          </a:stretch>
        </p:blipFill>
        <p:spPr>
          <a:xfrm>
            <a:off x="698739" y="2257921"/>
            <a:ext cx="3778370" cy="3262309"/>
          </a:xfrm>
          <a:prstGeom prst="rect">
            <a:avLst/>
          </a:prstGeom>
        </p:spPr>
      </p:pic>
    </p:spTree>
    <p:extLst>
      <p:ext uri="{BB962C8B-B14F-4D97-AF65-F5344CB8AC3E}">
        <p14:creationId xmlns:p14="http://schemas.microsoft.com/office/powerpoint/2010/main" val="3354032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174"/>
          <p:cNvGrpSpPr>
            <a:grpSpLocks noGrp="1" noRot="1" noChangeAspect="1" noMove="1" noResize="1"/>
          </p:cNvGrpSpPr>
          <p:nvPr/>
        </p:nvGrpSpPr>
        <p:grpSpPr>
          <a:xfrm>
            <a:off x="-329674" y="-59376"/>
            <a:ext cx="12515851" cy="6923798"/>
            <a:chOff x="-329674" y="-51881"/>
            <a:chExt cx="12515851" cy="6923798"/>
          </a:xfrm>
        </p:grpSpPr>
        <p:sp>
          <p:nvSpPr>
            <p:cNvPr id="1048837"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p:spPr>
        </p:sp>
        <p:sp>
          <p:nvSpPr>
            <p:cNvPr id="1048838"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1048839"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p:spPr>
        </p:sp>
        <p:sp>
          <p:nvSpPr>
            <p:cNvPr id="1048840"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p:spPr>
        </p:sp>
        <p:sp>
          <p:nvSpPr>
            <p:cNvPr id="1048841"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p:spPr>
        </p:sp>
        <p:sp>
          <p:nvSpPr>
            <p:cNvPr id="1048842"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p:spPr>
        </p:sp>
        <p:sp>
          <p:nvSpPr>
            <p:cNvPr id="1048843"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p:spPr>
        </p:sp>
        <p:sp>
          <p:nvSpPr>
            <p:cNvPr id="1048844"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p:spPr>
        </p:sp>
        <p:sp>
          <p:nvSpPr>
            <p:cNvPr id="1048845"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p:spPr>
        </p:sp>
        <p:sp>
          <p:nvSpPr>
            <p:cNvPr id="1048846"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p:spPr>
        </p:sp>
        <p:sp>
          <p:nvSpPr>
            <p:cNvPr id="1048847"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p:spPr>
        </p:sp>
        <p:sp>
          <p:nvSpPr>
            <p:cNvPr id="1048848"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p:spPr>
        </p:sp>
        <p:sp>
          <p:nvSpPr>
            <p:cNvPr id="1048849"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p:spPr>
        </p:sp>
        <p:sp>
          <p:nvSpPr>
            <p:cNvPr id="1048850"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p:spPr>
        </p:sp>
        <p:sp>
          <p:nvSpPr>
            <p:cNvPr id="1048851"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p:spPr>
        </p:sp>
        <p:sp>
          <p:nvSpPr>
            <p:cNvPr id="1048852"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p:spPr>
        </p:sp>
        <p:sp>
          <p:nvSpPr>
            <p:cNvPr id="1048853"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p:spPr>
        </p:sp>
        <p:sp>
          <p:nvSpPr>
            <p:cNvPr id="1048854"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p:spPr>
        </p:sp>
        <p:sp>
          <p:nvSpPr>
            <p:cNvPr id="1048855"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p:spPr>
        </p:sp>
      </p:grpSp>
      <p:grpSp>
        <p:nvGrpSpPr>
          <p:cNvPr id="49" name="Group 195"/>
          <p:cNvGrpSpPr>
            <a:grpSpLocks noGrp="1" noRot="1" noChangeAspect="1" noMove="1" noResize="1"/>
          </p:cNvGrpSpPr>
          <p:nvPr/>
        </p:nvGrpSpPr>
        <p:grpSpPr>
          <a:xfrm>
            <a:off x="1669293" y="1186483"/>
            <a:ext cx="8848345" cy="4477933"/>
            <a:chOff x="1669293" y="1186483"/>
            <a:chExt cx="8848345" cy="4477933"/>
          </a:xfrm>
        </p:grpSpPr>
        <p:sp>
          <p:nvSpPr>
            <p:cNvPr id="1048856" name="Rectangle 196"/>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857" name="Isosceles Triangle 197"/>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858" name="Rectangle 198"/>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048859" name="Rectangle 200"/>
          <p:cNvSpPr>
            <a:spLocks noGrp="1" noRot="1" noChangeAspect="1" noMove="1" noResize="1" noEditPoints="1" noAdjustHandles="1" noChangeArrowheads="1" noChangeShapeType="1" noTextEdit="1"/>
          </p:cNvSpPr>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860" name="Freeform 5"/>
          <p:cNvSpPr>
            <a:spLocks noGrp="1" noRot="1" noChangeAspect="1" noMove="1" noResize="1" noEditPoints="1" noAdjustHandles="1" noChangeArrowheads="1" noChangeShapeType="1" noTextEdit="1"/>
          </p:cNvSpPr>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861" name="Freeform 6"/>
          <p:cNvSpPr>
            <a:spLocks noGrp="1" noRot="1" noChangeAspect="1" noMove="1" noResize="1" noEditPoints="1" noAdjustHandles="1" noChangeArrowheads="1" noChangeShapeType="1" noTextEdit="1"/>
          </p:cNvSpPr>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862" name="Freeform 7"/>
          <p:cNvSpPr>
            <a:spLocks noGrp="1" noRot="1" noChangeAspect="1" noMove="1" noResize="1" noEditPoints="1" noAdjustHandles="1" noChangeArrowheads="1" noChangeShapeType="1" noTextEdit="1"/>
          </p:cNvSpPr>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863" name="Freeform 8"/>
          <p:cNvSpPr>
            <a:spLocks noGrp="1" noRot="1" noChangeAspect="1" noMove="1" noResize="1" noEditPoints="1" noAdjustHandles="1" noChangeArrowheads="1" noChangeShapeType="1" noTextEdit="1"/>
          </p:cNvSpPr>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864" name="Freeform 9"/>
          <p:cNvSpPr>
            <a:spLocks noGrp="1" noRot="1" noChangeAspect="1" noMove="1" noResize="1" noEditPoints="1" noAdjustHandles="1" noChangeArrowheads="1" noChangeShapeType="1" noTextEdit="1"/>
          </p:cNvSpPr>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865" name="Freeform 10"/>
          <p:cNvSpPr>
            <a:spLocks noGrp="1" noRot="1" noChangeAspect="1" noMove="1" noResize="1" noEditPoints="1" noAdjustHandles="1" noChangeArrowheads="1" noChangeShapeType="1" noTextEdit="1"/>
          </p:cNvSpPr>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866" name="Freeform 12"/>
          <p:cNvSpPr>
            <a:spLocks noGrp="1" noRot="1" noChangeAspect="1" noMove="1" noResize="1" noEditPoints="1" noAdjustHandles="1" noChangeArrowheads="1" noChangeShapeType="1" noTextEdit="1"/>
          </p:cNvSpPr>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867" name="Freeform 14"/>
          <p:cNvSpPr>
            <a:spLocks noGrp="1" noRot="1" noChangeAspect="1" noMove="1" noResize="1" noEditPoints="1" noAdjustHandles="1" noChangeArrowheads="1" noChangeShapeType="1" noTextEdit="1"/>
          </p:cNvSpPr>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868" name="Freeform 16"/>
          <p:cNvSpPr>
            <a:spLocks noGrp="1" noRot="1" noChangeAspect="1" noMove="1" noResize="1" noEditPoints="1" noAdjustHandles="1" noChangeArrowheads="1" noChangeShapeType="1" noTextEdit="1"/>
          </p:cNvSpPr>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869" name="Freeform 11"/>
          <p:cNvSpPr>
            <a:spLocks noGrp="1" noRot="1" noChangeAspect="1" noMove="1" noResize="1" noEditPoints="1" noAdjustHandles="1" noChangeArrowheads="1" noChangeShapeType="1" noTextEdit="1"/>
          </p:cNvSpPr>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870" name="Freeform 21"/>
          <p:cNvSpPr>
            <a:spLocks noGrp="1" noRot="1" noChangeAspect="1" noMove="1" noResize="1" noEditPoints="1" noAdjustHandles="1" noChangeArrowheads="1" noChangeShapeType="1" noTextEdit="1"/>
          </p:cNvSpPr>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871" name="Title 1"/>
          <p:cNvSpPr>
            <a:spLocks noGrp="1"/>
          </p:cNvSpPr>
          <p:nvPr>
            <p:ph type="title"/>
          </p:nvPr>
        </p:nvSpPr>
        <p:spPr>
          <a:xfrm>
            <a:off x="7962666" y="3404218"/>
            <a:ext cx="4323973" cy="3675903"/>
          </a:xfrm>
        </p:spPr>
        <p:txBody>
          <a:bodyPr vert="horz" lIns="228600" tIns="228600" rIns="228600" bIns="0" rtlCol="0" anchor="b">
            <a:normAutofit/>
          </a:bodyPr>
          <a:lstStyle/>
          <a:p>
            <a:pPr algn="l">
              <a:lnSpc>
                <a:spcPct val="80000"/>
              </a:lnSpc>
            </a:pPr>
            <a:r>
              <a:rPr lang="en-US" sz="1800" b="1" dirty="0">
                <a:solidFill>
                  <a:srgbClr val="2D2D2D"/>
                </a:solidFill>
                <a:ea typeface="+mj-lt"/>
                <a:cs typeface="+mj-lt"/>
              </a:rPr>
              <a:t>Electric cars are the future: the new generation of travel. And as the UK leader in low-carbon energy, we’re here to get you on the road and ahead of the curve.</a:t>
            </a:r>
            <a:br>
              <a:rPr lang="en-US" sz="1800" b="1" dirty="0">
                <a:ea typeface="+mj-lt"/>
                <a:cs typeface="+mj-lt"/>
              </a:rPr>
            </a:br>
            <a:r>
              <a:rPr lang="en-US" sz="1800" b="1" dirty="0">
                <a:solidFill>
                  <a:srgbClr val="2D2D2D"/>
                </a:solidFill>
                <a:ea typeface="+mj-lt"/>
                <a:cs typeface="+mj-lt"/>
              </a:rPr>
              <a:t>To qualify, simply lease an electric car through us and sign up for an EDF electricity tariff</a:t>
            </a:r>
            <a:r>
              <a:rPr lang="en-US" sz="1600" b="1" dirty="0">
                <a:solidFill>
                  <a:srgbClr val="2D2D2D"/>
                </a:solidFill>
                <a:ea typeface="+mj-lt"/>
                <a:cs typeface="+mj-lt"/>
              </a:rPr>
              <a:t>.</a:t>
            </a:r>
            <a:br>
              <a:rPr lang="en-US" sz="1600" b="1" dirty="0">
                <a:ea typeface="+mj-lt"/>
                <a:cs typeface="+mj-lt"/>
              </a:rPr>
            </a:br>
            <a:endParaRPr lang="en-US" sz="4800" b="1">
              <a:cs typeface="Calibri Light"/>
            </a:endParaRPr>
          </a:p>
        </p:txBody>
      </p:sp>
      <p:sp>
        <p:nvSpPr>
          <p:cNvPr id="1048872" name="Freeform 22"/>
          <p:cNvSpPr>
            <a:spLocks noGrp="1" noRot="1" noChangeAspect="1" noMove="1" noResize="1" noEditPoints="1" noAdjustHandles="1" noChangeArrowheads="1" noChangeShapeType="1" noTextEdit="1"/>
          </p:cNvSpPr>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873" name="Freeform 23"/>
          <p:cNvSpPr>
            <a:spLocks noGrp="1" noRot="1" noChangeAspect="1" noMove="1" noResize="1" noEditPoints="1" noAdjustHandles="1" noChangeArrowheads="1" noChangeShapeType="1" noTextEdit="1"/>
          </p:cNvSpPr>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874" name="Freeform: Shape 228"/>
          <p:cNvSpPr>
            <a:spLocks noGrp="1" noRot="1" noChangeAspect="1" noMove="1" noResize="1" noEditPoints="1" noAdjustHandles="1" noChangeArrowheads="1" noChangeShapeType="1" noTextEdit="1"/>
          </p:cNvSpPr>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2097156" name="Picture 3" descr="Diagram, engineering drawing  Description automatically generated"/>
          <p:cNvPicPr>
            <a:picLocks noChangeAspect="1"/>
          </p:cNvPicPr>
          <p:nvPr/>
        </p:nvPicPr>
        <p:blipFill rotWithShape="1">
          <a:blip r:embed="rId2"/>
          <a:srcRect l="6659" r="2546" b="-1"/>
          <a:stretch>
            <a:fillRect/>
          </a:stretch>
        </p:blipFill>
        <p:spPr>
          <a:xfrm>
            <a:off x="932740" y="461405"/>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2202017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CDEB0-F162-944B-7B9E-D5A9B5B25407}"/>
              </a:ext>
            </a:extLst>
          </p:cNvPr>
          <p:cNvSpPr>
            <a:spLocks noGrp="1"/>
          </p:cNvSpPr>
          <p:nvPr>
            <p:ph type="ctrTitle"/>
          </p:nvPr>
        </p:nvSpPr>
        <p:spPr>
          <a:xfrm>
            <a:off x="1761731" y="1011661"/>
            <a:ext cx="8679915" cy="1938207"/>
          </a:xfrm>
        </p:spPr>
        <p:txBody>
          <a:bodyPr anchor="t"/>
          <a:lstStyle/>
          <a:p>
            <a:r>
              <a:rPr lang="en-US" sz="6000" b="1" dirty="0">
                <a:solidFill>
                  <a:schemeClr val="tx1"/>
                </a:solidFill>
              </a:rPr>
              <a:t>SOCIAL IMPACT</a:t>
            </a:r>
            <a:r>
              <a:rPr lang="en-US" b="1" dirty="0"/>
              <a:t> </a:t>
            </a:r>
            <a:endParaRPr lang="en-US" dirty="0"/>
          </a:p>
        </p:txBody>
      </p:sp>
      <p:sp>
        <p:nvSpPr>
          <p:cNvPr id="3" name="Subtitle 2">
            <a:extLst>
              <a:ext uri="{FF2B5EF4-FFF2-40B4-BE49-F238E27FC236}">
                <a16:creationId xmlns:a16="http://schemas.microsoft.com/office/drawing/2014/main" id="{E8C28B97-ED25-7AB0-6A82-190A67A8FF33}"/>
              </a:ext>
            </a:extLst>
          </p:cNvPr>
          <p:cNvSpPr>
            <a:spLocks noGrp="1"/>
          </p:cNvSpPr>
          <p:nvPr>
            <p:ph type="subTitle" idx="1"/>
          </p:nvPr>
        </p:nvSpPr>
        <p:spPr>
          <a:xfrm>
            <a:off x="1750354" y="3141968"/>
            <a:ext cx="8213178" cy="3699867"/>
          </a:xfrm>
        </p:spPr>
        <p:txBody>
          <a:bodyPr/>
          <a:lstStyle/>
          <a:p>
            <a:endParaRPr lang="en-US" dirty="0"/>
          </a:p>
        </p:txBody>
      </p:sp>
      <p:pic>
        <p:nvPicPr>
          <p:cNvPr id="4" name="Picture 4">
            <a:extLst>
              <a:ext uri="{FF2B5EF4-FFF2-40B4-BE49-F238E27FC236}">
                <a16:creationId xmlns:a16="http://schemas.microsoft.com/office/drawing/2014/main" id="{EE8B6FC4-EE99-7673-CB9D-905970CBE06D}"/>
              </a:ext>
            </a:extLst>
          </p:cNvPr>
          <p:cNvPicPr>
            <a:picLocks noChangeAspect="1"/>
          </p:cNvPicPr>
          <p:nvPr/>
        </p:nvPicPr>
        <p:blipFill>
          <a:blip r:embed="rId2"/>
          <a:stretch>
            <a:fillRect/>
          </a:stretch>
        </p:blipFill>
        <p:spPr>
          <a:xfrm>
            <a:off x="3090862" y="2457423"/>
            <a:ext cx="6010275" cy="2467034"/>
          </a:xfrm>
          <a:prstGeom prst="rect">
            <a:avLst/>
          </a:prstGeom>
        </p:spPr>
      </p:pic>
    </p:spTree>
    <p:extLst>
      <p:ext uri="{BB962C8B-B14F-4D97-AF65-F5344CB8AC3E}">
        <p14:creationId xmlns:p14="http://schemas.microsoft.com/office/powerpoint/2010/main" val="2610281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83979-B6C4-9A24-E323-140877F316A2}"/>
              </a:ext>
            </a:extLst>
          </p:cNvPr>
          <p:cNvSpPr>
            <a:spLocks noGrp="1"/>
          </p:cNvSpPr>
          <p:nvPr>
            <p:ph type="title"/>
          </p:nvPr>
        </p:nvSpPr>
        <p:spPr/>
        <p:txBody>
          <a:bodyPr/>
          <a:lstStyle/>
          <a:p>
            <a:r>
              <a:rPr lang="en-US"/>
              <a:t>SOCIAL IMPACT OF ELECTRIC CAR SALES.</a:t>
            </a:r>
            <a:endParaRPr lang="en-US" dirty="0"/>
          </a:p>
        </p:txBody>
      </p:sp>
      <p:sp>
        <p:nvSpPr>
          <p:cNvPr id="3" name="Content Placeholder 2">
            <a:extLst>
              <a:ext uri="{FF2B5EF4-FFF2-40B4-BE49-F238E27FC236}">
                <a16:creationId xmlns:a16="http://schemas.microsoft.com/office/drawing/2014/main" id="{DE998724-A19F-6BBF-C88D-2EAF5C2062BE}"/>
              </a:ext>
            </a:extLst>
          </p:cNvPr>
          <p:cNvSpPr>
            <a:spLocks noGrp="1"/>
          </p:cNvSpPr>
          <p:nvPr>
            <p:ph idx="1"/>
          </p:nvPr>
        </p:nvSpPr>
        <p:spPr>
          <a:xfrm>
            <a:off x="5021496" y="804689"/>
            <a:ext cx="6281873" cy="5248622"/>
          </a:xfrm>
        </p:spPr>
        <p:txBody>
          <a:bodyPr>
            <a:normAutofit lnSpcReduction="10000"/>
          </a:bodyPr>
          <a:lstStyle/>
          <a:p>
            <a:r>
              <a:rPr lang="en-US" b="1" dirty="0"/>
              <a:t>Electric car sales have increased steadily – what is the social impact?
</a:t>
            </a:r>
            <a:r>
              <a:rPr lang="en-US" dirty="0"/>
              <a:t>The number of electric cars in use has increased steadily in the last decade. This is due to better technologies, government incentives, more and better manufacturing capacity, greater electric vehicle infrastructure, and a consumer population willing to switch to vehicles that have a lower carbon profile. In the US, the new “Inflation Reduction Act” directs $369 billion of government incentives to manufacturing and resource extraction for support of electric vehicles. But what is the social impact of electric cars? How do they benefit society as a whole? There’s a lot more to electric cars than meets the eye. In this blog post, we will discuss the social impact of electric cars and how they are changing the world for the better.</a:t>
            </a:r>
          </a:p>
        </p:txBody>
      </p:sp>
    </p:spTree>
    <p:extLst>
      <p:ext uri="{BB962C8B-B14F-4D97-AF65-F5344CB8AC3E}">
        <p14:creationId xmlns:p14="http://schemas.microsoft.com/office/powerpoint/2010/main" val="1744001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3AC6-BB89-3D39-388D-BD3D8324B25D}"/>
              </a:ext>
            </a:extLst>
          </p:cNvPr>
          <p:cNvSpPr>
            <a:spLocks noGrp="1"/>
          </p:cNvSpPr>
          <p:nvPr>
            <p:ph type="title"/>
          </p:nvPr>
        </p:nvSpPr>
        <p:spPr/>
        <p:txBody>
          <a:bodyPr/>
          <a:lstStyle/>
          <a:p>
            <a:r>
              <a:rPr lang="en-US" dirty="0"/>
              <a:t>INTRODUCTION OF SOCIAL IMPACT.</a:t>
            </a:r>
          </a:p>
        </p:txBody>
      </p:sp>
      <p:sp>
        <p:nvSpPr>
          <p:cNvPr id="3" name="Content Placeholder 2">
            <a:extLst>
              <a:ext uri="{FF2B5EF4-FFF2-40B4-BE49-F238E27FC236}">
                <a16:creationId xmlns:a16="http://schemas.microsoft.com/office/drawing/2014/main" id="{0A6D6BC8-BDA7-40F9-ACDF-43CD803FDF77}"/>
              </a:ext>
            </a:extLst>
          </p:cNvPr>
          <p:cNvSpPr>
            <a:spLocks noGrp="1"/>
          </p:cNvSpPr>
          <p:nvPr>
            <p:ph idx="1"/>
          </p:nvPr>
        </p:nvSpPr>
        <p:spPr>
          <a:xfrm>
            <a:off x="5021496" y="804689"/>
            <a:ext cx="6281873" cy="5248622"/>
          </a:xfrm>
        </p:spPr>
        <p:txBody>
          <a:bodyPr>
            <a:normAutofit fontScale="92500" lnSpcReduction="20000"/>
          </a:bodyPr>
          <a:lstStyle/>
          <a:p>
            <a:r>
              <a:rPr lang="en-US" dirty="0"/>
              <a:t>Electric cars have been around for over a century, but they only recently started to become popular. The first electric car was built in 1891, and the technology has come a long way since then. Today’s electric cars are much more efficient and reliable than their early ancestors. And thanks to advances in battery technology, they can now travel for hundreds of miles on a single charge.
One of the main reasons why people are interested in electric cars is because they’re environmentally friendly. The zero-emissions performance of electric cars is great for reducing an individual’s carbon footprint. Travel, including personal travel and commuting to work, is a major contributor to carbon emissions. And because </a:t>
            </a:r>
            <a:r>
              <a:rPr lang="en-US" dirty="0" err="1"/>
              <a:t>Evs</a:t>
            </a:r>
            <a:r>
              <a:rPr lang="en-US" dirty="0"/>
              <a:t> are so efficient, they use less energy than traditional gasoline cars. The combination of higher efficiency in terms of miles per kWh of energy used and the nature of the electric grid containing renewable sources powering it means electric cars reduce your carbon footprint in multiple, synergistic ways.</a:t>
            </a:r>
          </a:p>
        </p:txBody>
      </p:sp>
    </p:spTree>
    <p:extLst>
      <p:ext uri="{BB962C8B-B14F-4D97-AF65-F5344CB8AC3E}">
        <p14:creationId xmlns:p14="http://schemas.microsoft.com/office/powerpoint/2010/main" val="3586445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F8FE27-F38E-C927-8CB6-179D7B822371}"/>
              </a:ext>
            </a:extLst>
          </p:cNvPr>
          <p:cNvSpPr>
            <a:spLocks noGrp="1"/>
          </p:cNvSpPr>
          <p:nvPr>
            <p:ph idx="1"/>
          </p:nvPr>
        </p:nvSpPr>
        <p:spPr>
          <a:xfrm>
            <a:off x="5118446" y="804689"/>
            <a:ext cx="6281873" cy="5248622"/>
          </a:xfrm>
        </p:spPr>
        <p:txBody>
          <a:bodyPr/>
          <a:lstStyle/>
          <a:p>
            <a:r>
              <a:rPr lang="en-US" i="0" dirty="0">
                <a:solidFill>
                  <a:srgbClr val="444444"/>
                </a:solidFill>
                <a:effectLst/>
                <a:latin typeface="Source Serif Pro" panose="02040603050405020204" pitchFamily="18" charset="0"/>
              </a:rPr>
              <a:t>Another reason is </a:t>
            </a:r>
            <a:r>
              <a:rPr lang="en-US" i="0" u="sng" dirty="0">
                <a:effectLst/>
                <a:latin typeface="Source Serif Pro" panose="02040603050405020204" pitchFamily="18" charset="0"/>
                <a:hlinkClick r:id="rId2"/>
              </a:rPr>
              <a:t>electricity is cheaper than gas</a:t>
            </a:r>
            <a:r>
              <a:rPr lang="en-US" i="0" dirty="0">
                <a:solidFill>
                  <a:srgbClr val="444444"/>
                </a:solidFill>
                <a:effectLst/>
                <a:latin typeface="Source Serif Pro" panose="02040603050405020204" pitchFamily="18" charset="0"/>
              </a:rPr>
              <a:t> on a per mile basis for both United States and Europe. This obviously only holds true as long as gasoline prices stay at their prices and not drop too far. Given the geopolitical events of 2022, and the energy crisis engendered by the Russia-Ukraine war, in the short term electrical vehicles seem like a smart move. In short, you’ll save money on fuel costs with an electric car. And because electric cars lack the complex set of moving parts of an internal combustion engine, they require less maintenance than gasoline cars. As a result, you’ll save money on maintenance and repairs with an electric car.</a:t>
            </a:r>
            <a:endParaRPr lang="en-US" dirty="0"/>
          </a:p>
        </p:txBody>
      </p:sp>
      <p:pic>
        <p:nvPicPr>
          <p:cNvPr id="6" name="Picture 6">
            <a:extLst>
              <a:ext uri="{FF2B5EF4-FFF2-40B4-BE49-F238E27FC236}">
                <a16:creationId xmlns:a16="http://schemas.microsoft.com/office/drawing/2014/main" id="{FB9DBC96-BB75-28EB-C43C-3CF3C555CE2A}"/>
              </a:ext>
            </a:extLst>
          </p:cNvPr>
          <p:cNvPicPr>
            <a:picLocks noChangeAspect="1"/>
          </p:cNvPicPr>
          <p:nvPr/>
        </p:nvPicPr>
        <p:blipFill>
          <a:blip r:embed="rId3"/>
          <a:stretch>
            <a:fillRect/>
          </a:stretch>
        </p:blipFill>
        <p:spPr>
          <a:xfrm>
            <a:off x="202095" y="1376363"/>
            <a:ext cx="4916351" cy="4113245"/>
          </a:xfrm>
          <a:prstGeom prst="rect">
            <a:avLst/>
          </a:prstGeom>
        </p:spPr>
      </p:pic>
    </p:spTree>
    <p:extLst>
      <p:ext uri="{BB962C8B-B14F-4D97-AF65-F5344CB8AC3E}">
        <p14:creationId xmlns:p14="http://schemas.microsoft.com/office/powerpoint/2010/main" val="2164977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048A1-5531-80A1-FE00-6E130A39AEDB}"/>
              </a:ext>
            </a:extLst>
          </p:cNvPr>
          <p:cNvSpPr>
            <a:spLocks noGrp="1"/>
          </p:cNvSpPr>
          <p:nvPr>
            <p:ph type="title"/>
          </p:nvPr>
        </p:nvSpPr>
        <p:spPr/>
        <p:txBody>
          <a:bodyPr>
            <a:normAutofit/>
          </a:bodyPr>
          <a:lstStyle/>
          <a:p>
            <a:r>
              <a:rPr lang="en-US" dirty="0"/>
              <a:t>PROS AND CONS OF ELECTRIC VEHICLES </a:t>
            </a:r>
          </a:p>
        </p:txBody>
      </p:sp>
      <p:sp>
        <p:nvSpPr>
          <p:cNvPr id="7" name="Text Placeholder 6">
            <a:extLst>
              <a:ext uri="{FF2B5EF4-FFF2-40B4-BE49-F238E27FC236}">
                <a16:creationId xmlns:a16="http://schemas.microsoft.com/office/drawing/2014/main" id="{9109F9D1-D451-4508-7207-C90E11C29588}"/>
              </a:ext>
            </a:extLst>
          </p:cNvPr>
          <p:cNvSpPr>
            <a:spLocks noGrp="1"/>
          </p:cNvSpPr>
          <p:nvPr>
            <p:ph type="body" idx="1"/>
          </p:nvPr>
        </p:nvSpPr>
        <p:spPr/>
        <p:txBody>
          <a:bodyPr/>
          <a:lstStyle/>
          <a:p>
            <a:r>
              <a:rPr lang="en-US" b="1" dirty="0">
                <a:solidFill>
                  <a:schemeClr val="accent6"/>
                </a:solidFill>
              </a:rPr>
              <a:t>Pros of electric cars</a:t>
            </a:r>
          </a:p>
        </p:txBody>
      </p:sp>
      <p:sp>
        <p:nvSpPr>
          <p:cNvPr id="6" name="Content Placeholder 5">
            <a:extLst>
              <a:ext uri="{FF2B5EF4-FFF2-40B4-BE49-F238E27FC236}">
                <a16:creationId xmlns:a16="http://schemas.microsoft.com/office/drawing/2014/main" id="{813D51C2-13B2-4762-0E45-538C6D93D106}"/>
              </a:ext>
            </a:extLst>
          </p:cNvPr>
          <p:cNvSpPr>
            <a:spLocks noGrp="1"/>
          </p:cNvSpPr>
          <p:nvPr>
            <p:ph sz="half" idx="2"/>
          </p:nvPr>
        </p:nvSpPr>
        <p:spPr>
          <a:xfrm>
            <a:off x="5125137" y="1515488"/>
            <a:ext cx="6437837" cy="1696853"/>
          </a:xfrm>
        </p:spPr>
        <p:txBody>
          <a:bodyPr/>
          <a:lstStyle/>
          <a:p>
            <a:r>
              <a:rPr lang="en-US" i="0" dirty="0">
                <a:effectLst/>
                <a:latin typeface="Inter"/>
              </a:rPr>
              <a:t>Electric cars are energy efficient</a:t>
            </a:r>
          </a:p>
          <a:p>
            <a:r>
              <a:rPr lang="en-US" dirty="0"/>
              <a:t>Electric cars reduce emissions</a:t>
            </a:r>
          </a:p>
          <a:p>
            <a:r>
              <a:rPr lang="en-US" dirty="0"/>
              <a:t>Electric cars require lower maintenance</a:t>
            </a:r>
          </a:p>
        </p:txBody>
      </p:sp>
      <p:sp>
        <p:nvSpPr>
          <p:cNvPr id="8" name="Text Placeholder 7">
            <a:extLst>
              <a:ext uri="{FF2B5EF4-FFF2-40B4-BE49-F238E27FC236}">
                <a16:creationId xmlns:a16="http://schemas.microsoft.com/office/drawing/2014/main" id="{1938A916-D646-A421-A3CE-B63353ADCEDE}"/>
              </a:ext>
            </a:extLst>
          </p:cNvPr>
          <p:cNvSpPr>
            <a:spLocks noGrp="1"/>
          </p:cNvSpPr>
          <p:nvPr>
            <p:ph type="body" sz="quarter" idx="3"/>
          </p:nvPr>
        </p:nvSpPr>
        <p:spPr/>
        <p:txBody>
          <a:bodyPr/>
          <a:lstStyle/>
          <a:p>
            <a:r>
              <a:rPr lang="en-US" b="1" dirty="0">
                <a:solidFill>
                  <a:schemeClr val="accent6">
                    <a:lumMod val="75000"/>
                  </a:schemeClr>
                </a:solidFill>
              </a:rPr>
              <a:t>CONS OF ELECTRIC CARS</a:t>
            </a:r>
          </a:p>
        </p:txBody>
      </p:sp>
      <p:sp>
        <p:nvSpPr>
          <p:cNvPr id="9" name="Content Placeholder 8">
            <a:extLst>
              <a:ext uri="{FF2B5EF4-FFF2-40B4-BE49-F238E27FC236}">
                <a16:creationId xmlns:a16="http://schemas.microsoft.com/office/drawing/2014/main" id="{368216D2-0DDF-B46A-CA44-4E5807DCF6C4}"/>
              </a:ext>
            </a:extLst>
          </p:cNvPr>
          <p:cNvSpPr>
            <a:spLocks noGrp="1"/>
          </p:cNvSpPr>
          <p:nvPr>
            <p:ph sz="quarter" idx="4"/>
          </p:nvPr>
        </p:nvSpPr>
        <p:spPr/>
        <p:txBody>
          <a:bodyPr/>
          <a:lstStyle/>
          <a:p>
            <a:r>
              <a:rPr lang="en-US" b="0" i="0" dirty="0">
                <a:solidFill>
                  <a:srgbClr val="565656"/>
                </a:solidFill>
                <a:effectLst/>
                <a:latin typeface="Inter"/>
              </a:rPr>
              <a:t>Electric cars can't travel as far</a:t>
            </a:r>
          </a:p>
          <a:p>
            <a:r>
              <a:rPr lang="en-US" dirty="0"/>
              <a:t>“Fueling” takes longer</a:t>
            </a:r>
          </a:p>
          <a:p>
            <a:r>
              <a:rPr lang="en-US" dirty="0"/>
              <a:t>Electric cars are sometimes more expensive</a:t>
            </a:r>
          </a:p>
        </p:txBody>
      </p:sp>
    </p:spTree>
    <p:extLst>
      <p:ext uri="{BB962C8B-B14F-4D97-AF65-F5344CB8AC3E}">
        <p14:creationId xmlns:p14="http://schemas.microsoft.com/office/powerpoint/2010/main" val="3430948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4797-E4D0-6B43-754F-92FBCCCA854F}"/>
              </a:ext>
            </a:extLst>
          </p:cNvPr>
          <p:cNvSpPr>
            <a:spLocks noGrp="1"/>
          </p:cNvSpPr>
          <p:nvPr>
            <p:ph type="title"/>
          </p:nvPr>
        </p:nvSpPr>
        <p:spPr/>
        <p:txBody>
          <a:bodyPr/>
          <a:lstStyle/>
          <a:p>
            <a:r>
              <a:rPr lang="en-US" dirty="0"/>
              <a:t>BENEFITS OF ELECTRIC VEHICLES</a:t>
            </a:r>
          </a:p>
        </p:txBody>
      </p:sp>
      <p:sp>
        <p:nvSpPr>
          <p:cNvPr id="3" name="Content Placeholder 2">
            <a:extLst>
              <a:ext uri="{FF2B5EF4-FFF2-40B4-BE49-F238E27FC236}">
                <a16:creationId xmlns:a16="http://schemas.microsoft.com/office/drawing/2014/main" id="{CBAD6784-0EC4-FEF7-D1D6-7484311B8E77}"/>
              </a:ext>
            </a:extLst>
          </p:cNvPr>
          <p:cNvSpPr>
            <a:spLocks noGrp="1"/>
          </p:cNvSpPr>
          <p:nvPr>
            <p:ph idx="1"/>
          </p:nvPr>
        </p:nvSpPr>
        <p:spPr>
          <a:xfrm>
            <a:off x="5021496" y="804689"/>
            <a:ext cx="6281873" cy="5248622"/>
          </a:xfrm>
        </p:spPr>
        <p:txBody>
          <a:bodyPr/>
          <a:lstStyle/>
          <a:p>
            <a:r>
              <a:rPr lang="en-US" dirty="0"/>
              <a:t>Transport is a fundamental requirement of modern life, but the traditional combustion engine is quickly becoming outdated. Petrol or diesel vehicles are highly polluting and are being quickly replaced by fully electric vehicles. Fully electric vehicles (EV) have zero tailpipe emissions and are much better for the environment. </a:t>
            </a:r>
          </a:p>
        </p:txBody>
      </p:sp>
    </p:spTree>
    <p:extLst>
      <p:ext uri="{BB962C8B-B14F-4D97-AF65-F5344CB8AC3E}">
        <p14:creationId xmlns:p14="http://schemas.microsoft.com/office/powerpoint/2010/main" val="1166781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D128B-7DA8-BAF8-1F7C-E6F8A284796D}"/>
              </a:ext>
            </a:extLst>
          </p:cNvPr>
          <p:cNvSpPr>
            <a:spLocks noGrp="1"/>
          </p:cNvSpPr>
          <p:nvPr>
            <p:ph type="title"/>
          </p:nvPr>
        </p:nvSpPr>
        <p:spPr/>
        <p:txBody>
          <a:bodyPr/>
          <a:lstStyle/>
          <a:p>
            <a:r>
              <a:rPr lang="en-IN" dirty="0"/>
              <a:t>Business requirements</a:t>
            </a:r>
          </a:p>
        </p:txBody>
      </p:sp>
      <p:sp>
        <p:nvSpPr>
          <p:cNvPr id="3" name="Content Placeholder 2">
            <a:extLst>
              <a:ext uri="{FF2B5EF4-FFF2-40B4-BE49-F238E27FC236}">
                <a16:creationId xmlns:a16="http://schemas.microsoft.com/office/drawing/2014/main" id="{7E8F9B3F-7452-1220-B68D-B0779C21681D}"/>
              </a:ext>
            </a:extLst>
          </p:cNvPr>
          <p:cNvSpPr>
            <a:spLocks noGrp="1"/>
          </p:cNvSpPr>
          <p:nvPr>
            <p:ph idx="1"/>
          </p:nvPr>
        </p:nvSpPr>
        <p:spPr>
          <a:xfrm>
            <a:off x="5384800" y="803186"/>
            <a:ext cx="6015520" cy="5248622"/>
          </a:xfrm>
        </p:spPr>
        <p:txBody>
          <a:bodyPr/>
          <a:lstStyle/>
          <a:p>
            <a:r>
              <a:rPr lang="en-IN" b="1" dirty="0"/>
              <a:t>Key performance indicators:</a:t>
            </a:r>
          </a:p>
          <a:p>
            <a:r>
              <a:rPr lang="en-IN" dirty="0"/>
              <a:t>Here we discuss about some of the key performance indicators of electric </a:t>
            </a:r>
            <a:r>
              <a:rPr lang="en-IN" dirty="0" err="1"/>
              <a:t>vechicles</a:t>
            </a:r>
            <a:r>
              <a:rPr lang="en-IN" dirty="0"/>
              <a:t>, </a:t>
            </a:r>
          </a:p>
          <a:p>
            <a:pPr marL="342900" indent="-342900">
              <a:buFont typeface="+mj-lt"/>
              <a:buAutoNum type="arabicPeriod"/>
            </a:pPr>
            <a:r>
              <a:rPr lang="en-IN" b="1" dirty="0"/>
              <a:t>           Brands according to body style</a:t>
            </a:r>
          </a:p>
          <a:p>
            <a:pPr marL="342900" indent="-342900">
              <a:buFont typeface="+mj-lt"/>
              <a:buAutoNum type="arabicPeriod"/>
            </a:pPr>
            <a:r>
              <a:rPr lang="en-IN" b="1" dirty="0"/>
              <a:t>           Top 10 effective EV brands</a:t>
            </a:r>
          </a:p>
          <a:p>
            <a:pPr marL="342900" indent="-342900">
              <a:buFont typeface="+mj-lt"/>
              <a:buAutoNum type="arabicPeriod"/>
            </a:pPr>
            <a:r>
              <a:rPr lang="en-IN" b="1" dirty="0"/>
              <a:t>           No of models by each brand</a:t>
            </a:r>
          </a:p>
          <a:p>
            <a:pPr marL="342900" indent="-342900">
              <a:buFont typeface="+mj-lt"/>
              <a:buAutoNum type="arabicPeriod"/>
            </a:pPr>
            <a:r>
              <a:rPr lang="en-IN" b="1" dirty="0"/>
              <a:t>           Different EV cars India</a:t>
            </a:r>
          </a:p>
          <a:p>
            <a:pPr marL="342900" indent="-342900">
              <a:buFont typeface="+mj-lt"/>
              <a:buAutoNum type="arabicPeriod"/>
            </a:pPr>
            <a:r>
              <a:rPr lang="en-IN" b="1" dirty="0"/>
              <a:t>           Top speed for different Brands</a:t>
            </a:r>
          </a:p>
        </p:txBody>
      </p:sp>
    </p:spTree>
    <p:extLst>
      <p:ext uri="{BB962C8B-B14F-4D97-AF65-F5344CB8AC3E}">
        <p14:creationId xmlns:p14="http://schemas.microsoft.com/office/powerpoint/2010/main" val="1087157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EA288-3080-9D38-40AF-22F268962F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39FBC2-AC0D-1B1D-3443-2F1F32480498}"/>
              </a:ext>
            </a:extLst>
          </p:cNvPr>
          <p:cNvSpPr>
            <a:spLocks noGrp="1"/>
          </p:cNvSpPr>
          <p:nvPr>
            <p:ph idx="1"/>
          </p:nvPr>
        </p:nvSpPr>
        <p:spPr>
          <a:xfrm>
            <a:off x="5134252" y="803185"/>
            <a:ext cx="6281873" cy="5248622"/>
          </a:xfrm>
        </p:spPr>
        <p:txBody>
          <a:bodyPr anchor="ctr">
            <a:normAutofit fontScale="92500" lnSpcReduction="10000"/>
          </a:bodyPr>
          <a:lstStyle/>
          <a:p>
            <a:pPr marL="0" indent="0">
              <a:buNone/>
            </a:pPr>
            <a:r>
              <a:rPr lang="en-US" b="1" i="0" dirty="0">
                <a:solidFill>
                  <a:srgbClr val="185589"/>
                </a:solidFill>
                <a:effectLst/>
                <a:latin typeface="Poppins" pitchFamily="2" charset="0"/>
              </a:rPr>
              <a:t>  </a:t>
            </a:r>
          </a:p>
          <a:p>
            <a:pPr marL="0" indent="0">
              <a:buNone/>
            </a:pPr>
            <a:endParaRPr lang="en-US" b="1" dirty="0">
              <a:solidFill>
                <a:srgbClr val="185589"/>
              </a:solidFill>
              <a:latin typeface="Poppins" pitchFamily="2" charset="0"/>
            </a:endParaRPr>
          </a:p>
          <a:p>
            <a:pPr marL="0" indent="0">
              <a:buNone/>
            </a:pPr>
            <a:endParaRPr lang="en-US" b="1" i="0" dirty="0">
              <a:solidFill>
                <a:srgbClr val="185589"/>
              </a:solidFill>
              <a:effectLst/>
              <a:latin typeface="Poppins" pitchFamily="2" charset="0"/>
            </a:endParaRPr>
          </a:p>
          <a:p>
            <a:pPr marL="0" indent="0">
              <a:buNone/>
            </a:pPr>
            <a:endParaRPr lang="en-US" b="1" dirty="0">
              <a:solidFill>
                <a:srgbClr val="185589"/>
              </a:solidFill>
              <a:latin typeface="Poppins" pitchFamily="2" charset="0"/>
            </a:endParaRPr>
          </a:p>
          <a:p>
            <a:pPr marL="0" indent="0">
              <a:buNone/>
            </a:pPr>
            <a:endParaRPr lang="en-US" b="1" i="0" dirty="0">
              <a:solidFill>
                <a:srgbClr val="185589"/>
              </a:solidFill>
              <a:effectLst/>
              <a:latin typeface="Poppins" pitchFamily="2" charset="0"/>
            </a:endParaRPr>
          </a:p>
          <a:p>
            <a:pPr marL="0" indent="0">
              <a:buNone/>
            </a:pPr>
            <a:r>
              <a:rPr lang="en-US" b="1" i="0" dirty="0">
                <a:solidFill>
                  <a:srgbClr val="185589"/>
                </a:solidFill>
                <a:effectLst/>
                <a:latin typeface="Poppins" pitchFamily="2" charset="0"/>
              </a:rPr>
              <a:t> </a:t>
            </a:r>
          </a:p>
          <a:p>
            <a:pPr marL="0" indent="0">
              <a:buNone/>
            </a:pPr>
            <a:endParaRPr lang="en-US" b="1" i="0" dirty="0">
              <a:solidFill>
                <a:srgbClr val="185589"/>
              </a:solidFill>
              <a:effectLst/>
              <a:latin typeface="Poppins" pitchFamily="2" charset="0"/>
            </a:endParaRPr>
          </a:p>
          <a:p>
            <a:pPr marL="0" indent="0">
              <a:buNone/>
            </a:pPr>
            <a:r>
              <a:rPr lang="en-US" b="1" i="0" dirty="0">
                <a:solidFill>
                  <a:srgbClr val="185589"/>
                </a:solidFill>
                <a:effectLst/>
                <a:latin typeface="Poppins" pitchFamily="2" charset="0"/>
              </a:rPr>
              <a:t>          Lower running costs</a:t>
            </a:r>
          </a:p>
          <a:p>
            <a:pPr marL="0" indent="0">
              <a:buNone/>
            </a:pPr>
            <a:endParaRPr lang="en-US" dirty="0">
              <a:latin typeface="Poppins" pitchFamily="2" charset="0"/>
            </a:endParaRPr>
          </a:p>
          <a:p>
            <a:pPr marL="457200" lvl="1" indent="0">
              <a:buNone/>
            </a:pPr>
            <a:r>
              <a:rPr lang="en-US" dirty="0">
                <a:latin typeface="Poppins" pitchFamily="2" charset="0"/>
              </a:rPr>
              <a:t>Electric vehicles use electricity to charge their batteries instead of using fossil fuels like petrol or diesel. Electric vehicles are more efficient, and that combined with the electricity cost means that charging an electric vehicle is cheaper than filling petrol or diesel for your travel requirements. </a:t>
            </a:r>
          </a:p>
          <a:p>
            <a:pPr marL="0" indent="0">
              <a:buNone/>
            </a:pPr>
            <a:endParaRPr lang="en-US" dirty="0">
              <a:latin typeface="Poppins" pitchFamily="2" charset="0"/>
            </a:endParaRPr>
          </a:p>
          <a:p>
            <a:pPr marL="0" indent="0">
              <a:buNone/>
            </a:pPr>
            <a:endParaRPr lang="en-US" dirty="0">
              <a:solidFill>
                <a:srgbClr val="185589"/>
              </a:solidFill>
              <a:latin typeface="Poppins" pitchFamily="2" charset="0"/>
            </a:endParaRPr>
          </a:p>
          <a:p>
            <a:pPr marL="0" indent="0">
              <a:buNone/>
            </a:pPr>
            <a:endParaRPr lang="en-US" b="1" dirty="0">
              <a:solidFill>
                <a:srgbClr val="185589"/>
              </a:solidFill>
              <a:latin typeface="Poppins" pitchFamily="2" charset="0"/>
            </a:endParaRPr>
          </a:p>
          <a:p>
            <a:pPr marL="0" indent="0">
              <a:buNone/>
            </a:pPr>
            <a:endParaRPr lang="en-US" b="1" dirty="0">
              <a:solidFill>
                <a:srgbClr val="185589"/>
              </a:solidFill>
              <a:latin typeface="Poppins" pitchFamily="2" charset="0"/>
            </a:endParaRPr>
          </a:p>
          <a:p>
            <a:pPr marL="0" indent="0">
              <a:buNone/>
            </a:pPr>
            <a:endParaRPr lang="en-US" b="1" dirty="0">
              <a:solidFill>
                <a:srgbClr val="185589"/>
              </a:solidFill>
              <a:latin typeface="Poppins" pitchFamily="2" charset="0"/>
            </a:endParaRPr>
          </a:p>
          <a:p>
            <a:pPr marL="0" indent="0">
              <a:buNone/>
            </a:pPr>
            <a:endParaRPr lang="en-US" b="1" dirty="0">
              <a:solidFill>
                <a:srgbClr val="185589"/>
              </a:solidFill>
              <a:latin typeface="Poppins" pitchFamily="2" charset="0"/>
            </a:endParaRPr>
          </a:p>
          <a:p>
            <a:pPr marL="0" indent="0">
              <a:buNone/>
            </a:pPr>
            <a:endParaRPr lang="en-US" dirty="0"/>
          </a:p>
        </p:txBody>
      </p:sp>
      <p:pic>
        <p:nvPicPr>
          <p:cNvPr id="4" name="Picture 4">
            <a:extLst>
              <a:ext uri="{FF2B5EF4-FFF2-40B4-BE49-F238E27FC236}">
                <a16:creationId xmlns:a16="http://schemas.microsoft.com/office/drawing/2014/main" id="{63F4AE90-3791-D9D1-A456-66893CF6B9F5}"/>
              </a:ext>
            </a:extLst>
          </p:cNvPr>
          <p:cNvPicPr>
            <a:picLocks noChangeAspect="1"/>
          </p:cNvPicPr>
          <p:nvPr/>
        </p:nvPicPr>
        <p:blipFill>
          <a:blip r:embed="rId2"/>
          <a:stretch>
            <a:fillRect/>
          </a:stretch>
        </p:blipFill>
        <p:spPr>
          <a:xfrm>
            <a:off x="507407" y="1662212"/>
            <a:ext cx="4245621" cy="3530569"/>
          </a:xfrm>
          <a:prstGeom prst="rect">
            <a:avLst/>
          </a:prstGeom>
        </p:spPr>
      </p:pic>
    </p:spTree>
    <p:extLst>
      <p:ext uri="{BB962C8B-B14F-4D97-AF65-F5344CB8AC3E}">
        <p14:creationId xmlns:p14="http://schemas.microsoft.com/office/powerpoint/2010/main" val="2256809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AD64-F339-6C24-B724-DB21AD9DAB69}"/>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7E2B645D-88CC-EA49-D24A-F0679F29C916}"/>
              </a:ext>
            </a:extLst>
          </p:cNvPr>
          <p:cNvSpPr>
            <a:spLocks noGrp="1"/>
          </p:cNvSpPr>
          <p:nvPr>
            <p:ph idx="1"/>
          </p:nvPr>
        </p:nvSpPr>
        <p:spPr>
          <a:xfrm>
            <a:off x="5021496" y="804689"/>
            <a:ext cx="6281873" cy="5248622"/>
          </a:xfrm>
        </p:spPr>
        <p:txBody>
          <a:bodyPr/>
          <a:lstStyle/>
          <a:p>
            <a:pPr marL="0" indent="0">
              <a:buNone/>
            </a:pPr>
            <a:r>
              <a:rPr lang="en-US" b="1" i="0" dirty="0">
                <a:solidFill>
                  <a:srgbClr val="185589"/>
                </a:solidFill>
                <a:effectLst/>
                <a:latin typeface="Poppins" pitchFamily="2" charset="0"/>
              </a:rPr>
              <a:t>Low maintenance cost</a:t>
            </a:r>
          </a:p>
          <a:p>
            <a:pPr marL="0" indent="0">
              <a:buNone/>
            </a:pPr>
            <a:r>
              <a:rPr lang="en-US" dirty="0">
                <a:latin typeface="Poppins" pitchFamily="2" charset="0"/>
              </a:rPr>
              <a:t>Electric vehicles have very low maintenance costs because they don’t have as many moving parts as an internal combustion vehicle. The servicing requirements for electric vehicles are lesser than the conventional petrol or diesel vehicles. Therefore, the yearly cost of running an electric vehicle is significantly low.</a:t>
            </a:r>
          </a:p>
          <a:p>
            <a:pPr marL="0" indent="0">
              <a:buNone/>
            </a:pPr>
            <a:endParaRPr lang="en-US" dirty="0">
              <a:solidFill>
                <a:schemeClr val="accent5">
                  <a:lumMod val="75000"/>
                </a:schemeClr>
              </a:solidFill>
            </a:endParaRPr>
          </a:p>
        </p:txBody>
      </p:sp>
      <p:pic>
        <p:nvPicPr>
          <p:cNvPr id="6" name="Picture 6">
            <a:extLst>
              <a:ext uri="{FF2B5EF4-FFF2-40B4-BE49-F238E27FC236}">
                <a16:creationId xmlns:a16="http://schemas.microsoft.com/office/drawing/2014/main" id="{B43B956D-0731-849F-B78A-6FA537CC3289}"/>
              </a:ext>
            </a:extLst>
          </p:cNvPr>
          <p:cNvPicPr>
            <a:picLocks noChangeAspect="1"/>
          </p:cNvPicPr>
          <p:nvPr/>
        </p:nvPicPr>
        <p:blipFill>
          <a:blip r:embed="rId2"/>
          <a:stretch>
            <a:fillRect/>
          </a:stretch>
        </p:blipFill>
        <p:spPr>
          <a:xfrm>
            <a:off x="651186" y="1384379"/>
            <a:ext cx="3973867" cy="3673929"/>
          </a:xfrm>
          <a:prstGeom prst="rect">
            <a:avLst/>
          </a:prstGeom>
        </p:spPr>
      </p:pic>
    </p:spTree>
    <p:extLst>
      <p:ext uri="{BB962C8B-B14F-4D97-AF65-F5344CB8AC3E}">
        <p14:creationId xmlns:p14="http://schemas.microsoft.com/office/powerpoint/2010/main" val="3303101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1A1FC-31EC-057B-D587-2B11DCDD4B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7D8931-12DB-24FE-CAE2-0F4A9FBEB694}"/>
              </a:ext>
            </a:extLst>
          </p:cNvPr>
          <p:cNvSpPr>
            <a:spLocks noGrp="1"/>
          </p:cNvSpPr>
          <p:nvPr>
            <p:ph idx="1"/>
          </p:nvPr>
        </p:nvSpPr>
        <p:spPr/>
        <p:txBody>
          <a:bodyPr/>
          <a:lstStyle/>
          <a:p>
            <a:pPr marL="0" indent="0">
              <a:buNone/>
            </a:pPr>
            <a:endParaRPr lang="en-US" b="1" i="0" dirty="0">
              <a:solidFill>
                <a:srgbClr val="185589"/>
              </a:solidFill>
              <a:effectLst/>
              <a:latin typeface="Poppins" pitchFamily="2" charset="0"/>
            </a:endParaRPr>
          </a:p>
          <a:p>
            <a:pPr marL="0" indent="0">
              <a:buNone/>
            </a:pPr>
            <a:endParaRPr lang="en-US" b="1" dirty="0">
              <a:solidFill>
                <a:srgbClr val="185589"/>
              </a:solidFill>
              <a:latin typeface="Poppins" pitchFamily="2" charset="0"/>
            </a:endParaRPr>
          </a:p>
          <a:p>
            <a:pPr marL="0" indent="0">
              <a:buNone/>
            </a:pPr>
            <a:r>
              <a:rPr lang="en-US" b="1" i="0" dirty="0">
                <a:solidFill>
                  <a:srgbClr val="185589"/>
                </a:solidFill>
                <a:effectLst/>
                <a:latin typeface="Poppins" pitchFamily="2" charset="0"/>
              </a:rPr>
              <a:t>Zero Tailpipe Emissions</a:t>
            </a:r>
          </a:p>
          <a:p>
            <a:pPr marL="0" indent="0">
              <a:buNone/>
            </a:pPr>
            <a:endParaRPr lang="en-US" b="1" i="0" dirty="0">
              <a:effectLst/>
              <a:latin typeface="Poppins" pitchFamily="2" charset="0"/>
            </a:endParaRPr>
          </a:p>
          <a:p>
            <a:pPr marL="0" indent="0">
              <a:buNone/>
            </a:pPr>
            <a:r>
              <a:rPr lang="en-US" i="0" dirty="0">
                <a:effectLst/>
                <a:latin typeface="Poppins" pitchFamily="2" charset="0"/>
              </a:rPr>
              <a:t>Driving an electric vehicle can help you reduce your carbon footprint because there will be zero tailpipe emissions. You can reduce the environmental impact of charging your vehicle further by choosing renewable energy options for home electricity.</a:t>
            </a:r>
          </a:p>
          <a:p>
            <a:endParaRPr lang="en-US" dirty="0">
              <a:latin typeface="Poppins" pitchFamily="2" charset="0"/>
            </a:endParaRPr>
          </a:p>
          <a:p>
            <a:endParaRPr lang="en-US" dirty="0"/>
          </a:p>
        </p:txBody>
      </p:sp>
      <p:pic>
        <p:nvPicPr>
          <p:cNvPr id="4" name="Picture 4">
            <a:extLst>
              <a:ext uri="{FF2B5EF4-FFF2-40B4-BE49-F238E27FC236}">
                <a16:creationId xmlns:a16="http://schemas.microsoft.com/office/drawing/2014/main" id="{AE133887-6D23-E3BF-C3C5-6B4AC36DC4FD}"/>
              </a:ext>
            </a:extLst>
          </p:cNvPr>
          <p:cNvPicPr>
            <a:picLocks noChangeAspect="1"/>
          </p:cNvPicPr>
          <p:nvPr/>
        </p:nvPicPr>
        <p:blipFill>
          <a:blip r:embed="rId2"/>
          <a:stretch>
            <a:fillRect/>
          </a:stretch>
        </p:blipFill>
        <p:spPr>
          <a:xfrm>
            <a:off x="644211" y="1508618"/>
            <a:ext cx="3987818" cy="3496444"/>
          </a:xfrm>
          <a:prstGeom prst="rect">
            <a:avLst/>
          </a:prstGeom>
        </p:spPr>
      </p:pic>
    </p:spTree>
    <p:extLst>
      <p:ext uri="{BB962C8B-B14F-4D97-AF65-F5344CB8AC3E}">
        <p14:creationId xmlns:p14="http://schemas.microsoft.com/office/powerpoint/2010/main" val="2651851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C11B6-875B-FCA2-DC6C-61D1E5994E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ADA09C-863F-B59C-01FD-61BFDB85A8A5}"/>
              </a:ext>
            </a:extLst>
          </p:cNvPr>
          <p:cNvSpPr>
            <a:spLocks noGrp="1"/>
          </p:cNvSpPr>
          <p:nvPr>
            <p:ph idx="1"/>
          </p:nvPr>
        </p:nvSpPr>
        <p:spPr/>
        <p:txBody>
          <a:bodyPr/>
          <a:lstStyle/>
          <a:p>
            <a:pPr marL="0" indent="0">
              <a:buNone/>
            </a:pPr>
            <a:r>
              <a:rPr lang="en-US" b="1" i="0" dirty="0">
                <a:solidFill>
                  <a:srgbClr val="185589"/>
                </a:solidFill>
                <a:effectLst/>
                <a:latin typeface="Poppins" pitchFamily="2" charset="0"/>
              </a:rPr>
              <a:t>Tax and financial benefits</a:t>
            </a:r>
          </a:p>
          <a:p>
            <a:endParaRPr lang="en-US" b="1" dirty="0">
              <a:solidFill>
                <a:srgbClr val="185589"/>
              </a:solidFill>
              <a:latin typeface="Poppins" pitchFamily="2" charset="0"/>
            </a:endParaRPr>
          </a:p>
          <a:p>
            <a:pPr marL="0" indent="0">
              <a:buNone/>
            </a:pPr>
            <a:r>
              <a:rPr lang="en-US" dirty="0">
                <a:latin typeface="Poppins" pitchFamily="2" charset="0"/>
              </a:rPr>
              <a:t>Registration fees and road tax on purchasing electric vehicles are lesser than petrol or diesel vehicles. There are multiple policies and incentives offered by the government depending on which state you are in.</a:t>
            </a:r>
          </a:p>
          <a:p>
            <a:endParaRPr lang="en-US" dirty="0"/>
          </a:p>
        </p:txBody>
      </p:sp>
      <p:pic>
        <p:nvPicPr>
          <p:cNvPr id="4" name="Picture 4">
            <a:extLst>
              <a:ext uri="{FF2B5EF4-FFF2-40B4-BE49-F238E27FC236}">
                <a16:creationId xmlns:a16="http://schemas.microsoft.com/office/drawing/2014/main" id="{2A9174BF-508E-88C6-2C0B-971DA4B6AFFE}"/>
              </a:ext>
            </a:extLst>
          </p:cNvPr>
          <p:cNvPicPr>
            <a:picLocks noChangeAspect="1"/>
          </p:cNvPicPr>
          <p:nvPr/>
        </p:nvPicPr>
        <p:blipFill>
          <a:blip r:embed="rId2"/>
          <a:stretch>
            <a:fillRect/>
          </a:stretch>
        </p:blipFill>
        <p:spPr>
          <a:xfrm>
            <a:off x="549177" y="1670691"/>
            <a:ext cx="4177885" cy="3513611"/>
          </a:xfrm>
          <a:prstGeom prst="rect">
            <a:avLst/>
          </a:prstGeom>
        </p:spPr>
      </p:pic>
    </p:spTree>
    <p:extLst>
      <p:ext uri="{BB962C8B-B14F-4D97-AF65-F5344CB8AC3E}">
        <p14:creationId xmlns:p14="http://schemas.microsoft.com/office/powerpoint/2010/main" val="1450467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9D17A-6E46-FE44-8CB0-54F6240707D6}"/>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0E949474-2411-64F0-877A-7C0FEE033571}"/>
              </a:ext>
            </a:extLst>
          </p:cNvPr>
          <p:cNvPicPr>
            <a:picLocks noChangeAspect="1"/>
          </p:cNvPicPr>
          <p:nvPr/>
        </p:nvPicPr>
        <p:blipFill>
          <a:blip r:embed="rId2"/>
          <a:stretch>
            <a:fillRect/>
          </a:stretch>
        </p:blipFill>
        <p:spPr>
          <a:xfrm>
            <a:off x="6001341" y="3296005"/>
            <a:ext cx="190500" cy="152400"/>
          </a:xfrm>
          <a:prstGeom prst="rect">
            <a:avLst/>
          </a:prstGeom>
        </p:spPr>
      </p:pic>
      <p:pic>
        <p:nvPicPr>
          <p:cNvPr id="9" name="Picture 8">
            <a:extLst>
              <a:ext uri="{FF2B5EF4-FFF2-40B4-BE49-F238E27FC236}">
                <a16:creationId xmlns:a16="http://schemas.microsoft.com/office/drawing/2014/main" id="{1D4D7B7C-473E-A3AE-C22C-1829F0DCAE79}"/>
              </a:ext>
            </a:extLst>
          </p:cNvPr>
          <p:cNvPicPr>
            <a:picLocks noChangeAspect="1"/>
          </p:cNvPicPr>
          <p:nvPr/>
        </p:nvPicPr>
        <p:blipFill>
          <a:blip r:embed="rId3"/>
          <a:stretch>
            <a:fillRect/>
          </a:stretch>
        </p:blipFill>
        <p:spPr>
          <a:xfrm>
            <a:off x="713005" y="1618696"/>
            <a:ext cx="3963995" cy="3617602"/>
          </a:xfrm>
          <a:prstGeom prst="rect">
            <a:avLst/>
          </a:prstGeom>
        </p:spPr>
      </p:pic>
      <p:sp>
        <p:nvSpPr>
          <p:cNvPr id="11" name="Content Placeholder 10">
            <a:extLst>
              <a:ext uri="{FF2B5EF4-FFF2-40B4-BE49-F238E27FC236}">
                <a16:creationId xmlns:a16="http://schemas.microsoft.com/office/drawing/2014/main" id="{05A42E26-2E14-5B65-23A6-F89EC6CC68C9}"/>
              </a:ext>
            </a:extLst>
          </p:cNvPr>
          <p:cNvSpPr>
            <a:spLocks noGrp="1"/>
          </p:cNvSpPr>
          <p:nvPr>
            <p:ph idx="1"/>
          </p:nvPr>
        </p:nvSpPr>
        <p:spPr>
          <a:xfrm>
            <a:off x="5197122" y="953835"/>
            <a:ext cx="6281873" cy="5248622"/>
          </a:xfrm>
        </p:spPr>
        <p:txBody>
          <a:bodyPr>
            <a:normAutofit/>
          </a:bodyPr>
          <a:lstStyle/>
          <a:p>
            <a:pPr marL="0" indent="0">
              <a:buNone/>
            </a:pPr>
            <a:r>
              <a:rPr lang="en-US" b="1" dirty="0">
                <a:solidFill>
                  <a:schemeClr val="accent5">
                    <a:lumMod val="75000"/>
                  </a:schemeClr>
                </a:solidFill>
              </a:rPr>
              <a:t>Petrol and diesel use is destroying our planet</a:t>
            </a:r>
          </a:p>
          <a:p>
            <a:pPr marL="0" indent="0">
              <a:buNone/>
            </a:pPr>
            <a:r>
              <a:rPr lang="en-US" dirty="0"/>
              <a:t>The availability of fossil fuels is limited, and their use is destroying our planet. Toxic emissions from petrol and diesel vehicles lead to long-term, adverse effects on public health. The emissions impact of electric vehicles is much lower than petrol or diesel vehicles. From an efficiency perspective, electric vehicles can covert around 60% of the electrical energy from the grid to power the wheels, but petrol or diesel cars can only convert 17%-21% of the energy stored in the fuel to the wheels. </a:t>
            </a:r>
          </a:p>
        </p:txBody>
      </p:sp>
    </p:spTree>
    <p:extLst>
      <p:ext uri="{BB962C8B-B14F-4D97-AF65-F5344CB8AC3E}">
        <p14:creationId xmlns:p14="http://schemas.microsoft.com/office/powerpoint/2010/main" val="296507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2A122-4F07-79F6-CAAD-9474CE353B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94E921-338A-E87C-777E-2EE4DFA5091E}"/>
              </a:ext>
            </a:extLst>
          </p:cNvPr>
          <p:cNvSpPr>
            <a:spLocks noGrp="1"/>
          </p:cNvSpPr>
          <p:nvPr>
            <p:ph idx="1"/>
          </p:nvPr>
        </p:nvSpPr>
        <p:spPr/>
        <p:txBody>
          <a:bodyPr>
            <a:normAutofit/>
          </a:bodyPr>
          <a:lstStyle/>
          <a:p>
            <a:pPr marL="0" indent="0">
              <a:buNone/>
            </a:pPr>
            <a:r>
              <a:rPr lang="en-US" b="1" i="0" dirty="0">
                <a:solidFill>
                  <a:srgbClr val="185589"/>
                </a:solidFill>
                <a:effectLst/>
                <a:latin typeface="Poppins" pitchFamily="2" charset="0"/>
              </a:rPr>
              <a:t>  </a:t>
            </a:r>
          </a:p>
          <a:p>
            <a:pPr marL="0" indent="0">
              <a:buNone/>
            </a:pPr>
            <a:endParaRPr lang="en-US" b="1" dirty="0">
              <a:solidFill>
                <a:srgbClr val="185589"/>
              </a:solidFill>
              <a:latin typeface="Poppins" pitchFamily="2" charset="0"/>
            </a:endParaRPr>
          </a:p>
          <a:p>
            <a:pPr marL="0" indent="0">
              <a:buNone/>
            </a:pPr>
            <a:r>
              <a:rPr lang="en-US" b="1" dirty="0">
                <a:solidFill>
                  <a:srgbClr val="185589"/>
                </a:solidFill>
                <a:latin typeface="Poppins" pitchFamily="2" charset="0"/>
              </a:rPr>
              <a:t>   </a:t>
            </a:r>
            <a:r>
              <a:rPr lang="en-US" b="1" i="0" dirty="0">
                <a:solidFill>
                  <a:srgbClr val="185589"/>
                </a:solidFill>
                <a:effectLst/>
                <a:latin typeface="Poppins" pitchFamily="2" charset="0"/>
              </a:rPr>
              <a:t> </a:t>
            </a:r>
          </a:p>
          <a:p>
            <a:pPr marL="0" indent="0">
              <a:buNone/>
            </a:pPr>
            <a:endParaRPr lang="en-US" b="1" dirty="0">
              <a:solidFill>
                <a:srgbClr val="185589"/>
              </a:solidFill>
              <a:latin typeface="Poppins" pitchFamily="2" charset="0"/>
            </a:endParaRPr>
          </a:p>
          <a:p>
            <a:pPr marL="0" indent="0">
              <a:buNone/>
            </a:pPr>
            <a:r>
              <a:rPr lang="en-US" b="1" i="0" dirty="0">
                <a:solidFill>
                  <a:srgbClr val="185589"/>
                </a:solidFill>
                <a:effectLst/>
                <a:latin typeface="Poppins" pitchFamily="2" charset="0"/>
              </a:rPr>
              <a:t>         Electric Vehicles are easy to drive and quiet</a:t>
            </a:r>
          </a:p>
          <a:p>
            <a:pPr marL="457200" lvl="1" indent="0">
              <a:buNone/>
            </a:pPr>
            <a:r>
              <a:rPr lang="en-US" i="0" dirty="0">
                <a:effectLst/>
                <a:latin typeface="Poppins" pitchFamily="2" charset="0"/>
              </a:rPr>
              <a:t>Electric vehicles don’t have gears and are very convenient to drive. There are no complicated controls, just accelerate, brake, and steer. When you want to charge your vehicle, just plug it in to a home or public charger. Electric vehicles are also quiet, so they reduce noise pollution that traditional vehicles contribute to.</a:t>
            </a:r>
            <a:endParaRPr lang="en-US" dirty="0">
              <a:latin typeface="Poppins" pitchFamily="2" charset="0"/>
            </a:endParaRPr>
          </a:p>
          <a:p>
            <a:pPr lvl="1"/>
            <a:endParaRPr lang="en-US" dirty="0">
              <a:latin typeface="Poppins" pitchFamily="2" charset="0"/>
            </a:endParaRPr>
          </a:p>
          <a:p>
            <a:endParaRPr lang="en-US" b="1" dirty="0">
              <a:solidFill>
                <a:srgbClr val="185589"/>
              </a:solidFill>
              <a:latin typeface="Poppins" pitchFamily="2" charset="0"/>
            </a:endParaRPr>
          </a:p>
          <a:p>
            <a:endParaRPr lang="en-US" dirty="0"/>
          </a:p>
        </p:txBody>
      </p:sp>
      <p:pic>
        <p:nvPicPr>
          <p:cNvPr id="4" name="Picture 4">
            <a:extLst>
              <a:ext uri="{FF2B5EF4-FFF2-40B4-BE49-F238E27FC236}">
                <a16:creationId xmlns:a16="http://schemas.microsoft.com/office/drawing/2014/main" id="{9C4FCC9C-B4AF-230E-73E3-81EC3E7E21B4}"/>
              </a:ext>
            </a:extLst>
          </p:cNvPr>
          <p:cNvPicPr>
            <a:picLocks noChangeAspect="1"/>
          </p:cNvPicPr>
          <p:nvPr/>
        </p:nvPicPr>
        <p:blipFill>
          <a:blip r:embed="rId2"/>
          <a:stretch>
            <a:fillRect/>
          </a:stretch>
        </p:blipFill>
        <p:spPr>
          <a:xfrm>
            <a:off x="768109" y="1455374"/>
            <a:ext cx="4183707" cy="3946256"/>
          </a:xfrm>
          <a:prstGeom prst="rect">
            <a:avLst/>
          </a:prstGeom>
        </p:spPr>
      </p:pic>
    </p:spTree>
    <p:extLst>
      <p:ext uri="{BB962C8B-B14F-4D97-AF65-F5344CB8AC3E}">
        <p14:creationId xmlns:p14="http://schemas.microsoft.com/office/powerpoint/2010/main" val="1403167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247DD-ECF1-7919-1B5C-42102582DE11}"/>
              </a:ext>
            </a:extLst>
          </p:cNvPr>
          <p:cNvSpPr>
            <a:spLocks noGrp="1"/>
          </p:cNvSpPr>
          <p:nvPr>
            <p:ph type="title"/>
          </p:nvPr>
        </p:nvSpPr>
        <p:spPr/>
        <p:txBody>
          <a:bodyPr/>
          <a:lstStyle/>
          <a:p>
            <a:endParaRPr lang="en-US"/>
          </a:p>
        </p:txBody>
      </p:sp>
      <p:sp>
        <p:nvSpPr>
          <p:cNvPr id="13" name="Content Placeholder 12">
            <a:extLst>
              <a:ext uri="{FF2B5EF4-FFF2-40B4-BE49-F238E27FC236}">
                <a16:creationId xmlns:a16="http://schemas.microsoft.com/office/drawing/2014/main" id="{0C1EA36B-40C4-CD32-3BE4-14EC96EF6A57}"/>
              </a:ext>
            </a:extLst>
          </p:cNvPr>
          <p:cNvSpPr>
            <a:spLocks noGrp="1"/>
          </p:cNvSpPr>
          <p:nvPr>
            <p:ph idx="1"/>
          </p:nvPr>
        </p:nvSpPr>
        <p:spPr/>
        <p:txBody>
          <a:bodyPr>
            <a:normAutofit fontScale="92500" lnSpcReduction="10000"/>
          </a:bodyPr>
          <a:lstStyle/>
          <a:p>
            <a:pPr marL="0" indent="0">
              <a:buNone/>
            </a:pPr>
            <a:r>
              <a:rPr lang="en-US" b="1" i="0" dirty="0">
                <a:solidFill>
                  <a:srgbClr val="185589"/>
                </a:solidFill>
                <a:effectLst/>
                <a:latin typeface="Poppins" pitchFamily="2" charset="0"/>
              </a:rPr>
              <a:t>      </a:t>
            </a:r>
          </a:p>
          <a:p>
            <a:pPr marL="0" indent="0">
              <a:buNone/>
            </a:pPr>
            <a:endParaRPr lang="en-US" b="1" dirty="0">
              <a:solidFill>
                <a:srgbClr val="185589"/>
              </a:solidFill>
              <a:latin typeface="Poppins" pitchFamily="2" charset="0"/>
            </a:endParaRPr>
          </a:p>
          <a:p>
            <a:pPr marL="0" indent="0">
              <a:buNone/>
            </a:pPr>
            <a:endParaRPr lang="en-US" b="1" i="0" dirty="0">
              <a:solidFill>
                <a:srgbClr val="185589"/>
              </a:solidFill>
              <a:effectLst/>
              <a:latin typeface="Poppins" pitchFamily="2" charset="0"/>
            </a:endParaRPr>
          </a:p>
          <a:p>
            <a:pPr marL="0" indent="0">
              <a:buNone/>
            </a:pPr>
            <a:r>
              <a:rPr lang="en-US" b="1" i="0" dirty="0">
                <a:solidFill>
                  <a:srgbClr val="185589"/>
                </a:solidFill>
                <a:effectLst/>
                <a:latin typeface="Poppins" pitchFamily="2" charset="0"/>
              </a:rPr>
              <a:t>   Convenience of charging at home</a:t>
            </a:r>
          </a:p>
          <a:p>
            <a:pPr marL="0" indent="0">
              <a:buNone/>
            </a:pPr>
            <a:r>
              <a:rPr lang="en-US" dirty="0">
                <a:latin typeface="Poppins" pitchFamily="2" charset="0"/>
              </a:rPr>
              <a:t> Imagine being at a busy fuel station during peak        hours, and you are getting late to reach your workplace. These problems can easily be overcome with an electric vehicle. Simply plug your vehicle in at your home charger for 4-5 hours before you plan to go. If you are able to get a charger where you park at home, it is very convenient to plan your journeys in advance. What if you forget to plug in your machine someday? Then you can easily take the help of fast chargers or even battery swapping services if you are on a two-wheeler on the road.</a:t>
            </a:r>
          </a:p>
          <a:p>
            <a:endParaRPr lang="en-US" dirty="0">
              <a:latin typeface="Poppins" pitchFamily="2" charset="0"/>
            </a:endParaRPr>
          </a:p>
          <a:p>
            <a:endParaRPr lang="en-US" dirty="0"/>
          </a:p>
        </p:txBody>
      </p:sp>
      <p:pic>
        <p:nvPicPr>
          <p:cNvPr id="14" name="Picture 14">
            <a:extLst>
              <a:ext uri="{FF2B5EF4-FFF2-40B4-BE49-F238E27FC236}">
                <a16:creationId xmlns:a16="http://schemas.microsoft.com/office/drawing/2014/main" id="{1E126784-4B7E-8E97-5F37-88BD0512EE32}"/>
              </a:ext>
            </a:extLst>
          </p:cNvPr>
          <p:cNvPicPr>
            <a:picLocks noChangeAspect="1"/>
          </p:cNvPicPr>
          <p:nvPr/>
        </p:nvPicPr>
        <p:blipFill>
          <a:blip r:embed="rId2"/>
          <a:stretch>
            <a:fillRect/>
          </a:stretch>
        </p:blipFill>
        <p:spPr>
          <a:xfrm>
            <a:off x="633150" y="1531162"/>
            <a:ext cx="4009940" cy="3792669"/>
          </a:xfrm>
          <a:prstGeom prst="rect">
            <a:avLst/>
          </a:prstGeom>
        </p:spPr>
      </p:pic>
    </p:spTree>
    <p:extLst>
      <p:ext uri="{BB962C8B-B14F-4D97-AF65-F5344CB8AC3E}">
        <p14:creationId xmlns:p14="http://schemas.microsoft.com/office/powerpoint/2010/main" val="3829199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72AA-95AB-1D88-7FDB-C4F181A3F4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DA4787-DC10-7DE3-097C-B0E43B9F8F64}"/>
              </a:ext>
            </a:extLst>
          </p:cNvPr>
          <p:cNvSpPr>
            <a:spLocks noGrp="1"/>
          </p:cNvSpPr>
          <p:nvPr>
            <p:ph idx="1"/>
          </p:nvPr>
        </p:nvSpPr>
        <p:spPr/>
        <p:txBody>
          <a:bodyPr/>
          <a:lstStyle/>
          <a:p>
            <a:pPr marL="0" indent="0">
              <a:buNone/>
            </a:pPr>
            <a:r>
              <a:rPr lang="en-US" b="1" i="0" dirty="0">
                <a:solidFill>
                  <a:srgbClr val="185589"/>
                </a:solidFill>
                <a:effectLst/>
                <a:latin typeface="Poppins" pitchFamily="2" charset="0"/>
              </a:rPr>
              <a:t> </a:t>
            </a:r>
            <a:r>
              <a:rPr lang="en-US" b="1" i="0" dirty="0">
                <a:solidFill>
                  <a:schemeClr val="accent5">
                    <a:lumMod val="75000"/>
                  </a:schemeClr>
                </a:solidFill>
                <a:effectLst/>
                <a:latin typeface="Poppins" pitchFamily="2" charset="0"/>
              </a:rPr>
              <a:t>N</a:t>
            </a:r>
            <a:r>
              <a:rPr lang="en-US" b="1" i="0" dirty="0">
                <a:solidFill>
                  <a:srgbClr val="185589"/>
                </a:solidFill>
                <a:effectLst/>
                <a:latin typeface="Poppins" pitchFamily="2" charset="0"/>
              </a:rPr>
              <a:t>o noise pollution</a:t>
            </a:r>
          </a:p>
          <a:p>
            <a:pPr marL="0" indent="0">
              <a:buNone/>
            </a:pPr>
            <a:r>
              <a:rPr lang="en-US" dirty="0">
                <a:latin typeface="Poppins" pitchFamily="2" charset="0"/>
              </a:rPr>
              <a:t>Electric vehicles have the silent functioning capability as there is no engine under the hood. No engine means no noise. The electric motor functions so silently that you need to peek into your instrument panel to check if it is ON. Electric vehicles are so silent that manufacturers have to add false sounds in order to make them safe for pedestrians.</a:t>
            </a:r>
          </a:p>
          <a:p>
            <a:endParaRPr lang="en-US" dirty="0"/>
          </a:p>
        </p:txBody>
      </p:sp>
      <p:pic>
        <p:nvPicPr>
          <p:cNvPr id="4" name="Picture 4">
            <a:extLst>
              <a:ext uri="{FF2B5EF4-FFF2-40B4-BE49-F238E27FC236}">
                <a16:creationId xmlns:a16="http://schemas.microsoft.com/office/drawing/2014/main" id="{AAFE4773-08C6-598E-63B1-53B196CE8527}"/>
              </a:ext>
            </a:extLst>
          </p:cNvPr>
          <p:cNvPicPr>
            <a:picLocks noChangeAspect="1"/>
          </p:cNvPicPr>
          <p:nvPr/>
        </p:nvPicPr>
        <p:blipFill>
          <a:blip r:embed="rId2"/>
          <a:stretch>
            <a:fillRect/>
          </a:stretch>
        </p:blipFill>
        <p:spPr>
          <a:xfrm>
            <a:off x="572889" y="958416"/>
            <a:ext cx="4130461" cy="4276111"/>
          </a:xfrm>
          <a:prstGeom prst="rect">
            <a:avLst/>
          </a:prstGeom>
        </p:spPr>
      </p:pic>
    </p:spTree>
    <p:extLst>
      <p:ext uri="{BB962C8B-B14F-4D97-AF65-F5344CB8AC3E}">
        <p14:creationId xmlns:p14="http://schemas.microsoft.com/office/powerpoint/2010/main" val="39369130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A39C-2A8C-57CB-618F-BCAFA2CB4945}"/>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B1CF6BFC-5260-CBFC-A9B8-1BD2D6AD72FF}"/>
              </a:ext>
            </a:extLst>
          </p:cNvPr>
          <p:cNvSpPr>
            <a:spLocks noGrp="1"/>
          </p:cNvSpPr>
          <p:nvPr>
            <p:ph idx="1"/>
          </p:nvPr>
        </p:nvSpPr>
        <p:spPr/>
        <p:txBody>
          <a:bodyPr/>
          <a:lstStyle/>
          <a:p>
            <a:pPr marL="457200" lvl="1" indent="0">
              <a:buNone/>
            </a:pPr>
            <a:r>
              <a:rPr lang="en-US" dirty="0"/>
              <a:t> When it comes to climate change and air quality, electric cars are clearly preferable to petrol or diesel cars. Contrary to some public doubts and uncertainties about the environmental benefits of electric cars, the science is increasingly clear</a:t>
            </a:r>
          </a:p>
        </p:txBody>
      </p:sp>
    </p:spTree>
    <p:extLst>
      <p:ext uri="{BB962C8B-B14F-4D97-AF65-F5344CB8AC3E}">
        <p14:creationId xmlns:p14="http://schemas.microsoft.com/office/powerpoint/2010/main" val="3441876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4B3D9-9B3E-8B41-D16C-97A1999EB57A}"/>
              </a:ext>
            </a:extLst>
          </p:cNvPr>
          <p:cNvSpPr>
            <a:spLocks noGrp="1"/>
          </p:cNvSpPr>
          <p:nvPr>
            <p:ph type="ctrTitle"/>
          </p:nvPr>
        </p:nvSpPr>
        <p:spPr>
          <a:xfrm>
            <a:off x="1759238" y="1206894"/>
            <a:ext cx="8839650" cy="798681"/>
          </a:xfrm>
        </p:spPr>
        <p:txBody>
          <a:bodyPr>
            <a:normAutofit fontScale="90000"/>
          </a:bodyPr>
          <a:lstStyle/>
          <a:p>
            <a:r>
              <a:rPr lang="en-US" b="1" dirty="0">
                <a:solidFill>
                  <a:schemeClr val="tx1"/>
                </a:solidFill>
              </a:rPr>
              <a:t>BUSINESS MODEL OR IMPACT</a:t>
            </a:r>
          </a:p>
        </p:txBody>
      </p:sp>
      <p:sp>
        <p:nvSpPr>
          <p:cNvPr id="3" name="Subtitle 2">
            <a:extLst>
              <a:ext uri="{FF2B5EF4-FFF2-40B4-BE49-F238E27FC236}">
                <a16:creationId xmlns:a16="http://schemas.microsoft.com/office/drawing/2014/main" id="{4D8E2DD4-053A-7ACC-B023-4FF4EEADB15D}"/>
              </a:ext>
            </a:extLst>
          </p:cNvPr>
          <p:cNvSpPr>
            <a:spLocks noGrp="1"/>
          </p:cNvSpPr>
          <p:nvPr>
            <p:ph type="subTitle" idx="1"/>
          </p:nvPr>
        </p:nvSpPr>
        <p:spPr/>
        <p:txBody>
          <a:bodyPr/>
          <a:lstStyle/>
          <a:p>
            <a:endParaRPr lang="en-US" dirty="0"/>
          </a:p>
        </p:txBody>
      </p:sp>
      <p:pic>
        <p:nvPicPr>
          <p:cNvPr id="4" name="Picture 4">
            <a:extLst>
              <a:ext uri="{FF2B5EF4-FFF2-40B4-BE49-F238E27FC236}">
                <a16:creationId xmlns:a16="http://schemas.microsoft.com/office/drawing/2014/main" id="{ADE58001-C8B5-A2AA-AAA0-5D12DFBFCBC7}"/>
              </a:ext>
            </a:extLst>
          </p:cNvPr>
          <p:cNvPicPr>
            <a:picLocks noChangeAspect="1"/>
          </p:cNvPicPr>
          <p:nvPr/>
        </p:nvPicPr>
        <p:blipFill>
          <a:blip r:embed="rId2"/>
          <a:stretch>
            <a:fillRect/>
          </a:stretch>
        </p:blipFill>
        <p:spPr>
          <a:xfrm>
            <a:off x="3475295" y="2008751"/>
            <a:ext cx="4990716" cy="3220102"/>
          </a:xfrm>
          <a:prstGeom prst="rect">
            <a:avLst/>
          </a:prstGeom>
        </p:spPr>
      </p:pic>
    </p:spTree>
    <p:extLst>
      <p:ext uri="{BB962C8B-B14F-4D97-AF65-F5344CB8AC3E}">
        <p14:creationId xmlns:p14="http://schemas.microsoft.com/office/powerpoint/2010/main" val="309420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7AAB7-36AD-7F1B-35C0-B055BCE7C410}"/>
              </a:ext>
            </a:extLst>
          </p:cNvPr>
          <p:cNvSpPr>
            <a:spLocks noGrp="1"/>
          </p:cNvSpPr>
          <p:nvPr>
            <p:ph type="title"/>
          </p:nvPr>
        </p:nvSpPr>
        <p:spPr/>
        <p:txBody>
          <a:bodyPr/>
          <a:lstStyle/>
          <a:p>
            <a:r>
              <a:rPr lang="en-IN" dirty="0"/>
              <a:t>Brands according to body style</a:t>
            </a:r>
          </a:p>
        </p:txBody>
      </p:sp>
      <p:sp>
        <p:nvSpPr>
          <p:cNvPr id="3" name="Content Placeholder 2">
            <a:extLst>
              <a:ext uri="{FF2B5EF4-FFF2-40B4-BE49-F238E27FC236}">
                <a16:creationId xmlns:a16="http://schemas.microsoft.com/office/drawing/2014/main" id="{9A6F3590-B25C-AD93-EBA3-C7C673EF8126}"/>
              </a:ext>
            </a:extLst>
          </p:cNvPr>
          <p:cNvSpPr>
            <a:spLocks noGrp="1"/>
          </p:cNvSpPr>
          <p:nvPr>
            <p:ph idx="1"/>
          </p:nvPr>
        </p:nvSpPr>
        <p:spPr/>
        <p:txBody>
          <a:bodyPr/>
          <a:lstStyle/>
          <a:p>
            <a:r>
              <a:rPr lang="en-US" b="0" i="0" dirty="0">
                <a:solidFill>
                  <a:srgbClr val="000000"/>
                </a:solidFill>
                <a:effectLst/>
              </a:rPr>
              <a:t>The easiest way to define a vehicle is by how it looks. What's the first thing you notice when a vehicle comes toward you on the street? Its shape. That's called the "body style.“</a:t>
            </a:r>
          </a:p>
          <a:p>
            <a:pPr marL="0" indent="0">
              <a:buNone/>
            </a:pPr>
            <a:r>
              <a:rPr lang="en-US" b="1" i="0" dirty="0" err="1">
                <a:solidFill>
                  <a:srgbClr val="000000"/>
                </a:solidFill>
                <a:effectLst/>
              </a:rPr>
              <a:t>suv</a:t>
            </a:r>
            <a:endParaRPr lang="en-US" b="1" i="0" dirty="0">
              <a:solidFill>
                <a:srgbClr val="000000"/>
              </a:solidFill>
              <a:effectLst/>
            </a:endParaRPr>
          </a:p>
          <a:p>
            <a:r>
              <a:rPr lang="en-US" b="0" i="0" dirty="0">
                <a:solidFill>
                  <a:srgbClr val="000000"/>
                </a:solidFill>
                <a:effectLst/>
              </a:rPr>
              <a:t>SUVs—often also referred to as crossovers—tend to be taller and boxier than sedans, offer an elevated seating position, and have more ground clearance than a car. They include a station wagon-like cargo area that is accessed through a flip-up rear hatch door, and many offer all-wheel drive. </a:t>
            </a:r>
            <a:endParaRPr lang="en-IN" dirty="0"/>
          </a:p>
        </p:txBody>
      </p:sp>
    </p:spTree>
    <p:extLst>
      <p:ext uri="{BB962C8B-B14F-4D97-AF65-F5344CB8AC3E}">
        <p14:creationId xmlns:p14="http://schemas.microsoft.com/office/powerpoint/2010/main" val="19029462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252F-9B96-6834-122F-FBF884562971}"/>
              </a:ext>
            </a:extLst>
          </p:cNvPr>
          <p:cNvSpPr>
            <a:spLocks noGrp="1"/>
          </p:cNvSpPr>
          <p:nvPr>
            <p:ph type="title"/>
          </p:nvPr>
        </p:nvSpPr>
        <p:spPr>
          <a:xfrm>
            <a:off x="924128" y="718950"/>
            <a:ext cx="3498979" cy="2619641"/>
          </a:xfrm>
        </p:spPr>
        <p:txBody>
          <a:bodyPr/>
          <a:lstStyle/>
          <a:p>
            <a:r>
              <a:rPr lang="en-US" dirty="0"/>
              <a:t>INTRODUCTION </a:t>
            </a:r>
          </a:p>
        </p:txBody>
      </p:sp>
      <p:sp>
        <p:nvSpPr>
          <p:cNvPr id="3" name="Content Placeholder 2">
            <a:extLst>
              <a:ext uri="{FF2B5EF4-FFF2-40B4-BE49-F238E27FC236}">
                <a16:creationId xmlns:a16="http://schemas.microsoft.com/office/drawing/2014/main" id="{6A91E396-6ADF-595D-2979-B4DB901DC235}"/>
              </a:ext>
            </a:extLst>
          </p:cNvPr>
          <p:cNvSpPr>
            <a:spLocks noGrp="1"/>
          </p:cNvSpPr>
          <p:nvPr>
            <p:ph idx="1"/>
          </p:nvPr>
        </p:nvSpPr>
        <p:spPr/>
        <p:txBody>
          <a:bodyPr/>
          <a:lstStyle/>
          <a:p>
            <a:r>
              <a:rPr lang="en-US" b="0" i="0">
                <a:solidFill>
                  <a:srgbClr val="333333"/>
                </a:solidFill>
                <a:effectLst/>
                <a:latin typeface="Quicksand"/>
              </a:rPr>
              <a:t>There are a range of business models that can be applied to electric vehicle charging points, each suited to a different business objective.</a:t>
            </a:r>
          </a:p>
          <a:p>
            <a:r>
              <a:rPr lang="en-US" b="0" i="0">
                <a:solidFill>
                  <a:srgbClr val="333333"/>
                </a:solidFill>
                <a:effectLst/>
                <a:latin typeface="Quicksand"/>
              </a:rPr>
              <a:t>They include:</a:t>
            </a:r>
          </a:p>
          <a:p>
            <a:r>
              <a:rPr lang="en-US" b="0" i="0">
                <a:solidFill>
                  <a:srgbClr val="333333"/>
                </a:solidFill>
                <a:effectLst/>
                <a:latin typeface="Quicksand"/>
              </a:rPr>
              <a:t>Loss leader model; offer free charging to attract drivers.</a:t>
            </a:r>
          </a:p>
          <a:p>
            <a:r>
              <a:rPr lang="en-US" b="0" i="0">
                <a:solidFill>
                  <a:srgbClr val="333333"/>
                </a:solidFill>
                <a:effectLst/>
                <a:latin typeface="Quicksand"/>
              </a:rPr>
              <a:t>Cost recovery; set a usage fee to cover the cost of your chargepoints.</a:t>
            </a:r>
          </a:p>
          <a:p>
            <a:r>
              <a:rPr lang="en-US" b="0" i="0">
                <a:solidFill>
                  <a:srgbClr val="333333"/>
                </a:solidFill>
                <a:effectLst/>
                <a:latin typeface="Quicksand"/>
              </a:rPr>
              <a:t>Profit making; set a usage fee that covers your costs and generates profit.</a:t>
            </a:r>
          </a:p>
          <a:p>
            <a:r>
              <a:rPr lang="en-US" b="0" i="0">
                <a:solidFill>
                  <a:srgbClr val="333333"/>
                </a:solidFill>
                <a:effectLst/>
                <a:latin typeface="Quicksand"/>
              </a:rPr>
              <a:t>Fully funded; a network operator funds the installation of your chargepoints, with conditions on their operation.</a:t>
            </a:r>
          </a:p>
        </p:txBody>
      </p:sp>
      <p:pic>
        <p:nvPicPr>
          <p:cNvPr id="4" name="Picture 4">
            <a:extLst>
              <a:ext uri="{FF2B5EF4-FFF2-40B4-BE49-F238E27FC236}">
                <a16:creationId xmlns:a16="http://schemas.microsoft.com/office/drawing/2014/main" id="{6A5DFA2E-99F0-8C4E-1C4C-5550B423ACB0}"/>
              </a:ext>
            </a:extLst>
          </p:cNvPr>
          <p:cNvPicPr>
            <a:picLocks noChangeAspect="1"/>
          </p:cNvPicPr>
          <p:nvPr/>
        </p:nvPicPr>
        <p:blipFill>
          <a:blip r:embed="rId2"/>
          <a:stretch>
            <a:fillRect/>
          </a:stretch>
        </p:blipFill>
        <p:spPr>
          <a:xfrm>
            <a:off x="510234" y="2247384"/>
            <a:ext cx="4326766" cy="3007060"/>
          </a:xfrm>
          <a:prstGeom prst="rect">
            <a:avLst/>
          </a:prstGeom>
        </p:spPr>
      </p:pic>
    </p:spTree>
    <p:extLst>
      <p:ext uri="{BB962C8B-B14F-4D97-AF65-F5344CB8AC3E}">
        <p14:creationId xmlns:p14="http://schemas.microsoft.com/office/powerpoint/2010/main" val="5471793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333D5-46F3-304F-8943-10CDB222F3AE}"/>
              </a:ext>
            </a:extLst>
          </p:cNvPr>
          <p:cNvSpPr>
            <a:spLocks noGrp="1"/>
          </p:cNvSpPr>
          <p:nvPr>
            <p:ph type="title"/>
          </p:nvPr>
        </p:nvSpPr>
        <p:spPr>
          <a:xfrm>
            <a:off x="888631" y="1757096"/>
            <a:ext cx="3498979" cy="3049271"/>
          </a:xfrm>
        </p:spPr>
        <p:txBody>
          <a:bodyPr/>
          <a:lstStyle/>
          <a:p>
            <a:r>
              <a:rPr lang="en-US" dirty="0"/>
              <a:t>EV CHARGING BUSINESS MODEL.</a:t>
            </a:r>
          </a:p>
        </p:txBody>
      </p:sp>
      <p:sp>
        <p:nvSpPr>
          <p:cNvPr id="5" name="Content Placeholder 4">
            <a:extLst>
              <a:ext uri="{FF2B5EF4-FFF2-40B4-BE49-F238E27FC236}">
                <a16:creationId xmlns:a16="http://schemas.microsoft.com/office/drawing/2014/main" id="{B8F182F4-ADC8-BF78-3E39-AE6B5B92D4DE}"/>
              </a:ext>
            </a:extLst>
          </p:cNvPr>
          <p:cNvSpPr>
            <a:spLocks noGrp="1"/>
          </p:cNvSpPr>
          <p:nvPr>
            <p:ph idx="1"/>
          </p:nvPr>
        </p:nvSpPr>
        <p:spPr/>
        <p:txBody>
          <a:bodyPr/>
          <a:lstStyle/>
          <a:p>
            <a:r>
              <a:rPr lang="en-US" b="0" i="0">
                <a:solidFill>
                  <a:srgbClr val="333333"/>
                </a:solidFill>
                <a:effectLst/>
                <a:latin typeface="Quicksand"/>
              </a:rPr>
              <a:t>When considering an EV charging business model, it’s important to understand which models will be most effective for the type of visiting driver and the type of location/business where the charging stations will be installed, as well as the typical costs incurred.</a:t>
            </a:r>
          </a:p>
          <a:p>
            <a:r>
              <a:rPr lang="en-US" b="0" i="0">
                <a:solidFill>
                  <a:srgbClr val="333333"/>
                </a:solidFill>
                <a:effectLst/>
                <a:latin typeface="Quicksand"/>
              </a:rPr>
              <a:t>Whatever approach you are looking to take, flexibility and scalability are absolutely critical for such a young and fast paced industry.</a:t>
            </a:r>
          </a:p>
          <a:p>
            <a:r>
              <a:rPr lang="en-US" b="0" i="0">
                <a:solidFill>
                  <a:srgbClr val="333333"/>
                </a:solidFill>
                <a:effectLst/>
                <a:latin typeface="Quicksand"/>
              </a:rPr>
              <a:t>It’s key to work with a charging provider who will take the time to understand your location and make a tailored recommendation on what chargepoints and business model will be most effective.</a:t>
            </a:r>
          </a:p>
        </p:txBody>
      </p:sp>
    </p:spTree>
    <p:extLst>
      <p:ext uri="{BB962C8B-B14F-4D97-AF65-F5344CB8AC3E}">
        <p14:creationId xmlns:p14="http://schemas.microsoft.com/office/powerpoint/2010/main" val="19083118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66981-5698-4082-D857-003D3BF82235}"/>
              </a:ext>
            </a:extLst>
          </p:cNvPr>
          <p:cNvSpPr>
            <a:spLocks noGrp="1"/>
          </p:cNvSpPr>
          <p:nvPr>
            <p:ph type="title"/>
          </p:nvPr>
        </p:nvSpPr>
        <p:spPr>
          <a:xfrm>
            <a:off x="791680" y="1977208"/>
            <a:ext cx="3498979" cy="2456442"/>
          </a:xfrm>
        </p:spPr>
        <p:txBody>
          <a:bodyPr>
            <a:normAutofit fontScale="90000"/>
          </a:bodyPr>
          <a:lstStyle/>
          <a:p>
            <a:r>
              <a:rPr lang="en-US" b="1" i="0">
                <a:solidFill>
                  <a:srgbClr val="333333"/>
                </a:solidFill>
                <a:effectLst/>
                <a:latin typeface="Quicksand"/>
              </a:rPr>
              <a:t>What business/monetisation models are available for commercial EV charging?</a:t>
            </a:r>
          </a:p>
        </p:txBody>
      </p:sp>
      <p:sp>
        <p:nvSpPr>
          <p:cNvPr id="5" name="Content Placeholder 4">
            <a:extLst>
              <a:ext uri="{FF2B5EF4-FFF2-40B4-BE49-F238E27FC236}">
                <a16:creationId xmlns:a16="http://schemas.microsoft.com/office/drawing/2014/main" id="{8943282A-C6C4-6532-EB87-E2332C7CDC73}"/>
              </a:ext>
            </a:extLst>
          </p:cNvPr>
          <p:cNvSpPr>
            <a:spLocks noGrp="1"/>
          </p:cNvSpPr>
          <p:nvPr>
            <p:ph idx="1"/>
          </p:nvPr>
        </p:nvSpPr>
        <p:spPr/>
        <p:txBody>
          <a:bodyPr/>
          <a:lstStyle/>
          <a:p>
            <a:r>
              <a:rPr lang="en-US" b="0" i="0">
                <a:solidFill>
                  <a:srgbClr val="333333"/>
                </a:solidFill>
                <a:effectLst/>
                <a:latin typeface="Quicksand"/>
              </a:rPr>
              <a:t>For many businesses that rely on customers arriving by car, the revenue earned from EV driving customers using their business dwarfs the costs of electricity. It can therefore be sensible to absorb these costs rather than levy a fee that may deter drivers from visiting.</a:t>
            </a:r>
            <a:endParaRPr lang="en-US"/>
          </a:p>
        </p:txBody>
      </p:sp>
    </p:spTree>
    <p:extLst>
      <p:ext uri="{BB962C8B-B14F-4D97-AF65-F5344CB8AC3E}">
        <p14:creationId xmlns:p14="http://schemas.microsoft.com/office/powerpoint/2010/main" val="36216078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244F-FFFD-EA1E-23D4-E41FFD526D36}"/>
              </a:ext>
            </a:extLst>
          </p:cNvPr>
          <p:cNvSpPr>
            <a:spLocks noGrp="1"/>
          </p:cNvSpPr>
          <p:nvPr>
            <p:ph type="title"/>
          </p:nvPr>
        </p:nvSpPr>
        <p:spPr/>
        <p:txBody>
          <a:bodyPr/>
          <a:lstStyle/>
          <a:p>
            <a:r>
              <a:rPr lang="en-US" b="1" i="0">
                <a:solidFill>
                  <a:srgbClr val="333333"/>
                </a:solidFill>
                <a:effectLst/>
                <a:latin typeface="Quicksand"/>
              </a:rPr>
              <a:t>Operational cost or total cost recovery</a:t>
            </a:r>
          </a:p>
        </p:txBody>
      </p:sp>
      <p:sp>
        <p:nvSpPr>
          <p:cNvPr id="3" name="Content Placeholder 2">
            <a:extLst>
              <a:ext uri="{FF2B5EF4-FFF2-40B4-BE49-F238E27FC236}">
                <a16:creationId xmlns:a16="http://schemas.microsoft.com/office/drawing/2014/main" id="{B4443448-6DE2-9220-F51A-B0DEB17487DB}"/>
              </a:ext>
            </a:extLst>
          </p:cNvPr>
          <p:cNvSpPr>
            <a:spLocks noGrp="1"/>
          </p:cNvSpPr>
          <p:nvPr>
            <p:ph idx="1"/>
          </p:nvPr>
        </p:nvSpPr>
        <p:spPr/>
        <p:txBody>
          <a:bodyPr/>
          <a:lstStyle/>
          <a:p>
            <a:r>
              <a:rPr lang="en-US" b="0" i="0">
                <a:solidFill>
                  <a:srgbClr val="333333"/>
                </a:solidFill>
                <a:effectLst/>
                <a:latin typeface="Quicksand"/>
              </a:rPr>
              <a:t>In general, the more competitive the price levied, the more drivers you will attract with EV charging stations. But it is also worth considering the need state of your driver. For example, a driver on a short journey will be less willing to pay to charge than one who has done more mileage and will have a long onwards journey.</a:t>
            </a:r>
          </a:p>
          <a:p>
            <a:r>
              <a:rPr lang="en-US" b="0" i="0">
                <a:solidFill>
                  <a:srgbClr val="333333"/>
                </a:solidFill>
                <a:effectLst/>
                <a:latin typeface="Quicksand"/>
              </a:rPr>
              <a:t>If a tariff is set, it’s imperative to make the billing method easy to understand, access and use (e.g. apps and contactless payment cards for rapid chargers).</a:t>
            </a:r>
          </a:p>
        </p:txBody>
      </p:sp>
    </p:spTree>
    <p:extLst>
      <p:ext uri="{BB962C8B-B14F-4D97-AF65-F5344CB8AC3E}">
        <p14:creationId xmlns:p14="http://schemas.microsoft.com/office/powerpoint/2010/main" val="11192539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BE48-33C2-EA38-14DB-499AB77AECDE}"/>
              </a:ext>
            </a:extLst>
          </p:cNvPr>
          <p:cNvSpPr>
            <a:spLocks noGrp="1"/>
          </p:cNvSpPr>
          <p:nvPr>
            <p:ph type="title"/>
          </p:nvPr>
        </p:nvSpPr>
        <p:spPr/>
        <p:txBody>
          <a:bodyPr/>
          <a:lstStyle/>
          <a:p>
            <a:r>
              <a:rPr lang="en-US" b="1" i="0">
                <a:solidFill>
                  <a:srgbClr val="333333"/>
                </a:solidFill>
                <a:effectLst/>
                <a:latin typeface="Quicksand"/>
              </a:rPr>
              <a:t>Profit making</a:t>
            </a:r>
          </a:p>
        </p:txBody>
      </p:sp>
      <p:sp>
        <p:nvSpPr>
          <p:cNvPr id="3" name="Content Placeholder 2">
            <a:extLst>
              <a:ext uri="{FF2B5EF4-FFF2-40B4-BE49-F238E27FC236}">
                <a16:creationId xmlns:a16="http://schemas.microsoft.com/office/drawing/2014/main" id="{A97B9570-BF89-96D6-F128-8E12AE72180D}"/>
              </a:ext>
            </a:extLst>
          </p:cNvPr>
          <p:cNvSpPr>
            <a:spLocks noGrp="1"/>
          </p:cNvSpPr>
          <p:nvPr>
            <p:ph idx="1"/>
          </p:nvPr>
        </p:nvSpPr>
        <p:spPr/>
        <p:txBody>
          <a:bodyPr/>
          <a:lstStyle/>
          <a:p>
            <a:r>
              <a:rPr lang="en-US" b="0" i="0">
                <a:solidFill>
                  <a:srgbClr val="333333"/>
                </a:solidFill>
                <a:effectLst/>
                <a:latin typeface="Quicksand"/>
              </a:rPr>
              <a:t>Profit making models have broadly the same constraints as the cost recovery models, albeit with preferential financials for those locations where there is no alternative for drivers to charge. However, the disincentive for drivers to opportunity charge gets more acute as the price increases.</a:t>
            </a:r>
          </a:p>
          <a:p>
            <a:r>
              <a:rPr lang="en-US" b="0" i="0">
                <a:solidFill>
                  <a:srgbClr val="333333"/>
                </a:solidFill>
                <a:effectLst/>
                <a:latin typeface="Quicksand"/>
              </a:rPr>
              <a:t>There can also be concern over reputational damage if your business is seen to be unfairly exploiting drivers by setting too high a tariff.</a:t>
            </a:r>
          </a:p>
        </p:txBody>
      </p:sp>
    </p:spTree>
    <p:extLst>
      <p:ext uri="{BB962C8B-B14F-4D97-AF65-F5344CB8AC3E}">
        <p14:creationId xmlns:p14="http://schemas.microsoft.com/office/powerpoint/2010/main" val="343325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36224-E5A6-9609-245B-CB9A19AD6FD7}"/>
              </a:ext>
            </a:extLst>
          </p:cNvPr>
          <p:cNvSpPr>
            <a:spLocks noGrp="1"/>
          </p:cNvSpPr>
          <p:nvPr>
            <p:ph type="title"/>
          </p:nvPr>
        </p:nvSpPr>
        <p:spPr/>
        <p:txBody>
          <a:bodyPr/>
          <a:lstStyle/>
          <a:p>
            <a:r>
              <a:rPr lang="en-US" b="1" i="0">
                <a:solidFill>
                  <a:srgbClr val="333333"/>
                </a:solidFill>
                <a:effectLst/>
                <a:latin typeface="Quicksand"/>
              </a:rPr>
              <a:t>Fully funded</a:t>
            </a:r>
          </a:p>
        </p:txBody>
      </p:sp>
      <p:sp>
        <p:nvSpPr>
          <p:cNvPr id="3" name="Content Placeholder 2">
            <a:extLst>
              <a:ext uri="{FF2B5EF4-FFF2-40B4-BE49-F238E27FC236}">
                <a16:creationId xmlns:a16="http://schemas.microsoft.com/office/drawing/2014/main" id="{F7C159B7-2963-FA7E-33F2-457EF1EA10F5}"/>
              </a:ext>
            </a:extLst>
          </p:cNvPr>
          <p:cNvSpPr>
            <a:spLocks noGrp="1"/>
          </p:cNvSpPr>
          <p:nvPr>
            <p:ph idx="1"/>
          </p:nvPr>
        </p:nvSpPr>
        <p:spPr/>
        <p:txBody>
          <a:bodyPr/>
          <a:lstStyle/>
          <a:p>
            <a:r>
              <a:rPr lang="en-US" b="0" i="0">
                <a:solidFill>
                  <a:srgbClr val="333333"/>
                </a:solidFill>
                <a:effectLst/>
                <a:latin typeface="Quicksand"/>
              </a:rPr>
              <a:t>In some circumstances, charging infrastructure providers will offer to provide and install chargepoints free of charge to a business. This can work very effectively, but it is important to take a long term view to ensure that what is offered is of mutual benefit to you and your customers.</a:t>
            </a:r>
            <a:endParaRPr lang="en-US"/>
          </a:p>
        </p:txBody>
      </p:sp>
    </p:spTree>
    <p:extLst>
      <p:ext uri="{BB962C8B-B14F-4D97-AF65-F5344CB8AC3E}">
        <p14:creationId xmlns:p14="http://schemas.microsoft.com/office/powerpoint/2010/main" val="25162460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E782D-8903-6030-577F-9D90468097B7}"/>
              </a:ext>
            </a:extLst>
          </p:cNvPr>
          <p:cNvSpPr>
            <a:spLocks noGrp="1"/>
          </p:cNvSpPr>
          <p:nvPr>
            <p:ph type="title"/>
          </p:nvPr>
        </p:nvSpPr>
        <p:spPr/>
        <p:txBody>
          <a:bodyPr>
            <a:normAutofit fontScale="90000"/>
          </a:bodyPr>
          <a:lstStyle/>
          <a:p>
            <a:r>
              <a:rPr lang="en-US" b="1" i="0">
                <a:solidFill>
                  <a:srgbClr val="333333"/>
                </a:solidFill>
                <a:effectLst/>
                <a:latin typeface="Quicksand"/>
              </a:rPr>
              <a:t>What are the costs associated with commercial EV charging?</a:t>
            </a:r>
          </a:p>
        </p:txBody>
      </p:sp>
      <p:sp>
        <p:nvSpPr>
          <p:cNvPr id="3" name="Content Placeholder 2">
            <a:extLst>
              <a:ext uri="{FF2B5EF4-FFF2-40B4-BE49-F238E27FC236}">
                <a16:creationId xmlns:a16="http://schemas.microsoft.com/office/drawing/2014/main" id="{44FA7690-89C7-491E-F775-D3DFA2602C41}"/>
              </a:ext>
            </a:extLst>
          </p:cNvPr>
          <p:cNvSpPr>
            <a:spLocks noGrp="1"/>
          </p:cNvSpPr>
          <p:nvPr>
            <p:ph idx="1"/>
          </p:nvPr>
        </p:nvSpPr>
        <p:spPr/>
        <p:txBody>
          <a:bodyPr/>
          <a:lstStyle/>
          <a:p>
            <a:r>
              <a:rPr lang="en-US" b="0" i="0" dirty="0">
                <a:solidFill>
                  <a:srgbClr val="333333"/>
                </a:solidFill>
                <a:effectLst/>
                <a:latin typeface="Quicksand"/>
              </a:rPr>
              <a:t>When planning the installation of charging infrastructure, it is first important to understand the likely costs. </a:t>
            </a:r>
            <a:endParaRPr lang="en-US" dirty="0"/>
          </a:p>
        </p:txBody>
      </p:sp>
    </p:spTree>
    <p:extLst>
      <p:ext uri="{BB962C8B-B14F-4D97-AF65-F5344CB8AC3E}">
        <p14:creationId xmlns:p14="http://schemas.microsoft.com/office/powerpoint/2010/main" val="23173303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EF38-8EE0-F2C2-0D94-7230F84EF88A}"/>
              </a:ext>
            </a:extLst>
          </p:cNvPr>
          <p:cNvSpPr>
            <a:spLocks noGrp="1"/>
          </p:cNvSpPr>
          <p:nvPr>
            <p:ph type="title"/>
          </p:nvPr>
        </p:nvSpPr>
        <p:spPr>
          <a:xfrm>
            <a:off x="791680" y="971055"/>
            <a:ext cx="3498979" cy="2456442"/>
          </a:xfrm>
        </p:spPr>
        <p:txBody>
          <a:bodyPr/>
          <a:lstStyle/>
          <a:p>
            <a:r>
              <a:rPr lang="en-US" b="1" i="0">
                <a:solidFill>
                  <a:srgbClr val="333333"/>
                </a:solidFill>
                <a:effectLst/>
                <a:latin typeface="Quicksand"/>
              </a:rPr>
              <a:t>Chargepoint hardware costs</a:t>
            </a:r>
          </a:p>
        </p:txBody>
      </p:sp>
      <p:sp>
        <p:nvSpPr>
          <p:cNvPr id="3" name="Content Placeholder 2">
            <a:extLst>
              <a:ext uri="{FF2B5EF4-FFF2-40B4-BE49-F238E27FC236}">
                <a16:creationId xmlns:a16="http://schemas.microsoft.com/office/drawing/2014/main" id="{BFCB2D69-DFED-6FC2-99D7-9D1C80E47DA3}"/>
              </a:ext>
            </a:extLst>
          </p:cNvPr>
          <p:cNvSpPr>
            <a:spLocks noGrp="1"/>
          </p:cNvSpPr>
          <p:nvPr>
            <p:ph idx="1"/>
          </p:nvPr>
        </p:nvSpPr>
        <p:spPr/>
        <p:txBody>
          <a:bodyPr/>
          <a:lstStyle/>
          <a:p>
            <a:r>
              <a:rPr lang="en-US" b="0" i="0">
                <a:solidFill>
                  <a:srgbClr val="333333"/>
                </a:solidFill>
                <a:effectLst/>
                <a:latin typeface="Quicksand"/>
              </a:rPr>
              <a:t>Hardware costs vary depending on the power that chargepoints can deliver, the features that they offer and their build quality.</a:t>
            </a:r>
            <a:endParaRPr lang="en-US"/>
          </a:p>
        </p:txBody>
      </p:sp>
      <p:pic>
        <p:nvPicPr>
          <p:cNvPr id="4" name="Picture 4">
            <a:extLst>
              <a:ext uri="{FF2B5EF4-FFF2-40B4-BE49-F238E27FC236}">
                <a16:creationId xmlns:a16="http://schemas.microsoft.com/office/drawing/2014/main" id="{879BA33C-B1B5-CB9D-6860-687517B5CE18}"/>
              </a:ext>
            </a:extLst>
          </p:cNvPr>
          <p:cNvPicPr>
            <a:picLocks noChangeAspect="1"/>
          </p:cNvPicPr>
          <p:nvPr/>
        </p:nvPicPr>
        <p:blipFill>
          <a:blip r:embed="rId2"/>
          <a:stretch>
            <a:fillRect/>
          </a:stretch>
        </p:blipFill>
        <p:spPr>
          <a:xfrm>
            <a:off x="791681" y="2717560"/>
            <a:ext cx="3761823" cy="2456442"/>
          </a:xfrm>
          <a:prstGeom prst="rect">
            <a:avLst/>
          </a:prstGeom>
        </p:spPr>
      </p:pic>
    </p:spTree>
    <p:extLst>
      <p:ext uri="{BB962C8B-B14F-4D97-AF65-F5344CB8AC3E}">
        <p14:creationId xmlns:p14="http://schemas.microsoft.com/office/powerpoint/2010/main" val="19606121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BDD35-0D75-E17D-3747-22014769DB09}"/>
              </a:ext>
            </a:extLst>
          </p:cNvPr>
          <p:cNvSpPr>
            <a:spLocks noGrp="1"/>
          </p:cNvSpPr>
          <p:nvPr>
            <p:ph type="title"/>
          </p:nvPr>
        </p:nvSpPr>
        <p:spPr/>
        <p:txBody>
          <a:bodyPr/>
          <a:lstStyle/>
          <a:p>
            <a:r>
              <a:rPr lang="en-US" b="0" i="0">
                <a:solidFill>
                  <a:srgbClr val="333333"/>
                </a:solidFill>
                <a:effectLst/>
                <a:latin typeface="Quicksand"/>
              </a:rPr>
              <a:t>Average costs</a:t>
            </a:r>
            <a:endParaRPr lang="en-US"/>
          </a:p>
        </p:txBody>
      </p:sp>
      <p:graphicFrame>
        <p:nvGraphicFramePr>
          <p:cNvPr id="4" name="Table 4">
            <a:extLst>
              <a:ext uri="{FF2B5EF4-FFF2-40B4-BE49-F238E27FC236}">
                <a16:creationId xmlns:a16="http://schemas.microsoft.com/office/drawing/2014/main" id="{F7F72870-8D24-B88B-D46F-A9EE3825F0B9}"/>
              </a:ext>
            </a:extLst>
          </p:cNvPr>
          <p:cNvGraphicFramePr>
            <a:graphicFrameLocks noGrp="1"/>
          </p:cNvGraphicFramePr>
          <p:nvPr>
            <p:ph idx="1"/>
          </p:nvPr>
        </p:nvGraphicFramePr>
        <p:xfrm>
          <a:off x="5118100" y="803275"/>
          <a:ext cx="6281736" cy="4206240"/>
        </p:xfrm>
        <a:graphic>
          <a:graphicData uri="http://schemas.openxmlformats.org/drawingml/2006/table">
            <a:tbl>
              <a:tblPr firstRow="1" bandRow="1">
                <a:tableStyleId>{5C22544A-7EE6-4342-B048-85BDC9FD1C3A}</a:tableStyleId>
              </a:tblPr>
              <a:tblGrid>
                <a:gridCol w="1570434">
                  <a:extLst>
                    <a:ext uri="{9D8B030D-6E8A-4147-A177-3AD203B41FA5}">
                      <a16:colId xmlns:a16="http://schemas.microsoft.com/office/drawing/2014/main" val="1441528790"/>
                    </a:ext>
                  </a:extLst>
                </a:gridCol>
                <a:gridCol w="1570434">
                  <a:extLst>
                    <a:ext uri="{9D8B030D-6E8A-4147-A177-3AD203B41FA5}">
                      <a16:colId xmlns:a16="http://schemas.microsoft.com/office/drawing/2014/main" val="2030472434"/>
                    </a:ext>
                  </a:extLst>
                </a:gridCol>
                <a:gridCol w="1570434">
                  <a:extLst>
                    <a:ext uri="{9D8B030D-6E8A-4147-A177-3AD203B41FA5}">
                      <a16:colId xmlns:a16="http://schemas.microsoft.com/office/drawing/2014/main" val="4149168856"/>
                    </a:ext>
                  </a:extLst>
                </a:gridCol>
                <a:gridCol w="1570434">
                  <a:extLst>
                    <a:ext uri="{9D8B030D-6E8A-4147-A177-3AD203B41FA5}">
                      <a16:colId xmlns:a16="http://schemas.microsoft.com/office/drawing/2014/main" val="3547601382"/>
                    </a:ext>
                  </a:extLst>
                </a:gridCol>
              </a:tblGrid>
              <a:tr h="370840">
                <a:tc>
                  <a:txBody>
                    <a:bodyPr/>
                    <a:lstStyle/>
                    <a:p>
                      <a:pPr algn="ctr"/>
                      <a:r>
                        <a:rPr lang="en-US" b="1" i="0" dirty="0">
                          <a:solidFill>
                            <a:schemeClr val="tx1"/>
                          </a:solidFill>
                          <a:effectLst/>
                          <a:latin typeface="Quicksand"/>
                        </a:rPr>
                        <a:t>Charger power rating</a:t>
                      </a:r>
                      <a:endParaRPr lang="en-US" b="1" dirty="0">
                        <a:solidFill>
                          <a:schemeClr val="tx1"/>
                        </a:solidFill>
                      </a:endParaRPr>
                    </a:p>
                  </a:txBody>
                  <a:tcPr/>
                </a:tc>
                <a:tc>
                  <a:txBody>
                    <a:bodyPr/>
                    <a:lstStyle/>
                    <a:p>
                      <a:pPr algn="ctr"/>
                      <a:r>
                        <a:rPr lang="en-US" b="1" i="0" dirty="0">
                          <a:solidFill>
                            <a:srgbClr val="333333"/>
                          </a:solidFill>
                          <a:effectLst/>
                          <a:latin typeface="Quicksand"/>
                        </a:rPr>
                        <a:t>kWh added per 30 minutes charging</a:t>
                      </a:r>
                      <a:endParaRPr lang="en-US" dirty="0"/>
                    </a:p>
                  </a:txBody>
                  <a:tcPr/>
                </a:tc>
                <a:tc>
                  <a:txBody>
                    <a:bodyPr/>
                    <a:lstStyle/>
                    <a:p>
                      <a:pPr algn="ctr"/>
                      <a:r>
                        <a:rPr lang="en-US" b="1" i="0" dirty="0" err="1">
                          <a:solidFill>
                            <a:srgbClr val="333333"/>
                          </a:solidFill>
                          <a:effectLst/>
                          <a:latin typeface="Quicksand"/>
                        </a:rPr>
                        <a:t>Approx</a:t>
                      </a:r>
                      <a:r>
                        <a:rPr lang="en-US" b="1" i="0" dirty="0">
                          <a:solidFill>
                            <a:srgbClr val="333333"/>
                          </a:solidFill>
                          <a:effectLst/>
                          <a:latin typeface="Quicksand"/>
                        </a:rPr>
                        <a:t> miles of range added per 30 minutes charging for a hypothetical 80kWh BEV</a:t>
                      </a:r>
                      <a:endParaRPr lang="en-US" dirty="0"/>
                    </a:p>
                  </a:txBody>
                  <a:tcPr/>
                </a:tc>
                <a:tc>
                  <a:txBody>
                    <a:bodyPr/>
                    <a:lstStyle/>
                    <a:p>
                      <a:pPr algn="ctr"/>
                      <a:r>
                        <a:rPr lang="en-US" b="1" i="0" dirty="0">
                          <a:solidFill>
                            <a:srgbClr val="333333"/>
                          </a:solidFill>
                          <a:effectLst/>
                          <a:latin typeface="Quicksand"/>
                        </a:rPr>
                        <a:t>Electrical cost (assuming business paying 12p per kWh)</a:t>
                      </a:r>
                      <a:endParaRPr lang="en-US" dirty="0"/>
                    </a:p>
                  </a:txBody>
                  <a:tcPr/>
                </a:tc>
                <a:extLst>
                  <a:ext uri="{0D108BD9-81ED-4DB2-BD59-A6C34878D82A}">
                    <a16:rowId xmlns:a16="http://schemas.microsoft.com/office/drawing/2014/main" val="2265480105"/>
                  </a:ext>
                </a:extLst>
              </a:tr>
              <a:tr h="370840">
                <a:tc>
                  <a:txBody>
                    <a:bodyPr/>
                    <a:lstStyle/>
                    <a:p>
                      <a:r>
                        <a:rPr lang="en-US" b="0" i="0" dirty="0">
                          <a:solidFill>
                            <a:srgbClr val="333333"/>
                          </a:solidFill>
                          <a:effectLst/>
                          <a:latin typeface="Quicksand"/>
                        </a:rPr>
                        <a:t>7kW top-up charging</a:t>
                      </a:r>
                      <a:endParaRPr lang="en-US" dirty="0"/>
                    </a:p>
                  </a:txBody>
                  <a:tcPr/>
                </a:tc>
                <a:tc>
                  <a:txBody>
                    <a:bodyPr/>
                    <a:lstStyle/>
                    <a:p>
                      <a:r>
                        <a:rPr lang="en-US" b="0" i="0" dirty="0">
                          <a:solidFill>
                            <a:srgbClr val="333333"/>
                          </a:solidFill>
                          <a:effectLst/>
                          <a:latin typeface="Quicksand"/>
                        </a:rPr>
                        <a:t>3.5kWh</a:t>
                      </a:r>
                      <a:endParaRPr lang="en-US" dirty="0"/>
                    </a:p>
                  </a:txBody>
                  <a:tcPr/>
                </a:tc>
                <a:tc>
                  <a:txBody>
                    <a:bodyPr/>
                    <a:lstStyle/>
                    <a:p>
                      <a:r>
                        <a:rPr lang="en-US" b="0" i="0" dirty="0">
                          <a:solidFill>
                            <a:srgbClr val="333333"/>
                          </a:solidFill>
                          <a:effectLst/>
                          <a:latin typeface="Quicksand"/>
                        </a:rPr>
                        <a:t>12.5</a:t>
                      </a:r>
                      <a:endParaRPr lang="en-US" dirty="0"/>
                    </a:p>
                  </a:txBody>
                  <a:tcPr/>
                </a:tc>
                <a:tc>
                  <a:txBody>
                    <a:bodyPr/>
                    <a:lstStyle/>
                    <a:p>
                      <a:r>
                        <a:rPr lang="en-US" b="0" i="0" dirty="0">
                          <a:solidFill>
                            <a:srgbClr val="333333"/>
                          </a:solidFill>
                          <a:effectLst/>
                          <a:latin typeface="Quicksand"/>
                        </a:rPr>
                        <a:t>£0.42</a:t>
                      </a:r>
                      <a:endParaRPr lang="en-US" dirty="0"/>
                    </a:p>
                  </a:txBody>
                  <a:tcPr/>
                </a:tc>
                <a:extLst>
                  <a:ext uri="{0D108BD9-81ED-4DB2-BD59-A6C34878D82A}">
                    <a16:rowId xmlns:a16="http://schemas.microsoft.com/office/drawing/2014/main" val="3040167019"/>
                  </a:ext>
                </a:extLst>
              </a:tr>
              <a:tr h="370840">
                <a:tc>
                  <a:txBody>
                    <a:bodyPr/>
                    <a:lstStyle/>
                    <a:p>
                      <a:r>
                        <a:rPr lang="en-US" b="0" i="0" dirty="0">
                          <a:solidFill>
                            <a:srgbClr val="333333"/>
                          </a:solidFill>
                          <a:effectLst/>
                          <a:latin typeface="Quicksand"/>
                        </a:rPr>
                        <a:t>50kW rapid charging</a:t>
                      </a:r>
                      <a:endParaRPr lang="en-US" dirty="0"/>
                    </a:p>
                  </a:txBody>
                  <a:tcPr/>
                </a:tc>
                <a:tc>
                  <a:txBody>
                    <a:bodyPr/>
                    <a:lstStyle/>
                    <a:p>
                      <a:r>
                        <a:rPr lang="en-US" b="0" i="0" dirty="0">
                          <a:solidFill>
                            <a:srgbClr val="333333"/>
                          </a:solidFill>
                          <a:effectLst/>
                          <a:latin typeface="Quicksand"/>
                        </a:rPr>
                        <a:t>25kWh</a:t>
                      </a:r>
                      <a:endParaRPr lang="en-US" dirty="0"/>
                    </a:p>
                  </a:txBody>
                  <a:tcPr/>
                </a:tc>
                <a:tc>
                  <a:txBody>
                    <a:bodyPr/>
                    <a:lstStyle/>
                    <a:p>
                      <a:r>
                        <a:rPr lang="en-US" b="0" i="0" dirty="0">
                          <a:solidFill>
                            <a:srgbClr val="333333"/>
                          </a:solidFill>
                          <a:effectLst/>
                          <a:latin typeface="Quicksand"/>
                        </a:rPr>
                        <a:t>87.5</a:t>
                      </a:r>
                      <a:endParaRPr lang="en-US" dirty="0"/>
                    </a:p>
                  </a:txBody>
                  <a:tcPr/>
                </a:tc>
                <a:tc>
                  <a:txBody>
                    <a:bodyPr/>
                    <a:lstStyle/>
                    <a:p>
                      <a:r>
                        <a:rPr lang="en-US" b="0" i="0" dirty="0">
                          <a:solidFill>
                            <a:srgbClr val="333333"/>
                          </a:solidFill>
                          <a:effectLst/>
                          <a:latin typeface="Quicksand"/>
                        </a:rPr>
                        <a:t>£3.00</a:t>
                      </a:r>
                      <a:endParaRPr lang="en-US" dirty="0"/>
                    </a:p>
                  </a:txBody>
                  <a:tcPr/>
                </a:tc>
                <a:extLst>
                  <a:ext uri="{0D108BD9-81ED-4DB2-BD59-A6C34878D82A}">
                    <a16:rowId xmlns:a16="http://schemas.microsoft.com/office/drawing/2014/main" val="559337001"/>
                  </a:ext>
                </a:extLst>
              </a:tr>
              <a:tr h="370840">
                <a:tc>
                  <a:txBody>
                    <a:bodyPr/>
                    <a:lstStyle/>
                    <a:p>
                      <a:r>
                        <a:rPr lang="en-US" dirty="0"/>
                        <a:t>150kW </a:t>
                      </a:r>
                      <a:r>
                        <a:rPr lang="en-US" dirty="0" err="1"/>
                        <a:t>en</a:t>
                      </a:r>
                      <a:r>
                        <a:rPr lang="en-US" dirty="0"/>
                        <a:t> route charging</a:t>
                      </a:r>
                    </a:p>
                  </a:txBody>
                  <a:tcPr/>
                </a:tc>
                <a:tc>
                  <a:txBody>
                    <a:bodyPr/>
                    <a:lstStyle/>
                    <a:p>
                      <a:r>
                        <a:rPr lang="en-US" dirty="0"/>
                        <a:t>75kWh</a:t>
                      </a:r>
                    </a:p>
                  </a:txBody>
                  <a:tcPr/>
                </a:tc>
                <a:tc>
                  <a:txBody>
                    <a:bodyPr/>
                    <a:lstStyle/>
                    <a:p>
                      <a:r>
                        <a:rPr lang="en-US" b="0" dirty="0"/>
                        <a:t>262.5</a:t>
                      </a:r>
                    </a:p>
                  </a:txBody>
                  <a:tcPr/>
                </a:tc>
                <a:tc>
                  <a:txBody>
                    <a:bodyPr/>
                    <a:lstStyle/>
                    <a:p>
                      <a:r>
                        <a:rPr lang="en-US" dirty="0"/>
                        <a:t>£9.00</a:t>
                      </a:r>
                    </a:p>
                  </a:txBody>
                  <a:tcPr/>
                </a:tc>
                <a:extLst>
                  <a:ext uri="{0D108BD9-81ED-4DB2-BD59-A6C34878D82A}">
                    <a16:rowId xmlns:a16="http://schemas.microsoft.com/office/drawing/2014/main" val="703017183"/>
                  </a:ext>
                </a:extLst>
              </a:tr>
            </a:tbl>
          </a:graphicData>
        </a:graphic>
      </p:graphicFrame>
    </p:spTree>
    <p:extLst>
      <p:ext uri="{BB962C8B-B14F-4D97-AF65-F5344CB8AC3E}">
        <p14:creationId xmlns:p14="http://schemas.microsoft.com/office/powerpoint/2010/main" val="18617596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CD76D-FF6A-C70A-00C4-11BA1D4D6508}"/>
              </a:ext>
            </a:extLst>
          </p:cNvPr>
          <p:cNvSpPr>
            <a:spLocks noGrp="1"/>
          </p:cNvSpPr>
          <p:nvPr>
            <p:ph type="title"/>
          </p:nvPr>
        </p:nvSpPr>
        <p:spPr/>
        <p:txBody>
          <a:bodyPr>
            <a:noAutofit/>
          </a:bodyPr>
          <a:lstStyle/>
          <a:p>
            <a:r>
              <a:rPr lang="en-US" sz="3600" b="1" dirty="0">
                <a:solidFill>
                  <a:schemeClr val="tx1"/>
                </a:solidFill>
              </a:rPr>
              <a:t>Electricity used for Charging  vehicles  </a:t>
            </a:r>
          </a:p>
        </p:txBody>
      </p:sp>
      <p:sp>
        <p:nvSpPr>
          <p:cNvPr id="3" name="Content Placeholder 2">
            <a:extLst>
              <a:ext uri="{FF2B5EF4-FFF2-40B4-BE49-F238E27FC236}">
                <a16:creationId xmlns:a16="http://schemas.microsoft.com/office/drawing/2014/main" id="{FF034DBB-334A-196B-3875-66C5DEA1CB7D}"/>
              </a:ext>
            </a:extLst>
          </p:cNvPr>
          <p:cNvSpPr>
            <a:spLocks noGrp="1"/>
          </p:cNvSpPr>
          <p:nvPr>
            <p:ph idx="1"/>
          </p:nvPr>
        </p:nvSpPr>
        <p:spPr/>
        <p:txBody>
          <a:bodyPr/>
          <a:lstStyle/>
          <a:p>
            <a:r>
              <a:rPr lang="en-US" b="0" i="0">
                <a:solidFill>
                  <a:srgbClr val="333333"/>
                </a:solidFill>
                <a:effectLst/>
                <a:latin typeface="Quicksand"/>
              </a:rPr>
              <a:t>In addition to the electricity used for charging vehicles, EV chargepoints have a standby draw (powering LEDs etc). The standby draw will be much lower than power delivered for charging, but it is worth ensuring the standby draw is sensibly low (For example, the standby draw of the Pod Point Solo 3 is ~0.003kW and the Pod Point Twin ~0.006kW).</a:t>
            </a:r>
            <a:endParaRPr lang="en-US"/>
          </a:p>
        </p:txBody>
      </p:sp>
    </p:spTree>
    <p:extLst>
      <p:ext uri="{BB962C8B-B14F-4D97-AF65-F5344CB8AC3E}">
        <p14:creationId xmlns:p14="http://schemas.microsoft.com/office/powerpoint/2010/main" val="3008062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19EC9-8F23-889E-E237-20C8D04114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9A7663-5D38-9708-1FB6-EC6825AEA3BC}"/>
              </a:ext>
            </a:extLst>
          </p:cNvPr>
          <p:cNvSpPr>
            <a:spLocks noGrp="1"/>
          </p:cNvSpPr>
          <p:nvPr>
            <p:ph idx="1"/>
          </p:nvPr>
        </p:nvSpPr>
        <p:spPr/>
        <p:txBody>
          <a:bodyPr>
            <a:normAutofit fontScale="92500"/>
          </a:bodyPr>
          <a:lstStyle/>
          <a:p>
            <a:r>
              <a:rPr lang="en-US" b="0" i="0" dirty="0">
                <a:solidFill>
                  <a:srgbClr val="000000"/>
                </a:solidFill>
                <a:effectLst/>
              </a:rPr>
              <a:t>There's more to it than basic body types. Those 10 types of vehicles are available from dozens of different brands from Acura to Volvo—and in many sizes and at widely varying prices. But there are always a few outliers that don't quite fit neatly into any category, like the BMW X4 "four-door coupe SUV“</a:t>
            </a:r>
          </a:p>
          <a:p>
            <a:pPr algn="l"/>
            <a:r>
              <a:rPr lang="en-US" b="0" i="0" dirty="0">
                <a:solidFill>
                  <a:srgbClr val="000000"/>
                </a:solidFill>
                <a:effectLst/>
              </a:rPr>
              <a:t>Minivans are the workhorses of the family-car world, the best at carrying people and cargo in an efficient package. They're called minivans but they are far from "mini." That's because they are tall boxes-on-wheels with sliding side doors for easy access and a rear hatch that opens to a large cargo area. Most minivans have adjustable seats in their second and third rows that often can be removed or even folded into the floor to create a huge open cargo bay. The </a:t>
            </a:r>
            <a:r>
              <a:rPr lang="en-US" b="1" i="0" dirty="0">
                <a:solidFill>
                  <a:srgbClr val="1C5F8B"/>
                </a:solidFill>
                <a:effectLst/>
                <a:hlinkClick r:id="rId2"/>
              </a:rPr>
              <a:t>Honda Odyssey</a:t>
            </a:r>
            <a:r>
              <a:rPr lang="en-US" b="0" i="0" dirty="0">
                <a:solidFill>
                  <a:srgbClr val="000000"/>
                </a:solidFill>
                <a:effectLst/>
              </a:rPr>
              <a:t> and </a:t>
            </a:r>
            <a:r>
              <a:rPr lang="en-US" b="1" i="0" dirty="0">
                <a:solidFill>
                  <a:srgbClr val="1C5F8B"/>
                </a:solidFill>
                <a:effectLst/>
                <a:hlinkClick r:id="rId3"/>
              </a:rPr>
              <a:t>Chrysler Pacifica</a:t>
            </a:r>
            <a:r>
              <a:rPr lang="en-US" b="0" i="0" dirty="0">
                <a:solidFill>
                  <a:srgbClr val="000000"/>
                </a:solidFill>
                <a:effectLst/>
              </a:rPr>
              <a:t> are great examples of the breed</a:t>
            </a:r>
            <a:r>
              <a:rPr lang="en-US" b="0" i="0" dirty="0">
                <a:solidFill>
                  <a:srgbClr val="000000"/>
                </a:solidFill>
                <a:effectLst/>
                <a:latin typeface="+mj-lt"/>
              </a:rPr>
              <a:t>.</a:t>
            </a:r>
          </a:p>
        </p:txBody>
      </p:sp>
      <p:pic>
        <p:nvPicPr>
          <p:cNvPr id="7" name="Picture 6">
            <a:extLst>
              <a:ext uri="{FF2B5EF4-FFF2-40B4-BE49-F238E27FC236}">
                <a16:creationId xmlns:a16="http://schemas.microsoft.com/office/drawing/2014/main" id="{78E1901F-9EB5-C655-77A0-CEC007FC58B8}"/>
              </a:ext>
            </a:extLst>
          </p:cNvPr>
          <p:cNvPicPr>
            <a:picLocks noChangeAspect="1"/>
          </p:cNvPicPr>
          <p:nvPr/>
        </p:nvPicPr>
        <p:blipFill>
          <a:blip r:embed="rId4"/>
          <a:stretch>
            <a:fillRect/>
          </a:stretch>
        </p:blipFill>
        <p:spPr>
          <a:xfrm>
            <a:off x="244181" y="541424"/>
            <a:ext cx="4508847" cy="2638389"/>
          </a:xfrm>
          <a:prstGeom prst="rect">
            <a:avLst/>
          </a:prstGeom>
        </p:spPr>
      </p:pic>
      <p:pic>
        <p:nvPicPr>
          <p:cNvPr id="9" name="Picture 8">
            <a:extLst>
              <a:ext uri="{FF2B5EF4-FFF2-40B4-BE49-F238E27FC236}">
                <a16:creationId xmlns:a16="http://schemas.microsoft.com/office/drawing/2014/main" id="{A160CAB9-C1EC-AE96-3088-279B8F7D7971}"/>
              </a:ext>
            </a:extLst>
          </p:cNvPr>
          <p:cNvPicPr>
            <a:picLocks noChangeAspect="1"/>
          </p:cNvPicPr>
          <p:nvPr/>
        </p:nvPicPr>
        <p:blipFill>
          <a:blip r:embed="rId5"/>
          <a:stretch>
            <a:fillRect/>
          </a:stretch>
        </p:blipFill>
        <p:spPr>
          <a:xfrm>
            <a:off x="244181" y="3150861"/>
            <a:ext cx="4675149" cy="2678644"/>
          </a:xfrm>
          <a:prstGeom prst="rect">
            <a:avLst/>
          </a:prstGeom>
        </p:spPr>
      </p:pic>
    </p:spTree>
    <p:extLst>
      <p:ext uri="{BB962C8B-B14F-4D97-AF65-F5344CB8AC3E}">
        <p14:creationId xmlns:p14="http://schemas.microsoft.com/office/powerpoint/2010/main" val="21999929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147E-9003-BF55-D20A-2CD952FFE0C2}"/>
              </a:ext>
            </a:extLst>
          </p:cNvPr>
          <p:cNvSpPr>
            <a:spLocks noGrp="1"/>
          </p:cNvSpPr>
          <p:nvPr>
            <p:ph type="title"/>
          </p:nvPr>
        </p:nvSpPr>
        <p:spPr/>
        <p:txBody>
          <a:bodyPr/>
          <a:lstStyle/>
          <a:p>
            <a:r>
              <a:rPr lang="en-US" b="1" i="0">
                <a:solidFill>
                  <a:srgbClr val="333333"/>
                </a:solidFill>
                <a:effectLst/>
                <a:latin typeface="Quicksand"/>
              </a:rPr>
              <a:t>Ongoing maintenance costs</a:t>
            </a:r>
          </a:p>
        </p:txBody>
      </p:sp>
      <p:sp>
        <p:nvSpPr>
          <p:cNvPr id="3" name="Content Placeholder 2">
            <a:extLst>
              <a:ext uri="{FF2B5EF4-FFF2-40B4-BE49-F238E27FC236}">
                <a16:creationId xmlns:a16="http://schemas.microsoft.com/office/drawing/2014/main" id="{4030ADD1-9A81-8CE2-0AFB-03A2DD803E8D}"/>
              </a:ext>
            </a:extLst>
          </p:cNvPr>
          <p:cNvSpPr>
            <a:spLocks noGrp="1"/>
          </p:cNvSpPr>
          <p:nvPr>
            <p:ph idx="1"/>
          </p:nvPr>
        </p:nvSpPr>
        <p:spPr/>
        <p:txBody>
          <a:bodyPr/>
          <a:lstStyle/>
          <a:p>
            <a:r>
              <a:rPr lang="en-US" b="0" i="0">
                <a:solidFill>
                  <a:srgbClr val="333333"/>
                </a:solidFill>
                <a:effectLst/>
                <a:latin typeface="Quicksand"/>
              </a:rPr>
              <a:t>To ensure the charging infrastructure remains operable, some maintenance will likely be required. Most reputable providers will offer some combination of maintenance and/or extended warranties.</a:t>
            </a:r>
            <a:endParaRPr lang="en-US"/>
          </a:p>
        </p:txBody>
      </p:sp>
    </p:spTree>
    <p:extLst>
      <p:ext uri="{BB962C8B-B14F-4D97-AF65-F5344CB8AC3E}">
        <p14:creationId xmlns:p14="http://schemas.microsoft.com/office/powerpoint/2010/main" val="36051220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27CE-E77C-43B8-F4E8-64FFB7F72944}"/>
              </a:ext>
            </a:extLst>
          </p:cNvPr>
          <p:cNvSpPr>
            <a:spLocks noGrp="1"/>
          </p:cNvSpPr>
          <p:nvPr>
            <p:ph type="title"/>
          </p:nvPr>
        </p:nvSpPr>
        <p:spPr/>
        <p:txBody>
          <a:bodyPr/>
          <a:lstStyle/>
          <a:p>
            <a:r>
              <a:rPr lang="en-US" b="1" dirty="0">
                <a:solidFill>
                  <a:schemeClr val="tx1"/>
                </a:solidFill>
              </a:rPr>
              <a:t>Conclusion</a:t>
            </a:r>
            <a:r>
              <a:rPr lang="en-US" dirty="0"/>
              <a:t> </a:t>
            </a:r>
          </a:p>
        </p:txBody>
      </p:sp>
      <p:sp>
        <p:nvSpPr>
          <p:cNvPr id="3" name="Content Placeholder 2">
            <a:extLst>
              <a:ext uri="{FF2B5EF4-FFF2-40B4-BE49-F238E27FC236}">
                <a16:creationId xmlns:a16="http://schemas.microsoft.com/office/drawing/2014/main" id="{B066CB7A-F944-5328-3E7C-595CDD81A95A}"/>
              </a:ext>
            </a:extLst>
          </p:cNvPr>
          <p:cNvSpPr>
            <a:spLocks noGrp="1"/>
          </p:cNvSpPr>
          <p:nvPr>
            <p:ph idx="1"/>
          </p:nvPr>
        </p:nvSpPr>
        <p:spPr/>
        <p:txBody>
          <a:bodyPr/>
          <a:lstStyle/>
          <a:p>
            <a:r>
              <a:rPr lang="en-US" b="0" i="0">
                <a:solidFill>
                  <a:srgbClr val="2E2E2E"/>
                </a:solidFill>
                <a:effectLst/>
                <a:latin typeface="ElsevierGulliver"/>
              </a:rPr>
              <a:t>The goal of this article is twofold: first, to review the business model literature on electric mobility with focus on electric vehicles while using the five elements of the business model as a framework and second, to distill key insights from the literature.</a:t>
            </a:r>
            <a:endParaRPr lang="en-US"/>
          </a:p>
        </p:txBody>
      </p:sp>
    </p:spTree>
    <p:extLst>
      <p:ext uri="{BB962C8B-B14F-4D97-AF65-F5344CB8AC3E}">
        <p14:creationId xmlns:p14="http://schemas.microsoft.com/office/powerpoint/2010/main" val="3767302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89F5-B4CD-79BB-66ED-C92F18B669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C39BE1-E1AC-8C1F-A4A5-E986873CDCBB}"/>
              </a:ext>
            </a:extLst>
          </p:cNvPr>
          <p:cNvSpPr>
            <a:spLocks noGrp="1"/>
          </p:cNvSpPr>
          <p:nvPr>
            <p:ph idx="1"/>
          </p:nvPr>
        </p:nvSpPr>
        <p:spPr/>
        <p:txBody>
          <a:bodyPr>
            <a:normAutofit fontScale="92500"/>
          </a:bodyPr>
          <a:lstStyle/>
          <a:p>
            <a:r>
              <a:rPr lang="en-US" b="0" i="0" dirty="0">
                <a:solidFill>
                  <a:srgbClr val="000000"/>
                </a:solidFill>
                <a:effectLst/>
              </a:rPr>
              <a:t>A pickup truck has a passenger cab and an open cargo bed in the rear. Virtually all pickups offer some form of all-wheel drive or part-time four-wheel drive—the latter for off-road use only. With one exception—the mid-sized</a:t>
            </a:r>
            <a:r>
              <a:rPr lang="en-US" b="1" i="0" dirty="0">
                <a:solidFill>
                  <a:srgbClr val="1C5F8B"/>
                </a:solidFill>
                <a:effectLst/>
                <a:hlinkClick r:id="rId2"/>
              </a:rPr>
              <a:t> Honda Ridgeline</a:t>
            </a:r>
            <a:r>
              <a:rPr lang="en-US" b="0" i="0" dirty="0">
                <a:solidFill>
                  <a:srgbClr val="000000"/>
                </a:solidFill>
                <a:effectLst/>
              </a:rPr>
              <a:t>—pickup bodies are cabs mounted to a separate steel frame. The Ridgeline is more like a crossover with the rear section of the roof lopped off to expose a cargo bed. Currently, pickup trucks come in two size categories: </a:t>
            </a:r>
            <a:r>
              <a:rPr lang="en-US" b="1" i="0" dirty="0">
                <a:solidFill>
                  <a:srgbClr val="1C5F8B"/>
                </a:solidFill>
                <a:effectLst/>
                <a:hlinkClick r:id="rId3"/>
              </a:rPr>
              <a:t>full-size</a:t>
            </a:r>
            <a:r>
              <a:rPr lang="en-US" b="0" i="0" dirty="0">
                <a:solidFill>
                  <a:srgbClr val="000000"/>
                </a:solidFill>
                <a:effectLst/>
              </a:rPr>
              <a:t> and </a:t>
            </a:r>
            <a:r>
              <a:rPr lang="en-US" b="1" i="0" dirty="0">
                <a:solidFill>
                  <a:srgbClr val="1C5F8B"/>
                </a:solidFill>
                <a:effectLst/>
                <a:hlinkClick r:id="rId4"/>
              </a:rPr>
              <a:t>mid-size</a:t>
            </a:r>
            <a:r>
              <a:rPr lang="en-US" b="0" i="0" dirty="0">
                <a:solidFill>
                  <a:srgbClr val="000000"/>
                </a:solidFill>
                <a:effectLst/>
              </a:rPr>
              <a:t>.</a:t>
            </a:r>
          </a:p>
          <a:p>
            <a:r>
              <a:rPr lang="en-US" b="0" i="0" dirty="0">
                <a:solidFill>
                  <a:srgbClr val="000000"/>
                </a:solidFill>
                <a:effectLst/>
              </a:rPr>
              <a:t>These are the sportiest, hottest, coolest-looking coupes and convertibles—low to the ground, sleek, and often expensive. They generally are two-seaters, but sometimes have small rear seats as well. Cars like the </a:t>
            </a:r>
            <a:r>
              <a:rPr lang="en-US" b="1" i="0" dirty="0">
                <a:solidFill>
                  <a:srgbClr val="1C5F8B"/>
                </a:solidFill>
                <a:effectLst/>
                <a:hlinkClick r:id="rId5"/>
              </a:rPr>
              <a:t>Porsche 911</a:t>
            </a:r>
            <a:r>
              <a:rPr lang="en-US" b="0" i="0" dirty="0">
                <a:solidFill>
                  <a:srgbClr val="000000"/>
                </a:solidFill>
                <a:effectLst/>
              </a:rPr>
              <a:t> and </a:t>
            </a:r>
            <a:r>
              <a:rPr lang="en-US" b="1" i="0" dirty="0">
                <a:solidFill>
                  <a:srgbClr val="1C5F8B"/>
                </a:solidFill>
                <a:effectLst/>
                <a:hlinkClick r:id="rId6"/>
              </a:rPr>
              <a:t>Mazda Miata</a:t>
            </a:r>
            <a:r>
              <a:rPr lang="en-US" b="0" i="0" dirty="0">
                <a:solidFill>
                  <a:srgbClr val="000000"/>
                </a:solidFill>
                <a:effectLst/>
              </a:rPr>
              <a:t> are typical sports cars, but you can stretch the definition to include muscle cars like the </a:t>
            </a:r>
            <a:r>
              <a:rPr lang="en-US" b="1" i="0" dirty="0">
                <a:solidFill>
                  <a:srgbClr val="1C5F8B"/>
                </a:solidFill>
                <a:effectLst/>
                <a:hlinkClick r:id="rId7"/>
              </a:rPr>
              <a:t>Ford Mustang</a:t>
            </a:r>
            <a:r>
              <a:rPr lang="en-US" b="0" i="0" dirty="0">
                <a:solidFill>
                  <a:srgbClr val="000000"/>
                </a:solidFill>
                <a:effectLst/>
              </a:rPr>
              <a:t> and </a:t>
            </a:r>
            <a:r>
              <a:rPr lang="en-US" b="1" i="0" dirty="0">
                <a:solidFill>
                  <a:srgbClr val="000000"/>
                </a:solidFill>
                <a:effectLst/>
                <a:hlinkClick r:id="rId8"/>
              </a:rPr>
              <a:t>Dodge Challenger</a:t>
            </a:r>
            <a:r>
              <a:rPr lang="en-US" b="1" i="0" dirty="0">
                <a:solidFill>
                  <a:srgbClr val="000000"/>
                </a:solidFill>
                <a:effectLst/>
                <a:latin typeface="Charter"/>
                <a:hlinkClick r:id="rId8"/>
              </a:rPr>
              <a:t>.</a:t>
            </a:r>
            <a:endParaRPr lang="en-IN" dirty="0"/>
          </a:p>
        </p:txBody>
      </p:sp>
      <p:pic>
        <p:nvPicPr>
          <p:cNvPr id="4" name="Picture 3">
            <a:extLst>
              <a:ext uri="{FF2B5EF4-FFF2-40B4-BE49-F238E27FC236}">
                <a16:creationId xmlns:a16="http://schemas.microsoft.com/office/drawing/2014/main" id="{E741AD32-C5AC-DC15-4CC6-BD103302DDB2}"/>
              </a:ext>
            </a:extLst>
          </p:cNvPr>
          <p:cNvPicPr>
            <a:picLocks noChangeAspect="1"/>
          </p:cNvPicPr>
          <p:nvPr/>
        </p:nvPicPr>
        <p:blipFill>
          <a:blip r:embed="rId9"/>
          <a:stretch>
            <a:fillRect/>
          </a:stretch>
        </p:blipFill>
        <p:spPr>
          <a:xfrm>
            <a:off x="128956" y="335280"/>
            <a:ext cx="4886968" cy="3465247"/>
          </a:xfrm>
          <a:prstGeom prst="rect">
            <a:avLst/>
          </a:prstGeom>
        </p:spPr>
      </p:pic>
      <p:pic>
        <p:nvPicPr>
          <p:cNvPr id="6" name="Picture 5">
            <a:extLst>
              <a:ext uri="{FF2B5EF4-FFF2-40B4-BE49-F238E27FC236}">
                <a16:creationId xmlns:a16="http://schemas.microsoft.com/office/drawing/2014/main" id="{C66E1D7D-0697-418B-6833-2B5A4324229A}"/>
              </a:ext>
            </a:extLst>
          </p:cNvPr>
          <p:cNvPicPr>
            <a:picLocks noChangeAspect="1"/>
          </p:cNvPicPr>
          <p:nvPr/>
        </p:nvPicPr>
        <p:blipFill>
          <a:blip r:embed="rId10"/>
          <a:stretch>
            <a:fillRect/>
          </a:stretch>
        </p:blipFill>
        <p:spPr>
          <a:xfrm>
            <a:off x="221451" y="3712708"/>
            <a:ext cx="4356091" cy="2456442"/>
          </a:xfrm>
          <a:prstGeom prst="rect">
            <a:avLst/>
          </a:prstGeom>
        </p:spPr>
      </p:pic>
    </p:spTree>
    <p:extLst>
      <p:ext uri="{BB962C8B-B14F-4D97-AF65-F5344CB8AC3E}">
        <p14:creationId xmlns:p14="http://schemas.microsoft.com/office/powerpoint/2010/main" val="245929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6E3B0-96C3-57EA-2042-CD674405B366}"/>
              </a:ext>
            </a:extLst>
          </p:cNvPr>
          <p:cNvSpPr>
            <a:spLocks noGrp="1"/>
          </p:cNvSpPr>
          <p:nvPr>
            <p:ph type="title"/>
          </p:nvPr>
        </p:nvSpPr>
        <p:spPr/>
        <p:txBody>
          <a:bodyPr/>
          <a:lstStyle/>
          <a:p>
            <a:r>
              <a:rPr lang="en-IN" dirty="0"/>
              <a:t>10 most efficient EV brands</a:t>
            </a:r>
          </a:p>
        </p:txBody>
      </p:sp>
      <p:sp>
        <p:nvSpPr>
          <p:cNvPr id="3" name="Content Placeholder 2">
            <a:extLst>
              <a:ext uri="{FF2B5EF4-FFF2-40B4-BE49-F238E27FC236}">
                <a16:creationId xmlns:a16="http://schemas.microsoft.com/office/drawing/2014/main" id="{EB9F4F00-15D3-CB79-1FA0-934230A200A0}"/>
              </a:ext>
            </a:extLst>
          </p:cNvPr>
          <p:cNvSpPr>
            <a:spLocks noGrp="1"/>
          </p:cNvSpPr>
          <p:nvPr>
            <p:ph idx="1"/>
          </p:nvPr>
        </p:nvSpPr>
        <p:spPr/>
        <p:txBody>
          <a:bodyPr>
            <a:normAutofit fontScale="92500"/>
          </a:bodyPr>
          <a:lstStyle/>
          <a:p>
            <a:pPr marL="0" indent="0" algn="l" fontAlgn="base">
              <a:buNone/>
            </a:pPr>
            <a:r>
              <a:rPr lang="en-IN" b="1" i="0" dirty="0">
                <a:solidFill>
                  <a:srgbClr val="212121"/>
                </a:solidFill>
                <a:effectLst/>
              </a:rPr>
              <a:t>Most Efficient Electric Vehicles (Energy Use Per 100 Miles</a:t>
            </a:r>
            <a:r>
              <a:rPr lang="en-IN" b="0" i="0" dirty="0">
                <a:solidFill>
                  <a:srgbClr val="212121"/>
                </a:solidFill>
                <a:effectLst/>
              </a:rPr>
              <a:t>)</a:t>
            </a:r>
          </a:p>
          <a:p>
            <a:pPr marL="0" indent="0" fontAlgn="base">
              <a:buNone/>
            </a:pPr>
            <a:r>
              <a:rPr lang="en-IN" b="0" i="0" dirty="0">
                <a:solidFill>
                  <a:srgbClr val="212121"/>
                </a:solidFill>
                <a:effectLst/>
              </a:rPr>
              <a:t>1. 2022 Tesla Model 3 RWD: 25 kWh</a:t>
            </a:r>
          </a:p>
          <a:p>
            <a:pPr marL="0" indent="0" fontAlgn="base">
              <a:buNone/>
            </a:pPr>
            <a:r>
              <a:rPr lang="en-IN" b="0" i="0" dirty="0">
                <a:solidFill>
                  <a:srgbClr val="212121"/>
                </a:solidFill>
                <a:effectLst/>
              </a:rPr>
              <a:t>2. 2022 Lucid Air Grand Touring w/19-inch wheels: 26 kWh</a:t>
            </a:r>
          </a:p>
          <a:p>
            <a:pPr marL="0" indent="0" fontAlgn="base">
              <a:buNone/>
            </a:pPr>
            <a:r>
              <a:rPr lang="en-IN" b="0" i="0" dirty="0">
                <a:solidFill>
                  <a:srgbClr val="212121"/>
                </a:solidFill>
                <a:effectLst/>
              </a:rPr>
              <a:t>3. 2022 Chevrolet Bolt EV: 28 kWh</a:t>
            </a:r>
          </a:p>
          <a:p>
            <a:pPr marL="0" indent="0" fontAlgn="base">
              <a:buNone/>
            </a:pPr>
            <a:r>
              <a:rPr lang="en-IN" b="0" i="0" dirty="0">
                <a:solidFill>
                  <a:srgbClr val="212121"/>
                </a:solidFill>
                <a:effectLst/>
              </a:rPr>
              <a:t>4. 2022 Hyundai Kona EV: 28 kWh</a:t>
            </a:r>
          </a:p>
          <a:p>
            <a:pPr marL="0" indent="0" fontAlgn="base">
              <a:buNone/>
            </a:pPr>
            <a:r>
              <a:rPr lang="en-IN" b="0" i="0" dirty="0">
                <a:solidFill>
                  <a:srgbClr val="212121"/>
                </a:solidFill>
                <a:effectLst/>
              </a:rPr>
              <a:t>5. 2022 Tesla Model S: 28 kWh</a:t>
            </a:r>
          </a:p>
          <a:p>
            <a:pPr marL="0" indent="0" fontAlgn="base">
              <a:buNone/>
            </a:pPr>
            <a:r>
              <a:rPr lang="en-IN" b="0" i="0" dirty="0">
                <a:solidFill>
                  <a:srgbClr val="212121"/>
                </a:solidFill>
                <a:effectLst/>
              </a:rPr>
              <a:t>6. 2022 Tesla Model Y Long Range: 28 kWh</a:t>
            </a:r>
          </a:p>
          <a:p>
            <a:pPr marL="0" indent="0" fontAlgn="base">
              <a:buNone/>
            </a:pPr>
            <a:r>
              <a:rPr lang="en-IN" b="0" i="0" dirty="0">
                <a:solidFill>
                  <a:srgbClr val="212121"/>
                </a:solidFill>
                <a:effectLst/>
              </a:rPr>
              <a:t>7. 2022 Chevrolet Bolt EUV: 29 kWh</a:t>
            </a:r>
          </a:p>
          <a:p>
            <a:pPr marL="0" indent="0" fontAlgn="base">
              <a:buNone/>
            </a:pPr>
            <a:r>
              <a:rPr lang="en-IN" b="0" i="0" dirty="0">
                <a:solidFill>
                  <a:srgbClr val="212121"/>
                </a:solidFill>
                <a:effectLst/>
              </a:rPr>
              <a:t>8. 2022 Kia EV6 RWD: 29 kWh</a:t>
            </a:r>
          </a:p>
          <a:p>
            <a:pPr marL="0" indent="0" fontAlgn="base">
              <a:buNone/>
            </a:pPr>
            <a:r>
              <a:rPr lang="en-IN" b="0" i="0" dirty="0">
                <a:solidFill>
                  <a:srgbClr val="212121"/>
                </a:solidFill>
                <a:effectLst/>
              </a:rPr>
              <a:t>9. 2022 Hyundai </a:t>
            </a:r>
            <a:r>
              <a:rPr lang="en-IN" b="0" i="0" dirty="0" err="1">
                <a:solidFill>
                  <a:srgbClr val="212121"/>
                </a:solidFill>
                <a:effectLst/>
              </a:rPr>
              <a:t>Ioniq</a:t>
            </a:r>
            <a:r>
              <a:rPr lang="en-IN" b="0" i="0" dirty="0">
                <a:solidFill>
                  <a:srgbClr val="212121"/>
                </a:solidFill>
                <a:effectLst/>
              </a:rPr>
              <a:t> 5 RWD: 30 kWh</a:t>
            </a:r>
          </a:p>
          <a:p>
            <a:pPr marL="0" indent="0" fontAlgn="base">
              <a:buNone/>
            </a:pPr>
            <a:r>
              <a:rPr lang="en-IN" b="0" i="0" dirty="0">
                <a:solidFill>
                  <a:srgbClr val="212121"/>
                </a:solidFill>
                <a:effectLst/>
              </a:rPr>
              <a:t>10. 2022 Kia Niro EV: 30 kWh</a:t>
            </a:r>
          </a:p>
          <a:p>
            <a:endParaRPr lang="en-IN" dirty="0"/>
          </a:p>
        </p:txBody>
      </p:sp>
    </p:spTree>
    <p:extLst>
      <p:ext uri="{BB962C8B-B14F-4D97-AF65-F5344CB8AC3E}">
        <p14:creationId xmlns:p14="http://schemas.microsoft.com/office/powerpoint/2010/main" val="823766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1845C-99F2-C2DE-5422-2CC7C4FEA98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057412A-D61B-27F0-E799-B4537E691CAE}"/>
              </a:ext>
            </a:extLst>
          </p:cNvPr>
          <p:cNvSpPr>
            <a:spLocks noGrp="1"/>
          </p:cNvSpPr>
          <p:nvPr>
            <p:ph idx="1"/>
          </p:nvPr>
        </p:nvSpPr>
        <p:spPr/>
        <p:txBody>
          <a:bodyPr/>
          <a:lstStyle/>
          <a:p>
            <a:r>
              <a:rPr lang="en-IN" dirty="0"/>
              <a:t>Mercedes are the most efficient EV brands</a:t>
            </a:r>
          </a:p>
          <a:p>
            <a:r>
              <a:rPr lang="en-US" b="0" i="0" dirty="0">
                <a:solidFill>
                  <a:srgbClr val="5F5F5F"/>
                </a:solidFill>
                <a:effectLst/>
              </a:rPr>
              <a:t>Nonetheless, the automotive industry is evolving. Companies are rushing to develop new modes of mobility, including self-driving cars, as governments and a select few consumer’s push for electric vehicles. The conventional advantages of Mercedes-Benz are put to the test by some of these new technologies, such as electric propulsion systems. The three-pointed star was after all renowned for its advanced engine technology</a:t>
            </a:r>
            <a:endParaRPr lang="en-IN" dirty="0"/>
          </a:p>
        </p:txBody>
      </p:sp>
      <p:pic>
        <p:nvPicPr>
          <p:cNvPr id="4" name="Picture 3">
            <a:extLst>
              <a:ext uri="{FF2B5EF4-FFF2-40B4-BE49-F238E27FC236}">
                <a16:creationId xmlns:a16="http://schemas.microsoft.com/office/drawing/2014/main" id="{BCCF4308-AB42-657F-299C-5E3C60061D3F}"/>
              </a:ext>
            </a:extLst>
          </p:cNvPr>
          <p:cNvPicPr>
            <a:picLocks noChangeAspect="1"/>
          </p:cNvPicPr>
          <p:nvPr/>
        </p:nvPicPr>
        <p:blipFill>
          <a:blip r:embed="rId2"/>
          <a:stretch>
            <a:fillRect/>
          </a:stretch>
        </p:blipFill>
        <p:spPr>
          <a:xfrm>
            <a:off x="571310" y="1579487"/>
            <a:ext cx="4374259" cy="3696020"/>
          </a:xfrm>
          <a:prstGeom prst="rect">
            <a:avLst/>
          </a:prstGeom>
        </p:spPr>
      </p:pic>
    </p:spTree>
    <p:extLst>
      <p:ext uri="{BB962C8B-B14F-4D97-AF65-F5344CB8AC3E}">
        <p14:creationId xmlns:p14="http://schemas.microsoft.com/office/powerpoint/2010/main" val="1754042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18D12-EC13-4E0A-6757-D566D4A81D66}"/>
              </a:ext>
            </a:extLst>
          </p:cNvPr>
          <p:cNvSpPr>
            <a:spLocks noGrp="1"/>
          </p:cNvSpPr>
          <p:nvPr>
            <p:ph type="title"/>
          </p:nvPr>
        </p:nvSpPr>
        <p:spPr/>
        <p:txBody>
          <a:bodyPr/>
          <a:lstStyle/>
          <a:p>
            <a:r>
              <a:rPr lang="en-IN" dirty="0"/>
              <a:t>No of models by each brand</a:t>
            </a:r>
          </a:p>
        </p:txBody>
      </p:sp>
      <p:sp>
        <p:nvSpPr>
          <p:cNvPr id="3" name="Content Placeholder 2">
            <a:extLst>
              <a:ext uri="{FF2B5EF4-FFF2-40B4-BE49-F238E27FC236}">
                <a16:creationId xmlns:a16="http://schemas.microsoft.com/office/drawing/2014/main" id="{7F4F5DF9-FB2E-BCF5-F5EA-958371605C4C}"/>
              </a:ext>
            </a:extLst>
          </p:cNvPr>
          <p:cNvSpPr>
            <a:spLocks noGrp="1"/>
          </p:cNvSpPr>
          <p:nvPr>
            <p:ph idx="1"/>
          </p:nvPr>
        </p:nvSpPr>
        <p:spPr/>
        <p:txBody>
          <a:bodyPr/>
          <a:lstStyle/>
          <a:p>
            <a:r>
              <a:rPr lang="en-IN" dirty="0"/>
              <a:t>Here the top 10 brand are compared by how may models they present to the world,  the observation are noted and examined. The models which are famous  are given</a:t>
            </a:r>
          </a:p>
          <a:p>
            <a:endParaRPr lang="en-IN" dirty="0"/>
          </a:p>
        </p:txBody>
      </p:sp>
    </p:spTree>
    <p:extLst>
      <p:ext uri="{BB962C8B-B14F-4D97-AF65-F5344CB8AC3E}">
        <p14:creationId xmlns:p14="http://schemas.microsoft.com/office/powerpoint/2010/main" val="2744919973"/>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docProps/app.xml><?xml version="1.0" encoding="utf-8"?>
<Properties xmlns="http://schemas.openxmlformats.org/officeDocument/2006/extended-properties" xmlns:vt="http://schemas.openxmlformats.org/officeDocument/2006/docPropsVTypes">
  <Template>TM16401371[[fn=Atlas]]</Template>
  <TotalTime>283</TotalTime>
  <Words>4304</Words>
  <Application>Microsoft Office PowerPoint</Application>
  <PresentationFormat>Widescreen</PresentationFormat>
  <Paragraphs>200</Paragraphs>
  <Slides>51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51</vt:i4>
      </vt:variant>
    </vt:vector>
  </HeadingPairs>
  <TitlesOfParts>
    <vt:vector size="66" baseType="lpstr">
      <vt:lpstr>Arial</vt:lpstr>
      <vt:lpstr>Calibri</vt:lpstr>
      <vt:lpstr>Calibri Light</vt:lpstr>
      <vt:lpstr>Charter</vt:lpstr>
      <vt:lpstr>ElsevierGulliver</vt:lpstr>
      <vt:lpstr>Graphik</vt:lpstr>
      <vt:lpstr>Inter</vt:lpstr>
      <vt:lpstr>Nunito Sans</vt:lpstr>
      <vt:lpstr>Open Sans</vt:lpstr>
      <vt:lpstr>Poppins</vt:lpstr>
      <vt:lpstr>Quicksand</vt:lpstr>
      <vt:lpstr>Rockwell</vt:lpstr>
      <vt:lpstr>Source Serif Pro</vt:lpstr>
      <vt:lpstr>Wingdings</vt:lpstr>
      <vt:lpstr>Atlas</vt:lpstr>
      <vt:lpstr>Problem understanding </vt:lpstr>
      <vt:lpstr>The business problem</vt:lpstr>
      <vt:lpstr>Business requirements</vt:lpstr>
      <vt:lpstr>Brands according to body style</vt:lpstr>
      <vt:lpstr>PowerPoint Presentation</vt:lpstr>
      <vt:lpstr>PowerPoint Presentation</vt:lpstr>
      <vt:lpstr>10 most efficient EV brands</vt:lpstr>
      <vt:lpstr>PowerPoint Presentation</vt:lpstr>
      <vt:lpstr>No of models by each brand</vt:lpstr>
      <vt:lpstr>PowerPoint Presentation</vt:lpstr>
      <vt:lpstr>Top speed for different brands</vt:lpstr>
      <vt:lpstr>PowerPoint Presentation</vt:lpstr>
      <vt:lpstr>Areas of improvement in EV vechicls</vt:lpstr>
      <vt:lpstr>PowerPoint Presentation</vt:lpstr>
      <vt:lpstr>PowerPoint Presentation</vt:lpstr>
      <vt:lpstr>Insights</vt:lpstr>
      <vt:lpstr>Electric Vehicle Performance  </vt:lpstr>
      <vt:lpstr>Horsepower </vt:lpstr>
      <vt:lpstr>PowerPoint Presentation</vt:lpstr>
      <vt:lpstr>Front-wheel drive is where the front two tires receive power from the motor.  The benefit of having a front-wheel drive is traction in the rain and snow versus a rear-wheel-drive vehicle. The downside of a front-wheel-drive  car is handling. Front-wheel drive handles the worst out of the three drive types.</vt:lpstr>
      <vt:lpstr>EV motor efficiency </vt:lpstr>
      <vt:lpstr>PowerPoint Presentation</vt:lpstr>
      <vt:lpstr>Electric cars are the future: the new generation of travel. And as the UK leader in low-carbon energy, we’re here to get you on the road and ahead of the curve. To qualify, simply lease an electric car through us and sign up for an EDF electricity tariff. </vt:lpstr>
      <vt:lpstr>SOCIAL IMPACT </vt:lpstr>
      <vt:lpstr>SOCIAL IMPACT OF ELECTRIC CAR SALES.</vt:lpstr>
      <vt:lpstr>INTRODUCTION OF SOCIAL IMPACT.</vt:lpstr>
      <vt:lpstr>PowerPoint Presentation</vt:lpstr>
      <vt:lpstr>PROS AND CONS OF ELECTRIC VEHICLES </vt:lpstr>
      <vt:lpstr>BENEFITS OF ELECTRIC VEHICLES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BUSINESS MODEL OR IMPACT</vt:lpstr>
      <vt:lpstr>INTRODUCTION </vt:lpstr>
      <vt:lpstr>EV CHARGING BUSINESS MODEL.</vt:lpstr>
      <vt:lpstr>What business/monetisation models are available for commercial EV charging?</vt:lpstr>
      <vt:lpstr>Operational cost or total cost recovery</vt:lpstr>
      <vt:lpstr>Profit making</vt:lpstr>
      <vt:lpstr>Fully funded</vt:lpstr>
      <vt:lpstr>What are the costs associated with commercial EV charging?</vt:lpstr>
      <vt:lpstr>Chargepoint hardware costs</vt:lpstr>
      <vt:lpstr>Average costs</vt:lpstr>
      <vt:lpstr>Electricity used for Charging  vehicles  </vt:lpstr>
      <vt:lpstr>Ongoing maintenance costs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Swetha Raju</dc:creator>
  <cp:lastModifiedBy>Swetha Raju</cp:lastModifiedBy>
  <cp:revision>7</cp:revision>
  <dcterms:created xsi:type="dcterms:W3CDTF">2023-04-28T14:31:39Z</dcterms:created>
  <dcterms:modified xsi:type="dcterms:W3CDTF">2023-04-29T11:00:13Z</dcterms:modified>
</cp:coreProperties>
</file>