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 Balaji" initials="SB" lastIdx="1" clrIdx="0">
    <p:extLst>
      <p:ext uri="{19B8F6BF-5375-455C-9EA6-DF929625EA0E}">
        <p15:presenceInfo xmlns:p15="http://schemas.microsoft.com/office/powerpoint/2012/main" userId="f6c3dc4c20c0b9e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4C6C"/>
    <a:srgbClr val="6730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commentAuthors" Target="commentAuthor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dines\OneDrive\Desktop\thilak%20certificates\EMP%20ANALYSIS%20WORKED.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1" Type="http://schemas.openxmlformats.org/officeDocument/2006/relationships/oleObject" Target="file:///C:\Users\77777777777777777777\Downloads\EMP%20ANALYSIS%20WORKED.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0"/>
  </c:pivotSource>
  <c:chart>
    <c:autoTitleDeleted val="0"/>
    <c:pivotFmts>
      <c:pivotFmt>
        <c:idx val="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 '!$B$3:$B$4</c:f>
              <c:strCache>
                <c:ptCount val="1"/>
                <c:pt idx="0">
                  <c:v>HIGH</c:v>
                </c:pt>
              </c:strCache>
            </c:strRef>
          </c:tx>
          <c:spPr>
            <a:solidFill>
              <a:schemeClr val="accent1"/>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084-4745-85FE-2AEBFDABF833}"/>
            </c:ext>
          </c:extLst>
        </c:ser>
        <c:ser>
          <c:idx val="1"/>
          <c:order val="1"/>
          <c:tx>
            <c:strRef>
              <c:f>'pivot table '!$C$3:$C$4</c:f>
              <c:strCache>
                <c:ptCount val="1"/>
                <c:pt idx="0">
                  <c:v>LOW</c:v>
                </c:pt>
              </c:strCache>
            </c:strRef>
          </c:tx>
          <c:spPr>
            <a:solidFill>
              <a:schemeClr val="accent2"/>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6-7084-4745-85FE-2AEBFDABF833}"/>
            </c:ext>
          </c:extLst>
        </c:ser>
        <c:ser>
          <c:idx val="2"/>
          <c:order val="2"/>
          <c:tx>
            <c:strRef>
              <c:f>'pivot table '!$D$3:$D$4</c:f>
              <c:strCache>
                <c:ptCount val="1"/>
                <c:pt idx="0">
                  <c:v>MED</c:v>
                </c:pt>
              </c:strCache>
            </c:strRef>
          </c:tx>
          <c:spPr>
            <a:solidFill>
              <a:schemeClr val="accent3"/>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7-7084-4745-85FE-2AEBFDABF833}"/>
            </c:ext>
          </c:extLst>
        </c:ser>
        <c:ser>
          <c:idx val="3"/>
          <c:order val="3"/>
          <c:tx>
            <c:strRef>
              <c:f>'pivot table '!$E$3:$E$4</c:f>
              <c:strCache>
                <c:ptCount val="1"/>
                <c:pt idx="0">
                  <c:v>VERY HIGH</c:v>
                </c:pt>
              </c:strCache>
            </c:strRef>
          </c:tx>
          <c:spPr>
            <a:solidFill>
              <a:schemeClr val="accent4"/>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8-7084-4745-85FE-2AEBFDABF833}"/>
            </c:ext>
          </c:extLst>
        </c:ser>
        <c:dLbls>
          <c:showLegendKey val="0"/>
          <c:showVal val="0"/>
          <c:showCatName val="0"/>
          <c:showSerName val="0"/>
          <c:showPercent val="0"/>
          <c:showBubbleSize val="0"/>
        </c:dLbls>
        <c:gapWidth val="219"/>
        <c:overlap val="-27"/>
        <c:axId val="116572160"/>
        <c:axId val="69521344"/>
      </c:barChart>
      <c:catAx>
        <c:axId val="116572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521344"/>
        <c:crosses val="autoZero"/>
        <c:auto val="1"/>
        <c:lblAlgn val="ctr"/>
        <c:lblOffset val="100"/>
        <c:noMultiLvlLbl val="0"/>
      </c:catAx>
      <c:valAx>
        <c:axId val="69521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5721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spPr>
          <a:solidFill>
            <a:schemeClr val="accent1"/>
          </a:solidFill>
          <a:ln w="25400">
            <a:solidFill>
              <a:schemeClr val="lt1"/>
            </a:solidFill>
          </a:ln>
          <a:effectLst/>
          <a:sp3d contourW="25400">
            <a:contourClr>
              <a:schemeClr val="lt1"/>
            </a:contourClr>
          </a:sp3d>
        </c:spPr>
        <c:marker>
          <c:symbol val="none"/>
        </c:marker>
        <c:dLbl>
          <c:idx val="0"/>
          <c:delete val="1"/>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2"/>
          </a:solidFill>
          <a:ln w="25400">
            <a:solidFill>
              <a:schemeClr val="lt1"/>
            </a:solidFill>
          </a:ln>
          <a:effectLst/>
          <a:sp3d contourW="25400">
            <a:contourClr>
              <a:schemeClr val="lt1"/>
            </a:contourClr>
          </a:sp3d>
        </c:spPr>
      </c:pivotFmt>
      <c:pivotFmt>
        <c:idx val="7"/>
        <c:spPr>
          <a:solidFill>
            <a:schemeClr val="accent3"/>
          </a:solidFill>
          <a:ln w="25400">
            <a:solidFill>
              <a:schemeClr val="lt1"/>
            </a:solidFill>
          </a:ln>
          <a:effectLst/>
          <a:sp3d contourW="25400">
            <a:contourClr>
              <a:schemeClr val="lt1"/>
            </a:contourClr>
          </a:sp3d>
        </c:spPr>
      </c:pivotFmt>
      <c:pivotFmt>
        <c:idx val="8"/>
        <c:spPr>
          <a:solidFill>
            <a:schemeClr val="accent4"/>
          </a:solidFill>
          <a:ln w="25400">
            <a:solidFill>
              <a:schemeClr val="lt1"/>
            </a:solidFill>
          </a:ln>
          <a:effectLst/>
          <a:sp3d contourW="25400">
            <a:contourClr>
              <a:schemeClr val="lt1"/>
            </a:contourClr>
          </a:sp3d>
        </c:spPr>
      </c:pivotFmt>
      <c:pivotFmt>
        <c:idx val="9"/>
        <c:spPr>
          <a:solidFill>
            <a:schemeClr val="accent5"/>
          </a:solidFill>
          <a:ln w="25400">
            <a:solidFill>
              <a:schemeClr val="lt1"/>
            </a:solidFill>
          </a:ln>
          <a:effectLst/>
          <a:sp3d contourW="25400">
            <a:contourClr>
              <a:schemeClr val="lt1"/>
            </a:contourClr>
          </a:sp3d>
        </c:spPr>
      </c:pivotFmt>
      <c:pivotFmt>
        <c:idx val="10"/>
        <c:spPr>
          <a:solidFill>
            <a:schemeClr val="accent6"/>
          </a:solidFill>
          <a:ln w="25400">
            <a:solidFill>
              <a:schemeClr val="lt1"/>
            </a:solidFill>
          </a:ln>
          <a:effectLst/>
          <a:sp3d contourW="25400">
            <a:contourClr>
              <a:schemeClr val="lt1"/>
            </a:contourClr>
          </a:sp3d>
        </c:spPr>
      </c:pivotFmt>
      <c:pivotFmt>
        <c:idx val="11"/>
        <c:spPr>
          <a:solidFill>
            <a:schemeClr val="accent1">
              <a:lumMod val="60000"/>
            </a:schemeClr>
          </a:solidFill>
          <a:ln w="25400">
            <a:solidFill>
              <a:schemeClr val="lt1"/>
            </a:solidFill>
          </a:ln>
          <a:effectLst/>
          <a:sp3d contourW="25400">
            <a:contourClr>
              <a:schemeClr val="lt1"/>
            </a:contourClr>
          </a:sp3d>
        </c:spPr>
      </c:pivotFmt>
      <c:pivotFmt>
        <c:idx val="12"/>
        <c:spPr>
          <a:solidFill>
            <a:schemeClr val="accent2">
              <a:lumMod val="60000"/>
            </a:schemeClr>
          </a:solidFill>
          <a:ln w="25400">
            <a:solidFill>
              <a:schemeClr val="lt1"/>
            </a:solidFill>
          </a:ln>
          <a:effectLst/>
          <a:sp3d contourW="25400">
            <a:contourClr>
              <a:schemeClr val="lt1"/>
            </a:contourClr>
          </a:sp3d>
        </c:spPr>
      </c:pivotFmt>
      <c:pivotFmt>
        <c:idx val="13"/>
        <c:spPr>
          <a:solidFill>
            <a:schemeClr val="accent3">
              <a:lumMod val="60000"/>
            </a:schemeClr>
          </a:solidFill>
          <a:ln w="25400">
            <a:solidFill>
              <a:schemeClr val="lt1"/>
            </a:solidFill>
          </a:ln>
          <a:effectLst/>
          <a:sp3d contourW="25400">
            <a:contourClr>
              <a:schemeClr val="lt1"/>
            </a:contourClr>
          </a:sp3d>
        </c:spPr>
      </c:pivotFmt>
      <c:pivotFmt>
        <c:idx val="14"/>
        <c:spPr>
          <a:solidFill>
            <a:schemeClr val="accent4">
              <a:lumMod val="60000"/>
            </a:schemeClr>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2"/>
          </a:solidFill>
          <a:ln w="25400">
            <a:solidFill>
              <a:schemeClr val="lt1"/>
            </a:solidFill>
          </a:ln>
          <a:effectLst/>
          <a:sp3d contourW="25400">
            <a:contourClr>
              <a:schemeClr val="lt1"/>
            </a:contourClr>
          </a:sp3d>
        </c:spPr>
      </c:pivotFmt>
      <c:pivotFmt>
        <c:idx val="17"/>
        <c:spPr>
          <a:solidFill>
            <a:schemeClr val="accent3"/>
          </a:solidFill>
          <a:ln w="25400">
            <a:solidFill>
              <a:schemeClr val="lt1"/>
            </a:solidFill>
          </a:ln>
          <a:effectLst/>
          <a:sp3d contourW="25400">
            <a:contourClr>
              <a:schemeClr val="lt1"/>
            </a:contourClr>
          </a:sp3d>
        </c:spPr>
      </c:pivotFmt>
      <c:pivotFmt>
        <c:idx val="18"/>
        <c:spPr>
          <a:solidFill>
            <a:schemeClr val="accent4"/>
          </a:solidFill>
          <a:ln w="25400">
            <a:solidFill>
              <a:schemeClr val="lt1"/>
            </a:solidFill>
          </a:ln>
          <a:effectLst/>
          <a:sp3d contourW="25400">
            <a:contourClr>
              <a:schemeClr val="lt1"/>
            </a:contourClr>
          </a:sp3d>
        </c:spPr>
      </c:pivotFmt>
      <c:pivotFmt>
        <c:idx val="19"/>
        <c:spPr>
          <a:solidFill>
            <a:schemeClr val="accent5"/>
          </a:solidFill>
          <a:ln w="25400">
            <a:solidFill>
              <a:schemeClr val="lt1"/>
            </a:solidFill>
          </a:ln>
          <a:effectLst/>
          <a:sp3d contourW="25400">
            <a:contourClr>
              <a:schemeClr val="lt1"/>
            </a:contourClr>
          </a:sp3d>
        </c:spPr>
      </c:pivotFmt>
      <c:pivotFmt>
        <c:idx val="20"/>
        <c:spPr>
          <a:solidFill>
            <a:schemeClr val="accent6"/>
          </a:solidFill>
          <a:ln w="25400">
            <a:solidFill>
              <a:schemeClr val="lt1"/>
            </a:solidFill>
          </a:ln>
          <a:effectLst/>
          <a:sp3d contourW="25400">
            <a:contourClr>
              <a:schemeClr val="lt1"/>
            </a:contourClr>
          </a:sp3d>
        </c:spPr>
      </c:pivotFmt>
      <c:pivotFmt>
        <c:idx val="21"/>
        <c:spPr>
          <a:solidFill>
            <a:schemeClr val="accent1">
              <a:lumMod val="60000"/>
            </a:schemeClr>
          </a:solidFill>
          <a:ln w="25400">
            <a:solidFill>
              <a:schemeClr val="lt1"/>
            </a:solidFill>
          </a:ln>
          <a:effectLst/>
          <a:sp3d contourW="25400">
            <a:contourClr>
              <a:schemeClr val="lt1"/>
            </a:contourClr>
          </a:sp3d>
        </c:spPr>
      </c:pivotFmt>
      <c:pivotFmt>
        <c:idx val="22"/>
        <c:spPr>
          <a:solidFill>
            <a:schemeClr val="accent2">
              <a:lumMod val="60000"/>
            </a:schemeClr>
          </a:solidFill>
          <a:ln w="25400">
            <a:solidFill>
              <a:schemeClr val="lt1"/>
            </a:solidFill>
          </a:ln>
          <a:effectLst/>
          <a:sp3d contourW="25400">
            <a:contourClr>
              <a:schemeClr val="lt1"/>
            </a:contourClr>
          </a:sp3d>
        </c:spPr>
      </c:pivotFmt>
      <c:pivotFmt>
        <c:idx val="23"/>
        <c:spPr>
          <a:solidFill>
            <a:schemeClr val="accent3">
              <a:lumMod val="60000"/>
            </a:schemeClr>
          </a:solidFill>
          <a:ln w="25400">
            <a:solidFill>
              <a:schemeClr val="lt1"/>
            </a:solidFill>
          </a:ln>
          <a:effectLst/>
          <a:sp3d contourW="25400">
            <a:contourClr>
              <a:schemeClr val="lt1"/>
            </a:contourClr>
          </a:sp3d>
        </c:spPr>
      </c:pivotFmt>
      <c:pivotFmt>
        <c:idx val="24"/>
        <c:spPr>
          <a:solidFill>
            <a:schemeClr val="accent4">
              <a:lumMod val="60000"/>
            </a:schemeClr>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2"/>
          </a:solidFill>
          <a:ln w="25400">
            <a:solidFill>
              <a:schemeClr val="lt1"/>
            </a:solidFill>
          </a:ln>
          <a:effectLst/>
          <a:sp3d contourW="25400">
            <a:contourClr>
              <a:schemeClr val="lt1"/>
            </a:contourClr>
          </a:sp3d>
        </c:spPr>
      </c:pivotFmt>
      <c:pivotFmt>
        <c:idx val="27"/>
        <c:spPr>
          <a:solidFill>
            <a:schemeClr val="accent3"/>
          </a:solidFill>
          <a:ln w="25400">
            <a:solidFill>
              <a:schemeClr val="lt1"/>
            </a:solidFill>
          </a:ln>
          <a:effectLst/>
          <a:sp3d contourW="25400">
            <a:contourClr>
              <a:schemeClr val="lt1"/>
            </a:contourClr>
          </a:sp3d>
        </c:spPr>
      </c:pivotFmt>
      <c:pivotFmt>
        <c:idx val="28"/>
        <c:spPr>
          <a:solidFill>
            <a:schemeClr val="accent4"/>
          </a:solidFill>
          <a:ln w="25400">
            <a:solidFill>
              <a:schemeClr val="lt1"/>
            </a:solidFill>
          </a:ln>
          <a:effectLst/>
          <a:sp3d contourW="25400">
            <a:contourClr>
              <a:schemeClr val="lt1"/>
            </a:contourClr>
          </a:sp3d>
        </c:spPr>
      </c:pivotFmt>
      <c:pivotFmt>
        <c:idx val="29"/>
        <c:spPr>
          <a:solidFill>
            <a:schemeClr val="accent5"/>
          </a:solidFill>
          <a:ln w="25400">
            <a:solidFill>
              <a:schemeClr val="lt1"/>
            </a:solidFill>
          </a:ln>
          <a:effectLst/>
          <a:sp3d contourW="25400">
            <a:contourClr>
              <a:schemeClr val="lt1"/>
            </a:contourClr>
          </a:sp3d>
        </c:spPr>
      </c:pivotFmt>
      <c:pivotFmt>
        <c:idx val="30"/>
        <c:spPr>
          <a:solidFill>
            <a:schemeClr val="accent6"/>
          </a:solidFill>
          <a:ln w="25400">
            <a:solidFill>
              <a:schemeClr val="lt1"/>
            </a:solidFill>
          </a:ln>
          <a:effectLst/>
          <a:sp3d contourW="25400">
            <a:contourClr>
              <a:schemeClr val="lt1"/>
            </a:contourClr>
          </a:sp3d>
        </c:spPr>
      </c:pivotFmt>
      <c:pivotFmt>
        <c:idx val="31"/>
        <c:spPr>
          <a:solidFill>
            <a:schemeClr val="accent1">
              <a:lumMod val="60000"/>
            </a:schemeClr>
          </a:solidFill>
          <a:ln w="25400">
            <a:solidFill>
              <a:schemeClr val="lt1"/>
            </a:solidFill>
          </a:ln>
          <a:effectLst/>
          <a:sp3d contourW="25400">
            <a:contourClr>
              <a:schemeClr val="lt1"/>
            </a:contourClr>
          </a:sp3d>
        </c:spPr>
      </c:pivotFmt>
      <c:pivotFmt>
        <c:idx val="32"/>
        <c:spPr>
          <a:solidFill>
            <a:schemeClr val="accent2">
              <a:lumMod val="60000"/>
            </a:schemeClr>
          </a:solidFill>
          <a:ln w="25400">
            <a:solidFill>
              <a:schemeClr val="lt1"/>
            </a:solidFill>
          </a:ln>
          <a:effectLst/>
          <a:sp3d contourW="25400">
            <a:contourClr>
              <a:schemeClr val="lt1"/>
            </a:contourClr>
          </a:sp3d>
        </c:spPr>
      </c:pivotFmt>
      <c:pivotFmt>
        <c:idx val="33"/>
        <c:spPr>
          <a:solidFill>
            <a:schemeClr val="accent3">
              <a:lumMod val="60000"/>
            </a:schemeClr>
          </a:solidFill>
          <a:ln w="25400">
            <a:solidFill>
              <a:schemeClr val="lt1"/>
            </a:solidFill>
          </a:ln>
          <a:effectLst/>
          <a:sp3d contourW="25400">
            <a:contourClr>
              <a:schemeClr val="lt1"/>
            </a:contourClr>
          </a:sp3d>
        </c:spPr>
      </c:pivotFmt>
      <c:pivotFmt>
        <c:idx val="34"/>
        <c:spPr>
          <a:solidFill>
            <a:schemeClr val="accent4">
              <a:lumMod val="60000"/>
            </a:schemeClr>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2"/>
          </a:solidFill>
          <a:ln w="25400">
            <a:solidFill>
              <a:schemeClr val="lt1"/>
            </a:solidFill>
          </a:ln>
          <a:effectLst/>
          <a:sp3d contourW="25400">
            <a:contourClr>
              <a:schemeClr val="lt1"/>
            </a:contourClr>
          </a:sp3d>
        </c:spPr>
      </c:pivotFmt>
      <c:pivotFmt>
        <c:idx val="37"/>
        <c:spPr>
          <a:solidFill>
            <a:schemeClr val="accent3"/>
          </a:solidFill>
          <a:ln w="25400">
            <a:solidFill>
              <a:schemeClr val="lt1"/>
            </a:solidFill>
          </a:ln>
          <a:effectLst/>
          <a:sp3d contourW="25400">
            <a:contourClr>
              <a:schemeClr val="lt1"/>
            </a:contourClr>
          </a:sp3d>
        </c:spPr>
      </c:pivotFmt>
      <c:pivotFmt>
        <c:idx val="38"/>
        <c:spPr>
          <a:solidFill>
            <a:schemeClr val="accent4"/>
          </a:solidFill>
          <a:ln w="25400">
            <a:solidFill>
              <a:schemeClr val="lt1"/>
            </a:solidFill>
          </a:ln>
          <a:effectLst/>
          <a:sp3d contourW="25400">
            <a:contourClr>
              <a:schemeClr val="lt1"/>
            </a:contourClr>
          </a:sp3d>
        </c:spPr>
      </c:pivotFmt>
      <c:pivotFmt>
        <c:idx val="39"/>
        <c:spPr>
          <a:solidFill>
            <a:schemeClr val="accent5"/>
          </a:solidFill>
          <a:ln w="25400">
            <a:solidFill>
              <a:schemeClr val="lt1"/>
            </a:solidFill>
          </a:ln>
          <a:effectLst/>
          <a:sp3d contourW="25400">
            <a:contourClr>
              <a:schemeClr val="lt1"/>
            </a:contourClr>
          </a:sp3d>
        </c:spPr>
      </c:pivotFmt>
      <c:pivotFmt>
        <c:idx val="40"/>
        <c:spPr>
          <a:solidFill>
            <a:schemeClr val="accent6"/>
          </a:solidFill>
          <a:ln w="25400">
            <a:solidFill>
              <a:schemeClr val="lt1"/>
            </a:solidFill>
          </a:ln>
          <a:effectLst/>
          <a:sp3d contourW="25400">
            <a:contourClr>
              <a:schemeClr val="lt1"/>
            </a:contourClr>
          </a:sp3d>
        </c:spPr>
      </c:pivotFmt>
      <c:pivotFmt>
        <c:idx val="41"/>
        <c:spPr>
          <a:solidFill>
            <a:schemeClr val="accent1">
              <a:lumMod val="60000"/>
            </a:schemeClr>
          </a:solidFill>
          <a:ln w="25400">
            <a:solidFill>
              <a:schemeClr val="lt1"/>
            </a:solidFill>
          </a:ln>
          <a:effectLst/>
          <a:sp3d contourW="25400">
            <a:contourClr>
              <a:schemeClr val="lt1"/>
            </a:contourClr>
          </a:sp3d>
        </c:spPr>
      </c:pivotFmt>
      <c:pivotFmt>
        <c:idx val="42"/>
        <c:spPr>
          <a:solidFill>
            <a:schemeClr val="accent2">
              <a:lumMod val="60000"/>
            </a:schemeClr>
          </a:solidFill>
          <a:ln w="25400">
            <a:solidFill>
              <a:schemeClr val="lt1"/>
            </a:solidFill>
          </a:ln>
          <a:effectLst/>
          <a:sp3d contourW="25400">
            <a:contourClr>
              <a:schemeClr val="lt1"/>
            </a:contourClr>
          </a:sp3d>
        </c:spPr>
      </c:pivotFmt>
      <c:pivotFmt>
        <c:idx val="43"/>
        <c:spPr>
          <a:solidFill>
            <a:schemeClr val="accent3">
              <a:lumMod val="60000"/>
            </a:schemeClr>
          </a:solidFill>
          <a:ln w="25400">
            <a:solidFill>
              <a:schemeClr val="lt1"/>
            </a:solidFill>
          </a:ln>
          <a:effectLst/>
          <a:sp3d contourW="25400">
            <a:contourClr>
              <a:schemeClr val="lt1"/>
            </a:contourClr>
          </a:sp3d>
        </c:spPr>
      </c:pivotFmt>
      <c:pivotFmt>
        <c:idx val="44"/>
        <c:spPr>
          <a:solidFill>
            <a:schemeClr val="accent4">
              <a:lumMod val="60000"/>
            </a:schemeClr>
          </a:solidFill>
          <a:ln w="25400">
            <a:solidFill>
              <a:schemeClr val="lt1"/>
            </a:solidFill>
          </a:ln>
          <a:effectLst/>
          <a:sp3d contourW="25400">
            <a:contourClr>
              <a:schemeClr val="lt1"/>
            </a:contourClr>
          </a:sp3d>
        </c:spPr>
      </c:pivotFmt>
      <c:pivotFmt>
        <c:idx val="45"/>
        <c:marker>
          <c:symbol val="none"/>
        </c:marke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2"/>
          </a:solidFill>
          <a:ln w="25400">
            <a:solidFill>
              <a:schemeClr val="lt1"/>
            </a:solidFill>
          </a:ln>
          <a:effectLst/>
          <a:sp3d contourW="25400">
            <a:contourClr>
              <a:schemeClr val="lt1"/>
            </a:contourClr>
          </a:sp3d>
        </c:spPr>
      </c:pivotFmt>
      <c:pivotFmt>
        <c:idx val="48"/>
        <c:spPr>
          <a:solidFill>
            <a:schemeClr val="accent3"/>
          </a:solidFill>
          <a:ln w="25400">
            <a:solidFill>
              <a:schemeClr val="lt1"/>
            </a:solidFill>
          </a:ln>
          <a:effectLst/>
          <a:sp3d contourW="25400">
            <a:contourClr>
              <a:schemeClr val="lt1"/>
            </a:contourClr>
          </a:sp3d>
        </c:spPr>
      </c:pivotFmt>
      <c:pivotFmt>
        <c:idx val="49"/>
        <c:spPr>
          <a:solidFill>
            <a:schemeClr val="accent4"/>
          </a:solidFill>
          <a:ln w="25400">
            <a:solidFill>
              <a:schemeClr val="lt1"/>
            </a:solidFill>
          </a:ln>
          <a:effectLst/>
          <a:sp3d contourW="25400">
            <a:contourClr>
              <a:schemeClr val="lt1"/>
            </a:contourClr>
          </a:sp3d>
        </c:spPr>
      </c:pivotFmt>
      <c:pivotFmt>
        <c:idx val="50"/>
        <c:spPr>
          <a:solidFill>
            <a:schemeClr val="accent5"/>
          </a:solidFill>
          <a:ln w="25400">
            <a:solidFill>
              <a:schemeClr val="lt1"/>
            </a:solidFill>
          </a:ln>
          <a:effectLst/>
          <a:sp3d contourW="25400">
            <a:contourClr>
              <a:schemeClr val="lt1"/>
            </a:contourClr>
          </a:sp3d>
        </c:spPr>
      </c:pivotFmt>
      <c:pivotFmt>
        <c:idx val="51"/>
        <c:spPr>
          <a:solidFill>
            <a:schemeClr val="accent6"/>
          </a:solidFill>
          <a:ln w="25400">
            <a:solidFill>
              <a:schemeClr val="lt1"/>
            </a:solidFill>
          </a:ln>
          <a:effectLst/>
          <a:sp3d contourW="25400">
            <a:contourClr>
              <a:schemeClr val="lt1"/>
            </a:contourClr>
          </a:sp3d>
        </c:spPr>
      </c:pivotFmt>
      <c:pivotFmt>
        <c:idx val="52"/>
        <c:spPr>
          <a:solidFill>
            <a:schemeClr val="accent1">
              <a:lumMod val="60000"/>
            </a:schemeClr>
          </a:solidFill>
          <a:ln w="25400">
            <a:solidFill>
              <a:schemeClr val="lt1"/>
            </a:solidFill>
          </a:ln>
          <a:effectLst/>
          <a:sp3d contourW="25400">
            <a:contourClr>
              <a:schemeClr val="lt1"/>
            </a:contourClr>
          </a:sp3d>
        </c:spPr>
      </c:pivotFmt>
      <c:pivotFmt>
        <c:idx val="53"/>
        <c:spPr>
          <a:solidFill>
            <a:schemeClr val="accent2">
              <a:lumMod val="60000"/>
            </a:schemeClr>
          </a:solidFill>
          <a:ln w="25400">
            <a:solidFill>
              <a:schemeClr val="lt1"/>
            </a:solidFill>
          </a:ln>
          <a:effectLst/>
          <a:sp3d contourW="25400">
            <a:contourClr>
              <a:schemeClr val="lt1"/>
            </a:contourClr>
          </a:sp3d>
        </c:spPr>
      </c:pivotFmt>
      <c:pivotFmt>
        <c:idx val="54"/>
        <c:spPr>
          <a:solidFill>
            <a:schemeClr val="accent3">
              <a:lumMod val="60000"/>
            </a:schemeClr>
          </a:solidFill>
          <a:ln w="25400">
            <a:solidFill>
              <a:schemeClr val="lt1"/>
            </a:solidFill>
          </a:ln>
          <a:effectLst/>
          <a:sp3d contourW="25400">
            <a:contourClr>
              <a:schemeClr val="lt1"/>
            </a:contourClr>
          </a:sp3d>
        </c:spPr>
      </c:pivotFmt>
      <c:pivotFmt>
        <c:idx val="55"/>
        <c:spPr>
          <a:solidFill>
            <a:schemeClr val="accent4">
              <a:lumMod val="60000"/>
            </a:schemeClr>
          </a:solidFill>
          <a:ln w="25400">
            <a:solidFill>
              <a:schemeClr val="lt1"/>
            </a:solidFill>
          </a:ln>
          <a:effectLst/>
          <a:sp3d contourW="25400">
            <a:contourClr>
              <a:schemeClr val="lt1"/>
            </a:contourClr>
          </a:sp3d>
        </c:spPr>
      </c:pivotFmt>
      <c:pivotFmt>
        <c:idx val="56"/>
        <c:marker>
          <c:symbol val="none"/>
        </c:marke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2"/>
          </a:solidFill>
          <a:ln w="25400">
            <a:solidFill>
              <a:schemeClr val="lt1"/>
            </a:solidFill>
          </a:ln>
          <a:effectLst/>
          <a:sp3d contourW="25400">
            <a:contourClr>
              <a:schemeClr val="lt1"/>
            </a:contourClr>
          </a:sp3d>
        </c:spPr>
      </c:pivotFmt>
      <c:pivotFmt>
        <c:idx val="59"/>
        <c:spPr>
          <a:solidFill>
            <a:schemeClr val="accent3"/>
          </a:solidFill>
          <a:ln w="25400">
            <a:solidFill>
              <a:schemeClr val="lt1"/>
            </a:solidFill>
          </a:ln>
          <a:effectLst/>
          <a:sp3d contourW="25400">
            <a:contourClr>
              <a:schemeClr val="lt1"/>
            </a:contourClr>
          </a:sp3d>
        </c:spPr>
      </c:pivotFmt>
      <c:pivotFmt>
        <c:idx val="60"/>
        <c:spPr>
          <a:solidFill>
            <a:schemeClr val="accent4"/>
          </a:solidFill>
          <a:ln w="25400">
            <a:solidFill>
              <a:schemeClr val="lt1"/>
            </a:solidFill>
          </a:ln>
          <a:effectLst/>
          <a:sp3d contourW="25400">
            <a:contourClr>
              <a:schemeClr val="lt1"/>
            </a:contourClr>
          </a:sp3d>
        </c:spPr>
      </c:pivotFmt>
      <c:pivotFmt>
        <c:idx val="61"/>
        <c:spPr>
          <a:solidFill>
            <a:schemeClr val="accent5"/>
          </a:solidFill>
          <a:ln w="25400">
            <a:solidFill>
              <a:schemeClr val="lt1"/>
            </a:solidFill>
          </a:ln>
          <a:effectLst/>
          <a:sp3d contourW="25400">
            <a:contourClr>
              <a:schemeClr val="lt1"/>
            </a:contourClr>
          </a:sp3d>
        </c:spPr>
      </c:pivotFmt>
      <c:pivotFmt>
        <c:idx val="62"/>
        <c:spPr>
          <a:solidFill>
            <a:schemeClr val="accent6"/>
          </a:solidFill>
          <a:ln w="25400">
            <a:solidFill>
              <a:schemeClr val="lt1"/>
            </a:solidFill>
          </a:ln>
          <a:effectLst/>
          <a:sp3d contourW="25400">
            <a:contourClr>
              <a:schemeClr val="lt1"/>
            </a:contourClr>
          </a:sp3d>
        </c:spPr>
      </c:pivotFmt>
      <c:pivotFmt>
        <c:idx val="63"/>
        <c:spPr>
          <a:solidFill>
            <a:schemeClr val="accent1">
              <a:lumMod val="60000"/>
            </a:schemeClr>
          </a:solidFill>
          <a:ln w="25400">
            <a:solidFill>
              <a:schemeClr val="lt1"/>
            </a:solidFill>
          </a:ln>
          <a:effectLst/>
          <a:sp3d contourW="25400">
            <a:contourClr>
              <a:schemeClr val="lt1"/>
            </a:contourClr>
          </a:sp3d>
        </c:spPr>
      </c:pivotFmt>
      <c:pivotFmt>
        <c:idx val="64"/>
        <c:spPr>
          <a:solidFill>
            <a:schemeClr val="accent2">
              <a:lumMod val="60000"/>
            </a:schemeClr>
          </a:solidFill>
          <a:ln w="25400">
            <a:solidFill>
              <a:schemeClr val="lt1"/>
            </a:solidFill>
          </a:ln>
          <a:effectLst/>
          <a:sp3d contourW="25400">
            <a:contourClr>
              <a:schemeClr val="lt1"/>
            </a:contourClr>
          </a:sp3d>
        </c:spPr>
      </c:pivotFmt>
      <c:pivotFmt>
        <c:idx val="65"/>
        <c:spPr>
          <a:solidFill>
            <a:schemeClr val="accent3">
              <a:lumMod val="60000"/>
            </a:schemeClr>
          </a:solidFill>
          <a:ln w="25400">
            <a:solidFill>
              <a:schemeClr val="lt1"/>
            </a:solidFill>
          </a:ln>
          <a:effectLst/>
          <a:sp3d contourW="25400">
            <a:contourClr>
              <a:schemeClr val="lt1"/>
            </a:contourClr>
          </a:sp3d>
        </c:spPr>
      </c:pivotFmt>
      <c:pivotFmt>
        <c:idx val="66"/>
        <c:spPr>
          <a:solidFill>
            <a:schemeClr val="accent4">
              <a:lumMod val="60000"/>
            </a:schemeClr>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'pivot table '!$B$3:$B$4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FD8-4E6C-AE4F-FB8626A7736D}"/>
            </c:ext>
          </c:extLst>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0.87199441415976853"/>
          <c:y val="0.24705450382531971"/>
          <c:w val="0.11518507301971868"/>
          <c:h val="0.6055006422069582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9-04T14:19:32.991" idx="1">
    <p:pos x="10" y="10"/>
    <p:text>hdhfhdhf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6" y="2067308"/>
            <a:ext cx="5800851" cy="492443"/>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3"/>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8" y="4829"/>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3" y="3694896"/>
            <a:ext cx="4743451"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2"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7" y="0"/>
            <a:ext cx="2589531"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1" y="3048000"/>
            <a:ext cx="3257551"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2"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9" y="0"/>
            <a:ext cx="1256031"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9"/>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5"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3"/>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3"/>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21" y="6473340"/>
            <a:ext cx="151129" cy="507831"/>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comments" Target="../comments/commen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 Id="rId5" Type="http://schemas.openxmlformats.org/officeDocument/2006/relationships/image" Target="../media/image10.jpe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1.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2"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752851" y="605350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21907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9"/>
            <a:ext cx="2143125" cy="200025"/>
          </a:xfrm>
          <a:prstGeom prst="rect">
            <a:avLst/>
          </a:prstGeom>
        </p:spPr>
      </p:pic>
      <p:sp>
        <p:nvSpPr>
          <p:cNvPr id="11" name="object 11"/>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76275" y="2786112"/>
            <a:ext cx="10020301" cy="2805063"/>
          </a:xfrm>
          <a:prstGeom prst="rect">
            <a:avLst/>
          </a:prstGeom>
          <a:noFill/>
        </p:spPr>
        <p:txBody>
          <a:bodyPr wrap="square" rtlCol="0">
            <a:spAutoFit/>
          </a:bodyPr>
          <a:lstStyle/>
          <a:p>
            <a:pPr algn="just">
              <a:lnSpc>
                <a:spcPct val="150000"/>
              </a:lnSpc>
            </a:pPr>
            <a:r>
              <a:rPr lang="en-US" sz="2400" dirty="0"/>
              <a:t>STUDENT NAME   : </a:t>
            </a:r>
            <a:r>
              <a:rPr lang="en-IN" sz="2400" dirty="0"/>
              <a:t>JANANI V</a:t>
            </a:r>
            <a:endParaRPr lang="en-US" sz="2400" dirty="0"/>
          </a:p>
          <a:p>
            <a:pPr>
              <a:lnSpc>
                <a:spcPct val="150000"/>
              </a:lnSpc>
            </a:pPr>
            <a:r>
              <a:rPr lang="en-US" sz="2400" dirty="0"/>
              <a:t>REGISTER NO        : </a:t>
            </a:r>
            <a:r>
              <a:rPr lang="en-IN" sz="2400" dirty="0"/>
              <a:t>2213031036254/01D1D4A8F7E5EE9B58E4927FD96DEA02</a:t>
            </a:r>
            <a:r>
              <a:rPr lang="en-US" sz="2400" dirty="0"/>
              <a:t>  DEPARTMENT       : COMMERCE (B.com)</a:t>
            </a:r>
          </a:p>
          <a:p>
            <a:pPr>
              <a:lnSpc>
                <a:spcPct val="150000"/>
              </a:lnSpc>
            </a:pPr>
            <a:r>
              <a:rPr lang="en-US" sz="2400" dirty="0"/>
              <a:t>COLLEGE                : DR.AMBEDKAR GOVT ARTS COLLEGE</a:t>
            </a:r>
          </a:p>
          <a:p>
            <a:pPr>
              <a:lnSpc>
                <a:spcPct val="150000"/>
              </a:lnSpc>
            </a:pPr>
            <a:r>
              <a:rPr lang="en-US" sz="2400" dirty="0"/>
              <a:t>           </a:t>
            </a:r>
            <a:endParaRPr lang="en-IN" sz="2400" dirty="0"/>
          </a:p>
        </p:txBody>
      </p:sp>
      <p:sp>
        <p:nvSpPr>
          <p:cNvPr id="8" name="TextBox 7">
            <a:extLst>
              <a:ext uri="{FF2B5EF4-FFF2-40B4-BE49-F238E27FC236}">
                <a16:creationId xmlns:a16="http://schemas.microsoft.com/office/drawing/2014/main" id="{E4EAB886-AF11-3F85-0114-B55494603DA2}"/>
              </a:ext>
            </a:extLst>
          </p:cNvPr>
          <p:cNvSpPr txBox="1"/>
          <p:nvPr/>
        </p:nvSpPr>
        <p:spPr>
          <a:xfrm flipV="1">
            <a:off x="4725330" y="2103583"/>
            <a:ext cx="7466670" cy="415056"/>
          </a:xfrm>
          <a:prstGeom prst="rect">
            <a:avLst/>
          </a:prstGeom>
          <a:noFill/>
        </p:spPr>
        <p:txBody>
          <a:bodyPr wrap="square" rtlCol="0">
            <a:spAutoFit/>
          </a:bodyPr>
          <a:lstStyle/>
          <a:p>
            <a:pPr algn="l"/>
            <a:endParaRPr lang="en-US" dirty="0"/>
          </a:p>
        </p:txBody>
      </p:sp>
      <p:sp>
        <p:nvSpPr>
          <p:cNvPr id="10" name="TextBox 9">
            <a:extLst>
              <a:ext uri="{FF2B5EF4-FFF2-40B4-BE49-F238E27FC236}">
                <a16:creationId xmlns:a16="http://schemas.microsoft.com/office/drawing/2014/main" id="{4C041074-7025-FC1E-B48A-87CC0865CD10}"/>
              </a:ext>
            </a:extLst>
          </p:cNvPr>
          <p:cNvSpPr txBox="1"/>
          <p:nvPr/>
        </p:nvSpPr>
        <p:spPr>
          <a:xfrm>
            <a:off x="4726809" y="2519118"/>
            <a:ext cx="1828800" cy="1828800"/>
          </a:xfrm>
          <a:prstGeom prst="rect">
            <a:avLst/>
          </a:prstGeom>
          <a:noFill/>
        </p:spPr>
        <p:txBody>
          <a:bodyPr wrap="square" rtlCol="0">
            <a:spAutoFit/>
          </a:bodyPr>
          <a:lstStyle/>
          <a:p>
            <a:pPr algn="l"/>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12075" y="196745"/>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EF3A8FD-9C74-EDF3-5C4C-CF158B21F475}"/>
              </a:ext>
            </a:extLst>
          </p:cNvPr>
          <p:cNvSpPr txBox="1"/>
          <p:nvPr/>
        </p:nvSpPr>
        <p:spPr>
          <a:xfrm>
            <a:off x="712077" y="1049337"/>
            <a:ext cx="6098959" cy="6832640"/>
          </a:xfrm>
          <a:prstGeom prst="rect">
            <a:avLst/>
          </a:prstGeom>
          <a:noFill/>
        </p:spPr>
        <p:txBody>
          <a:bodyPr wrap="square">
            <a:spAutoFit/>
          </a:bodyPr>
          <a:lstStyle/>
          <a:p>
            <a:r>
              <a:rPr lang="en-IN" b="1" u="sng" dirty="0"/>
              <a:t>Data collection </a:t>
            </a:r>
          </a:p>
          <a:p>
            <a:pPr marL="342900" indent="-342900">
              <a:lnSpc>
                <a:spcPct val="150000"/>
              </a:lnSpc>
              <a:buFont typeface="+mj-lt"/>
              <a:buAutoNum type="arabicParenR"/>
            </a:pPr>
            <a:r>
              <a:rPr lang="en-IN" dirty="0"/>
              <a:t>Download data set from Kaggle</a:t>
            </a:r>
          </a:p>
          <a:p>
            <a:pPr marL="342900" indent="-342900">
              <a:buFont typeface="+mj-lt"/>
              <a:buAutoNum type="arabicParenR"/>
            </a:pPr>
            <a:r>
              <a:rPr lang="en-IN" dirty="0"/>
              <a:t>Select data's for performance analysis</a:t>
            </a:r>
          </a:p>
          <a:p>
            <a:pPr marL="342900" indent="-342900">
              <a:buFont typeface="+mj-lt"/>
              <a:buAutoNum type="arabicParenR"/>
            </a:pPr>
            <a:r>
              <a:rPr lang="en-IN" dirty="0"/>
              <a:t>Performance analysis is used for identify the performance level</a:t>
            </a:r>
          </a:p>
          <a:p>
            <a:pPr marL="342900" indent="-342900">
              <a:buFont typeface="+mj-lt"/>
              <a:buAutoNum type="arabicParenR"/>
            </a:pPr>
            <a:endParaRPr lang="en-IN" dirty="0"/>
          </a:p>
          <a:p>
            <a:r>
              <a:rPr lang="en-IN" b="1" u="sng" dirty="0"/>
              <a:t>Feature collection</a:t>
            </a:r>
          </a:p>
          <a:p>
            <a:pPr marL="342900" indent="-342900">
              <a:lnSpc>
                <a:spcPct val="150000"/>
              </a:lnSpc>
              <a:buFont typeface="+mj-lt"/>
              <a:buAutoNum type="arabicParenR"/>
            </a:pPr>
            <a:r>
              <a:rPr lang="en-IN" dirty="0"/>
              <a:t>There are 26 features </a:t>
            </a:r>
          </a:p>
          <a:p>
            <a:pPr marL="342900" indent="-342900">
              <a:buFont typeface="+mj-lt"/>
              <a:buAutoNum type="arabicParenR"/>
            </a:pPr>
            <a:r>
              <a:rPr lang="en-IN" dirty="0"/>
              <a:t>I used only 9 features</a:t>
            </a:r>
          </a:p>
          <a:p>
            <a:endParaRPr lang="en-IN" dirty="0"/>
          </a:p>
          <a:p>
            <a:r>
              <a:rPr lang="en-IN" b="1" u="sng" dirty="0"/>
              <a:t>Data cleaning</a:t>
            </a:r>
          </a:p>
          <a:p>
            <a:pPr marL="342900" indent="-342900">
              <a:lnSpc>
                <a:spcPct val="150000"/>
              </a:lnSpc>
              <a:buFont typeface="+mj-lt"/>
              <a:buAutoNum type="arabicParenR"/>
            </a:pPr>
            <a:r>
              <a:rPr lang="en-IN" dirty="0"/>
              <a:t>First we identify the missing values</a:t>
            </a:r>
          </a:p>
          <a:p>
            <a:pPr marL="342900" indent="-342900">
              <a:buFont typeface="+mj-lt"/>
              <a:buAutoNum type="arabicParenR"/>
            </a:pPr>
            <a:r>
              <a:rPr lang="en-IN" dirty="0"/>
              <a:t>Filter the missing values </a:t>
            </a:r>
          </a:p>
          <a:p>
            <a:pPr marL="342900" indent="-342900">
              <a:buFont typeface="+mj-lt"/>
              <a:buAutoNum type="arabicParenR"/>
            </a:pPr>
            <a:endParaRPr lang="en-IN" dirty="0"/>
          </a:p>
          <a:p>
            <a:r>
              <a:rPr lang="en-IN" b="1" u="sng" dirty="0"/>
              <a:t>Performance level</a:t>
            </a:r>
          </a:p>
          <a:p>
            <a:pPr marL="342900" indent="-342900">
              <a:lnSpc>
                <a:spcPct val="150000"/>
              </a:lnSpc>
              <a:buFont typeface="+mj-lt"/>
              <a:buAutoNum type="arabicParenR"/>
            </a:pPr>
            <a:r>
              <a:rPr lang="en-IN" dirty="0"/>
              <a:t>Find the performance level </a:t>
            </a:r>
          </a:p>
          <a:p>
            <a:pPr marL="342900" indent="-342900">
              <a:buFont typeface="+mj-lt"/>
              <a:buAutoNum type="arabicParenR"/>
            </a:pPr>
            <a:r>
              <a:rPr lang="en-IN" dirty="0"/>
              <a:t>Using formula for categorise the levels </a:t>
            </a:r>
          </a:p>
          <a:p>
            <a:pPr marL="342900" indent="-342900">
              <a:buFont typeface="+mj-lt"/>
              <a:buAutoNum type="arabicParenR"/>
            </a:pPr>
            <a:r>
              <a:rPr lang="en-IN" sz="1400" dirty="0">
                <a:latin typeface="Arial" panose="020B0604020202020204" pitchFamily="34" charset="0"/>
                <a:cs typeface="Arial" panose="020B0604020202020204" pitchFamily="34" charset="0"/>
              </a:rPr>
              <a:t>Performance level - =</a:t>
            </a:r>
            <a:r>
              <a:rPr lang="en-IN" sz="1400" dirty="0">
                <a:latin typeface="Arial Rounded MT Bold" panose="020F0704030504030204" pitchFamily="34" charset="0"/>
                <a:cs typeface="Arial" panose="020B0604020202020204" pitchFamily="34" charset="0"/>
              </a:rPr>
              <a:t>IFS(Z8&gt;=5,”VERY HIGH”,Z8&gt;=4,”HIGH”,Z8&gt;=3,”MED”,TRUE,”LOW”)</a:t>
            </a:r>
          </a:p>
          <a:p>
            <a:pPr marL="342900" indent="-342900">
              <a:buFont typeface="+mj-lt"/>
              <a:buAutoNum type="arabicParenR"/>
            </a:pPr>
            <a:endParaRPr lang="en-IN" dirty="0"/>
          </a:p>
          <a:p>
            <a:pPr marL="342900" indent="-342900">
              <a:buFont typeface="+mj-lt"/>
              <a:buAutoNum type="arabicParenR"/>
            </a:pPr>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FE33CF-4C3A-59C1-70FD-5D14FF39EDAD}"/>
              </a:ext>
            </a:extLst>
          </p:cNvPr>
          <p:cNvSpPr>
            <a:spLocks noGrp="1"/>
          </p:cNvSpPr>
          <p:nvPr>
            <p:ph type="body" idx="1"/>
          </p:nvPr>
        </p:nvSpPr>
        <p:spPr>
          <a:xfrm>
            <a:off x="609600" y="609600"/>
            <a:ext cx="10972800" cy="3093154"/>
          </a:xfrm>
        </p:spPr>
        <p:txBody>
          <a:bodyPr/>
          <a:lstStyle/>
          <a:p>
            <a:r>
              <a:rPr lang="en-IN" sz="2400" b="1" u="sng" dirty="0"/>
              <a:t>Summary</a:t>
            </a:r>
            <a:endParaRPr lang="en-IN" dirty="0"/>
          </a:p>
          <a:p>
            <a:pPr marL="342900" indent="-342900">
              <a:lnSpc>
                <a:spcPct val="150000"/>
              </a:lnSpc>
              <a:buFont typeface="+mj-lt"/>
              <a:buAutoNum type="arabicParenR"/>
            </a:pPr>
            <a:r>
              <a:rPr lang="en-US" dirty="0"/>
              <a:t>Analyzing the performance of the employees by considering various Factors</a:t>
            </a:r>
          </a:p>
          <a:p>
            <a:pPr marL="342900" indent="-342900">
              <a:lnSpc>
                <a:spcPct val="150000"/>
              </a:lnSpc>
              <a:buFont typeface="+mj-lt"/>
              <a:buAutoNum type="arabicParenR"/>
            </a:pPr>
            <a:r>
              <a:rPr lang="en-US" dirty="0"/>
              <a:t>Using gender, performance score, rating, there achievements.</a:t>
            </a:r>
          </a:p>
          <a:p>
            <a:pPr>
              <a:lnSpc>
                <a:spcPct val="150000"/>
              </a:lnSpc>
            </a:pPr>
            <a:endParaRPr lang="en-IN" dirty="0"/>
          </a:p>
          <a:p>
            <a:pPr>
              <a:lnSpc>
                <a:spcPct val="150000"/>
              </a:lnSpc>
            </a:pPr>
            <a:r>
              <a:rPr lang="en-IN" sz="2400" b="1" u="sng" dirty="0"/>
              <a:t>Visualization</a:t>
            </a:r>
          </a:p>
          <a:p>
            <a:pPr marL="457200" indent="-457200">
              <a:lnSpc>
                <a:spcPct val="150000"/>
              </a:lnSpc>
              <a:buFont typeface="+mj-lt"/>
              <a:buAutoNum type="arabicParenR"/>
            </a:pPr>
            <a:r>
              <a:rPr lang="en-IN" sz="2000" dirty="0"/>
              <a:t>Using the features of graph and pivot table to calculate the performance analysis</a:t>
            </a:r>
          </a:p>
          <a:p>
            <a:pPr marL="457200" indent="-457200">
              <a:lnSpc>
                <a:spcPct val="150000"/>
              </a:lnSpc>
              <a:buFont typeface="+mj-lt"/>
              <a:buAutoNum type="arabicParenR"/>
            </a:pPr>
            <a:r>
              <a:rPr lang="en-IN" sz="2000" dirty="0"/>
              <a:t>Also using the pie chart to categorise the department wise performance analysis</a:t>
            </a:r>
          </a:p>
        </p:txBody>
      </p:sp>
    </p:spTree>
    <p:extLst>
      <p:ext uri="{BB962C8B-B14F-4D97-AF65-F5344CB8AC3E}">
        <p14:creationId xmlns:p14="http://schemas.microsoft.com/office/powerpoint/2010/main" val="2281415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63C786AC-FAF1-9D50-BD41-0488DCF68182}"/>
              </a:ext>
            </a:extLst>
          </p:cNvPr>
          <p:cNvGraphicFramePr>
            <a:graphicFrameLocks/>
          </p:cNvGraphicFramePr>
          <p:nvPr>
            <p:extLst>
              <p:ext uri="{D42A27DB-BD31-4B8C-83A1-F6EECF244321}">
                <p14:modId xmlns:p14="http://schemas.microsoft.com/office/powerpoint/2010/main" val="882641924"/>
              </p:ext>
            </p:extLst>
          </p:nvPr>
        </p:nvGraphicFramePr>
        <p:xfrm>
          <a:off x="533402" y="1524004"/>
          <a:ext cx="7505700" cy="446969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B6753BDE-7F68-8FEC-CEF5-8CD0DC61BA16}"/>
              </a:ext>
            </a:extLst>
          </p:cNvPr>
          <p:cNvGraphicFramePr>
            <a:graphicFrameLocks/>
          </p:cNvGraphicFramePr>
          <p:nvPr>
            <p:extLst>
              <p:ext uri="{D42A27DB-BD31-4B8C-83A1-F6EECF244321}">
                <p14:modId xmlns:p14="http://schemas.microsoft.com/office/powerpoint/2010/main" val="2117646203"/>
              </p:ext>
            </p:extLst>
          </p:nvPr>
        </p:nvGraphicFramePr>
        <p:xfrm>
          <a:off x="1143000" y="1219201"/>
          <a:ext cx="5943600" cy="35814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762004" y="5227869"/>
            <a:ext cx="7487371" cy="830997"/>
          </a:xfrm>
          <a:prstGeom prst="rect">
            <a:avLst/>
          </a:prstGeom>
          <a:noFill/>
        </p:spPr>
        <p:txBody>
          <a:bodyPr wrap="none" rtlCol="0">
            <a:spAutoFit/>
          </a:bodyPr>
          <a:lstStyle/>
          <a:p>
            <a:pPr marL="342900" indent="-342900">
              <a:buFont typeface="Wingdings" panose="05000000000000000000" pitchFamily="2" charset="2"/>
              <a:buChar char="q"/>
            </a:pPr>
            <a:r>
              <a:rPr lang="en-US" sz="2400" b="1" dirty="0"/>
              <a:t>This is the result of high performance employees in all </a:t>
            </a:r>
          </a:p>
          <a:p>
            <a:r>
              <a:rPr lang="en-US" sz="2400" b="1" dirty="0"/>
              <a:t>     departments</a:t>
            </a:r>
          </a:p>
        </p:txBody>
      </p:sp>
    </p:spTree>
    <p:extLst>
      <p:ext uri="{BB962C8B-B14F-4D97-AF65-F5344CB8AC3E}">
        <p14:creationId xmlns:p14="http://schemas.microsoft.com/office/powerpoint/2010/main" val="1708488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C5A07C0-2534-D658-E9FA-00CA0189E57B}"/>
              </a:ext>
            </a:extLst>
          </p:cNvPr>
          <p:cNvSpPr txBox="1"/>
          <p:nvPr/>
        </p:nvSpPr>
        <p:spPr>
          <a:xfrm>
            <a:off x="685800" y="1676402"/>
            <a:ext cx="9144000" cy="3693319"/>
          </a:xfrm>
          <a:prstGeom prst="rect">
            <a:avLst/>
          </a:prstGeom>
          <a:noFill/>
        </p:spPr>
        <p:txBody>
          <a:bodyPr wrap="square" rtlCol="0">
            <a:spAutoFit/>
          </a:bodyPr>
          <a:lstStyle/>
          <a:p>
            <a:pPr marL="285750" indent="-285750">
              <a:buFont typeface="Wingdings" panose="05000000000000000000" pitchFamily="2" charset="2"/>
              <a:buChar char="q"/>
            </a:pPr>
            <a:r>
              <a:rPr lang="en-US" dirty="0"/>
              <a:t>While comparing the performance of employees the no of employees are higher in number is average </a:t>
            </a:r>
            <a:r>
              <a:rPr lang="en-IN" dirty="0"/>
              <a:t>Employees. </a:t>
            </a:r>
          </a:p>
          <a:p>
            <a:endParaRPr lang="en-IN" dirty="0"/>
          </a:p>
          <a:p>
            <a:pPr marL="285750" indent="-285750">
              <a:buFont typeface="Wingdings" panose="05000000000000000000" pitchFamily="2" charset="2"/>
              <a:buChar char="q"/>
            </a:pPr>
            <a:r>
              <a:rPr lang="en-IN" dirty="0"/>
              <a:t>The organisations needs to motivate them for the better outcome to improve their performance average to very high </a:t>
            </a:r>
          </a:p>
          <a:p>
            <a:endParaRPr lang="en-IN" dirty="0"/>
          </a:p>
          <a:p>
            <a:pPr marL="285750" indent="-285750">
              <a:buFont typeface="Wingdings" panose="05000000000000000000" pitchFamily="2" charset="2"/>
              <a:buChar char="q"/>
            </a:pPr>
            <a:r>
              <a:rPr lang="en-IN" dirty="0"/>
              <a:t>From the study of the trend line there is a steady state for the medium level employees there is no ups and downs </a:t>
            </a:r>
          </a:p>
          <a:p>
            <a:endParaRPr lang="en-IN" dirty="0"/>
          </a:p>
          <a:p>
            <a:pPr marL="285750" indent="-285750">
              <a:buFont typeface="Wingdings" panose="05000000000000000000" pitchFamily="2" charset="2"/>
              <a:buChar char="q"/>
            </a:pPr>
            <a:r>
              <a:rPr lang="en-IN" dirty="0"/>
              <a:t>Also the second results shows the list of high performance employees in all departments</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In the study of the pie chart there is the highest no of high performance employees in  PL department.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8" y="829627"/>
            <a:ext cx="390969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8" y="6410329"/>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8"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7"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2"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7"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91"/>
            <a:ext cx="2357120"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5"/>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5" y="575057"/>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TextBox 14">
            <a:extLst>
              <a:ext uri="{FF2B5EF4-FFF2-40B4-BE49-F238E27FC236}">
                <a16:creationId xmlns:a16="http://schemas.microsoft.com/office/drawing/2014/main" id="{5DDD47FA-DBBA-0C79-B5BD-CC8D01C5B16C}"/>
              </a:ext>
            </a:extLst>
          </p:cNvPr>
          <p:cNvSpPr txBox="1"/>
          <p:nvPr/>
        </p:nvSpPr>
        <p:spPr>
          <a:xfrm>
            <a:off x="834074" y="1733372"/>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reviews can help employees understand where they stand on their goals and how to improve. This can help them learn their strengths and where to focus their development efforts.</a:t>
            </a:r>
            <a:endParaRPr lang="en-IN" b="1" dirty="0"/>
          </a:p>
        </p:txBody>
      </p:sp>
      <p:sp>
        <p:nvSpPr>
          <p:cNvPr id="17" name="TextBox 16">
            <a:extLst>
              <a:ext uri="{FF2B5EF4-FFF2-40B4-BE49-F238E27FC236}">
                <a16:creationId xmlns:a16="http://schemas.microsoft.com/office/drawing/2014/main" id="{4B42FBD8-680E-BE37-FADA-0F1DF99749BE}"/>
              </a:ext>
            </a:extLst>
          </p:cNvPr>
          <p:cNvSpPr txBox="1"/>
          <p:nvPr/>
        </p:nvSpPr>
        <p:spPr>
          <a:xfrm>
            <a:off x="834074" y="3141929"/>
            <a:ext cx="6098959" cy="1200329"/>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evaluations can help managers and employees communicate better, and can give managers an opportunity to get feedback from employees.</a:t>
            </a:r>
            <a:endParaRPr lang="en-IN" b="1" dirty="0"/>
          </a:p>
        </p:txBody>
      </p:sp>
      <p:sp>
        <p:nvSpPr>
          <p:cNvPr id="19" name="TextBox 18">
            <a:extLst>
              <a:ext uri="{FF2B5EF4-FFF2-40B4-BE49-F238E27FC236}">
                <a16:creationId xmlns:a16="http://schemas.microsoft.com/office/drawing/2014/main" id="{B9F9DB56-2ECF-8D59-D172-B618F8F6E68F}"/>
              </a:ext>
            </a:extLst>
          </p:cNvPr>
          <p:cNvSpPr txBox="1"/>
          <p:nvPr/>
        </p:nvSpPr>
        <p:spPr>
          <a:xfrm>
            <a:off x="834074" y="4320253"/>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By measuring employee performance, companies can gain insight into how their people strategy and culture affect engagement and performance. This can help companies understand how they are currently doing and make improvements.</a:t>
            </a:r>
            <a:endParaRPr lang="en-IN"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7"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7" y="829628"/>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118387"/>
            <a:ext cx="7924800" cy="830997"/>
          </a:xfrm>
          <a:prstGeom prst="rect">
            <a:avLst/>
          </a:prstGeom>
          <a:noFill/>
        </p:spPr>
        <p:txBody>
          <a:bodyPr wrap="square" rtlCol="0">
            <a:spAutoFit/>
          </a:bodyPr>
          <a:lstStyle/>
          <a:p>
            <a:pPr algn="l">
              <a:buFont typeface="Arial" panose="020B0604020202020204" pitchFamily="34" charset="0"/>
              <a:buChar char="•"/>
            </a:pPr>
            <a:endParaRPr lang="en-US" sz="2400" b="0" i="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3D5F0E9-B8C9-7465-87A7-5ACD10AA9070}"/>
              </a:ext>
            </a:extLst>
          </p:cNvPr>
          <p:cNvSpPr txBox="1"/>
          <p:nvPr/>
        </p:nvSpPr>
        <p:spPr>
          <a:xfrm>
            <a:off x="739778" y="1662761"/>
            <a:ext cx="4289829" cy="461665"/>
          </a:xfrm>
          <a:prstGeom prst="rect">
            <a:avLst/>
          </a:prstGeom>
          <a:noFill/>
        </p:spPr>
        <p:txBody>
          <a:bodyPr wrap="none" rtlCol="0">
            <a:spAutoFit/>
          </a:bodyPr>
          <a:lstStyle/>
          <a:p>
            <a:r>
              <a:rPr lang="en-US" sz="2400" u="sng" dirty="0"/>
              <a:t>Employees Performance Analysis</a:t>
            </a:r>
            <a:endParaRPr lang="en-IN" sz="2400" u="sng" dirty="0"/>
          </a:p>
        </p:txBody>
      </p:sp>
      <p:sp>
        <p:nvSpPr>
          <p:cNvPr id="12" name="TextBox 11">
            <a:extLst>
              <a:ext uri="{FF2B5EF4-FFF2-40B4-BE49-F238E27FC236}">
                <a16:creationId xmlns:a16="http://schemas.microsoft.com/office/drawing/2014/main" id="{83348A65-4F3C-EE9A-2D97-2FE0B7A36993}"/>
              </a:ext>
            </a:extLst>
          </p:cNvPr>
          <p:cNvSpPr txBox="1"/>
          <p:nvPr/>
        </p:nvSpPr>
        <p:spPr>
          <a:xfrm>
            <a:off x="662220" y="2694117"/>
            <a:ext cx="7186381" cy="1938992"/>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Analyzing the performance of the employees by considering various Factors like gender, performance score, rating, there achievements.</a:t>
            </a:r>
          </a:p>
          <a:p>
            <a:endParaRPr lang="en-US" sz="2000" dirty="0"/>
          </a:p>
          <a:p>
            <a:pPr marL="285750" indent="-285750">
              <a:buFont typeface="Wingdings" panose="05000000000000000000" pitchFamily="2" charset="2"/>
              <a:buChar char="q"/>
            </a:pPr>
            <a:r>
              <a:rPr lang="en-US" sz="2000" dirty="0"/>
              <a:t>In order to identify the trends patterns of different categories of employees	  </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3" y="891794"/>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2" y="6172204"/>
            <a:ext cx="2181225" cy="485775"/>
          </a:xfrm>
          <a:prstGeom prst="rect">
            <a:avLst/>
          </a:prstGeom>
        </p:spPr>
      </p:pic>
      <p:sp>
        <p:nvSpPr>
          <p:cNvPr id="8" name="object 8"/>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8" name="Picture 4" descr="Employee Icons - Free SVG &amp; PNG ...">
            <a:extLst>
              <a:ext uri="{FF2B5EF4-FFF2-40B4-BE49-F238E27FC236}">
                <a16:creationId xmlns:a16="http://schemas.microsoft.com/office/drawing/2014/main" id="{EEAE3EB7-F5DE-1D1B-E240-F449F7EC8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875" y="2021015"/>
            <a:ext cx="1409700" cy="14097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765C469-46E4-4CE6-2E18-32AE2BA53C96}"/>
              </a:ext>
            </a:extLst>
          </p:cNvPr>
          <p:cNvSpPr txBox="1"/>
          <p:nvPr/>
        </p:nvSpPr>
        <p:spPr>
          <a:xfrm>
            <a:off x="2364236" y="2457558"/>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EMPLOYEES </a:t>
            </a:r>
            <a:endParaRPr lang="en-IN" sz="4400" b="1" dirty="0"/>
          </a:p>
        </p:txBody>
      </p:sp>
      <p:pic>
        <p:nvPicPr>
          <p:cNvPr id="1026" name="Picture 2" descr="Premium Vector | Industry Logo Template">
            <a:extLst>
              <a:ext uri="{FF2B5EF4-FFF2-40B4-BE49-F238E27FC236}">
                <a16:creationId xmlns:a16="http://schemas.microsoft.com/office/drawing/2014/main" id="{E2D48244-23A5-82BF-63A7-33A3035A6B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571" y="4400444"/>
            <a:ext cx="2457556" cy="24575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1F6EF10-A40B-5C00-D984-DDDA0EA88D3A}"/>
              </a:ext>
            </a:extLst>
          </p:cNvPr>
          <p:cNvSpPr txBox="1"/>
          <p:nvPr/>
        </p:nvSpPr>
        <p:spPr>
          <a:xfrm>
            <a:off x="2381252" y="5314632"/>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INDUSTRIES  </a:t>
            </a:r>
            <a:endParaRPr lang="en-IN" sz="4400" b="1" dirty="0"/>
          </a:p>
        </p:txBody>
      </p:sp>
      <p:pic>
        <p:nvPicPr>
          <p:cNvPr id="1030" name="Picture 6" descr="Organization Chart PNG Transparent Images Free Download ...">
            <a:extLst>
              <a:ext uri="{FF2B5EF4-FFF2-40B4-BE49-F238E27FC236}">
                <a16:creationId xmlns:a16="http://schemas.microsoft.com/office/drawing/2014/main" id="{BDD2EDB4-BCAC-6CAC-7D8C-2925934E59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1" y="3429000"/>
            <a:ext cx="1466851" cy="14097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4C78930-3425-3C26-4167-24BD3763C3CE}"/>
              </a:ext>
            </a:extLst>
          </p:cNvPr>
          <p:cNvSpPr txBox="1"/>
          <p:nvPr/>
        </p:nvSpPr>
        <p:spPr>
          <a:xfrm>
            <a:off x="4827178" y="3886095"/>
            <a:ext cx="4708337"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ORGANISATIONS </a:t>
            </a:r>
            <a:endParaRPr lang="en-IN" sz="4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 y="1476379"/>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7" y="857888"/>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9"/>
            <a:ext cx="2143125" cy="200025"/>
          </a:xfrm>
          <a:prstGeom prst="rect">
            <a:avLst/>
          </a:prstGeom>
        </p:spPr>
      </p:pic>
      <p:sp>
        <p:nvSpPr>
          <p:cNvPr id="9" name="object 9"/>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CF6A7000-B32F-DFE2-BF7A-9D95D0D1A9E8}"/>
              </a:ext>
            </a:extLst>
          </p:cNvPr>
          <p:cNvSpPr txBox="1"/>
          <p:nvPr/>
        </p:nvSpPr>
        <p:spPr>
          <a:xfrm>
            <a:off x="3233737" y="2281557"/>
            <a:ext cx="7239000" cy="2862322"/>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b="1" dirty="0"/>
              <a:t>Conditional Formatting</a:t>
            </a:r>
            <a:r>
              <a:rPr lang="en-US" dirty="0"/>
              <a:t>       : for finding the missing values</a:t>
            </a:r>
          </a:p>
          <a:p>
            <a:pPr marL="285750" indent="-285750">
              <a:lnSpc>
                <a:spcPct val="200000"/>
              </a:lnSpc>
              <a:buFont typeface="Wingdings" panose="05000000000000000000" pitchFamily="2" charset="2"/>
              <a:buChar char="q"/>
            </a:pPr>
            <a:r>
              <a:rPr lang="en-US" b="1" dirty="0"/>
              <a:t>Filter</a:t>
            </a:r>
            <a:r>
              <a:rPr lang="en-US" dirty="0"/>
              <a:t>                                       : to remove the missing cells </a:t>
            </a:r>
          </a:p>
          <a:p>
            <a:pPr marL="285750" indent="-285750">
              <a:lnSpc>
                <a:spcPct val="200000"/>
              </a:lnSpc>
              <a:buFont typeface="Wingdings" panose="05000000000000000000" pitchFamily="2" charset="2"/>
              <a:buChar char="q"/>
            </a:pPr>
            <a:r>
              <a:rPr lang="en-US" b="1" dirty="0"/>
              <a:t>Formula</a:t>
            </a:r>
            <a:r>
              <a:rPr lang="en-US" dirty="0"/>
              <a:t>                                  : to analyze performance of the employees</a:t>
            </a:r>
          </a:p>
          <a:p>
            <a:pPr marL="285750" indent="-285750">
              <a:lnSpc>
                <a:spcPct val="200000"/>
              </a:lnSpc>
              <a:buFont typeface="Wingdings" panose="05000000000000000000" pitchFamily="2" charset="2"/>
              <a:buChar char="q"/>
            </a:pPr>
            <a:r>
              <a:rPr lang="en-US" b="1" dirty="0"/>
              <a:t>Pivot table</a:t>
            </a:r>
            <a:r>
              <a:rPr lang="en-US" dirty="0"/>
              <a:t>                              : summary of the employees performances</a:t>
            </a:r>
          </a:p>
          <a:p>
            <a:pPr marL="285750" indent="-285750">
              <a:lnSpc>
                <a:spcPct val="200000"/>
              </a:lnSpc>
              <a:buFont typeface="Wingdings" panose="05000000000000000000" pitchFamily="2" charset="2"/>
              <a:buChar char="q"/>
            </a:pPr>
            <a:r>
              <a:rPr lang="en-US" b="1" dirty="0"/>
              <a:t>Graph </a:t>
            </a:r>
            <a:r>
              <a:rPr lang="en-US" dirty="0"/>
              <a:t>                                     : Data Visualization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5" y="152400"/>
            <a:ext cx="10681335" cy="758190"/>
          </a:xfrm>
        </p:spPr>
        <p:txBody>
          <a:bodyPr/>
          <a:lstStyle/>
          <a:p>
            <a:r>
              <a:rPr lang="en-IN" u="sng" dirty="0"/>
              <a:t>Dataset Description</a:t>
            </a:r>
          </a:p>
        </p:txBody>
      </p:sp>
      <p:sp>
        <p:nvSpPr>
          <p:cNvPr id="3" name="TextBox 2">
            <a:extLst>
              <a:ext uri="{FF2B5EF4-FFF2-40B4-BE49-F238E27FC236}">
                <a16:creationId xmlns:a16="http://schemas.microsoft.com/office/drawing/2014/main" id="{30EBB830-2BAD-396B-0895-C0EC68B035D9}"/>
              </a:ext>
            </a:extLst>
          </p:cNvPr>
          <p:cNvSpPr txBox="1"/>
          <p:nvPr/>
        </p:nvSpPr>
        <p:spPr>
          <a:xfrm>
            <a:off x="914993" y="2362204"/>
            <a:ext cx="4121256" cy="5632311"/>
          </a:xfrm>
          <a:prstGeom prst="rect">
            <a:avLst/>
          </a:prstGeom>
          <a:noFill/>
        </p:spPr>
        <p:txBody>
          <a:bodyPr wrap="none" rtlCol="0">
            <a:spAutoFit/>
          </a:bodyPr>
          <a:lstStyle/>
          <a:p>
            <a:pPr marL="285750" indent="-285750">
              <a:lnSpc>
                <a:spcPct val="150000"/>
              </a:lnSpc>
              <a:buFont typeface="Wingdings" panose="05000000000000000000" pitchFamily="2" charset="2"/>
              <a:buChar char="q"/>
            </a:pPr>
            <a:r>
              <a:rPr lang="en-IN" sz="2000" dirty="0"/>
              <a:t>Employee id – numerical value</a:t>
            </a:r>
          </a:p>
          <a:p>
            <a:pPr marL="285750" indent="-285750">
              <a:lnSpc>
                <a:spcPct val="150000"/>
              </a:lnSpc>
              <a:buFont typeface="Wingdings" panose="05000000000000000000" pitchFamily="2" charset="2"/>
              <a:buChar char="q"/>
            </a:pPr>
            <a:r>
              <a:rPr lang="en-IN" sz="2000" dirty="0"/>
              <a:t>Employee first name – text format </a:t>
            </a:r>
          </a:p>
          <a:p>
            <a:pPr marL="285750" indent="-285750">
              <a:lnSpc>
                <a:spcPct val="150000"/>
              </a:lnSpc>
              <a:buFont typeface="Wingdings" panose="05000000000000000000" pitchFamily="2" charset="2"/>
              <a:buChar char="q"/>
            </a:pPr>
            <a:r>
              <a:rPr lang="en-IN" sz="2000" dirty="0"/>
              <a:t>Employee last name – text format</a:t>
            </a:r>
          </a:p>
          <a:p>
            <a:pPr marL="285750" indent="-285750">
              <a:lnSpc>
                <a:spcPct val="150000"/>
              </a:lnSpc>
              <a:buFont typeface="Wingdings" panose="05000000000000000000" pitchFamily="2" charset="2"/>
              <a:buChar char="q"/>
            </a:pPr>
            <a:r>
              <a:rPr lang="en-IN" sz="2000" dirty="0"/>
              <a:t>Employee type </a:t>
            </a:r>
          </a:p>
          <a:p>
            <a:pPr marL="285750" indent="-285750">
              <a:lnSpc>
                <a:spcPct val="150000"/>
              </a:lnSpc>
              <a:buFont typeface="Wingdings" panose="05000000000000000000" pitchFamily="2" charset="2"/>
              <a:buChar char="q"/>
            </a:pPr>
            <a:r>
              <a:rPr lang="en-IN" sz="2000" dirty="0"/>
              <a:t>Employee performance level</a:t>
            </a:r>
          </a:p>
          <a:p>
            <a:pPr marL="285750" indent="-285750">
              <a:lnSpc>
                <a:spcPct val="150000"/>
              </a:lnSpc>
              <a:buFont typeface="Wingdings" panose="05000000000000000000" pitchFamily="2" charset="2"/>
              <a:buChar char="q"/>
            </a:pPr>
            <a:r>
              <a:rPr lang="en-IN" sz="2000" dirty="0"/>
              <a:t>Gender – male, female </a:t>
            </a:r>
          </a:p>
          <a:p>
            <a:pPr marL="285750" indent="-285750">
              <a:lnSpc>
                <a:spcPct val="150000"/>
              </a:lnSpc>
              <a:buFont typeface="Wingdings" panose="05000000000000000000" pitchFamily="2" charset="2"/>
              <a:buChar char="q"/>
            </a:pPr>
            <a:r>
              <a:rPr lang="en-IN" sz="2000" dirty="0"/>
              <a:t>Employee rating – numerical value </a:t>
            </a:r>
          </a:p>
          <a:p>
            <a:pPr marL="285750" indent="-285750">
              <a:lnSpc>
                <a:spcPct val="150000"/>
              </a:lnSpc>
              <a:buFont typeface="Wingdings" panose="05000000000000000000" pitchFamily="2" charset="2"/>
              <a:buChar char="q"/>
            </a:pPr>
            <a:r>
              <a:rPr lang="en-IN" sz="2000" dirty="0"/>
              <a:t>Employee performance analysis </a:t>
            </a:r>
          </a:p>
          <a:p>
            <a:pPr marL="285750" indent="-285750">
              <a:lnSpc>
                <a:spcPct val="150000"/>
              </a:lnSpc>
              <a:buFont typeface="Wingdings" panose="05000000000000000000" pitchFamily="2" charset="2"/>
              <a:buChar char="q"/>
            </a:pPr>
            <a:r>
              <a:rPr lang="en-IN" sz="2000" dirty="0"/>
              <a:t>Employee unit – text format </a:t>
            </a:r>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US" sz="2000" dirty="0"/>
          </a:p>
        </p:txBody>
      </p:sp>
      <p:sp>
        <p:nvSpPr>
          <p:cNvPr id="4" name="Rectangle 3"/>
          <p:cNvSpPr/>
          <p:nvPr/>
        </p:nvSpPr>
        <p:spPr>
          <a:xfrm>
            <a:off x="685800" y="988371"/>
            <a:ext cx="7924800" cy="461665"/>
          </a:xfrm>
          <a:prstGeom prst="rect">
            <a:avLst/>
          </a:prstGeom>
        </p:spPr>
        <p:txBody>
          <a:bodyPr wrap="square">
            <a:spAutoFit/>
          </a:bodyPr>
          <a:lstStyle/>
          <a:p>
            <a:r>
              <a:rPr lang="en-US" sz="2400" b="1" dirty="0">
                <a:latin typeface="Arial Black" panose="020B0A04020102020204" pitchFamily="34" charset="0"/>
              </a:rPr>
              <a:t>Employee data set Downloaded from Kaggle</a:t>
            </a:r>
            <a:endParaRPr lang="en-IN" sz="2400" b="1" dirty="0">
              <a:latin typeface="Arial Black" panose="020B0A04020102020204" pitchFamily="34" charset="0"/>
            </a:endParaRPr>
          </a:p>
        </p:txBody>
      </p:sp>
      <p:sp>
        <p:nvSpPr>
          <p:cNvPr id="5" name="Rectangle 4"/>
          <p:cNvSpPr/>
          <p:nvPr/>
        </p:nvSpPr>
        <p:spPr>
          <a:xfrm>
            <a:off x="865087" y="1500849"/>
            <a:ext cx="2464457" cy="461665"/>
          </a:xfrm>
          <a:prstGeom prst="rect">
            <a:avLst/>
          </a:prstGeom>
        </p:spPr>
        <p:txBody>
          <a:bodyPr wrap="none">
            <a:spAutoFit/>
          </a:bodyPr>
          <a:lstStyle/>
          <a:p>
            <a:r>
              <a:rPr lang="en-IN" sz="2400" b="1" dirty="0"/>
              <a:t>Total features : 26</a:t>
            </a:r>
          </a:p>
        </p:txBody>
      </p:sp>
      <p:sp>
        <p:nvSpPr>
          <p:cNvPr id="6" name="Rectangle 5"/>
          <p:cNvSpPr/>
          <p:nvPr/>
        </p:nvSpPr>
        <p:spPr>
          <a:xfrm>
            <a:off x="914996" y="1885890"/>
            <a:ext cx="1980607" cy="400110"/>
          </a:xfrm>
          <a:prstGeom prst="rect">
            <a:avLst/>
          </a:prstGeom>
        </p:spPr>
        <p:txBody>
          <a:bodyPr wrap="none">
            <a:spAutoFit/>
          </a:bodyPr>
          <a:lstStyle/>
          <a:p>
            <a:r>
              <a:rPr lang="en-IN" sz="2000" b="1" dirty="0"/>
              <a:t>Features used : 9</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8" y="3381377"/>
            <a:ext cx="2466975" cy="3419475"/>
          </a:xfrm>
          <a:prstGeom prst="rect">
            <a:avLst/>
          </a:prstGeom>
        </p:spPr>
      </p:pic>
      <p:sp>
        <p:nvSpPr>
          <p:cNvPr id="7" name="object 7"/>
          <p:cNvSpPr txBox="1">
            <a:spLocks noGrp="1"/>
          </p:cNvSpPr>
          <p:nvPr>
            <p:ph type="title"/>
          </p:nvPr>
        </p:nvSpPr>
        <p:spPr>
          <a:xfrm>
            <a:off x="739778"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26032" y="3048002"/>
            <a:ext cx="7537133"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rPr>
              <a:t>Performance level - =</a:t>
            </a:r>
            <a:r>
              <a:rPr lang="en-IN" sz="2800" dirty="0">
                <a:latin typeface="Arial Rounded MT Bold" panose="020F0704030504030204" pitchFamily="34" charset="0"/>
                <a:cs typeface="Arial" panose="020B0604020202020204" pitchFamily="34" charset="0"/>
              </a:rPr>
              <a:t>IFS(Z8&gt;=5,”VERY HIGH”,Z8&gt;=4,”HIGH”,Z8&gt;=3,”MED”,TRUE,”LOW”)</a:t>
            </a:r>
          </a:p>
        </p:txBody>
      </p:sp>
      <p:sp>
        <p:nvSpPr>
          <p:cNvPr id="10" name="TextBox 9"/>
          <p:cNvSpPr txBox="1"/>
          <p:nvPr/>
        </p:nvSpPr>
        <p:spPr>
          <a:xfrm>
            <a:off x="3276600" y="2438404"/>
            <a:ext cx="5361596" cy="584775"/>
          </a:xfrm>
          <a:prstGeom prst="rect">
            <a:avLst/>
          </a:prstGeom>
          <a:noFill/>
        </p:spPr>
        <p:txBody>
          <a:bodyPr wrap="none" rtlCol="0">
            <a:spAutoFit/>
          </a:bodyPr>
          <a:lstStyle/>
          <a:p>
            <a:r>
              <a:rPr lang="en-US" sz="3200" b="1" u="sng" dirty="0"/>
              <a:t>Formula for performance level</a:t>
            </a:r>
          </a:p>
        </p:txBody>
      </p:sp>
      <p:sp>
        <p:nvSpPr>
          <p:cNvPr id="11" name="Rectangle 10"/>
          <p:cNvSpPr/>
          <p:nvPr/>
        </p:nvSpPr>
        <p:spPr>
          <a:xfrm>
            <a:off x="2533653" y="3381377"/>
            <a:ext cx="7529513" cy="14825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409</TotalTime>
  <Words>557</Words>
  <Application>Microsoft Office PowerPoint</Application>
  <PresentationFormat>Widescreen</PresentationFormat>
  <Paragraphs>109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janani.venkatesan106@gmail.com</cp:lastModifiedBy>
  <cp:revision>31</cp:revision>
  <dcterms:created xsi:type="dcterms:W3CDTF">2024-03-29T15:07:22Z</dcterms:created>
  <dcterms:modified xsi:type="dcterms:W3CDTF">2024-09-29T20:17:13Z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