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87" r:id="rId3"/>
    <p:sldId id="257" r:id="rId4"/>
    <p:sldId id="258" r:id="rId5"/>
    <p:sldId id="259" r:id="rId6"/>
    <p:sldId id="260" r:id="rId7"/>
    <p:sldId id="261" r:id="rId8"/>
    <p:sldId id="285" r:id="rId9"/>
    <p:sldId id="286" r:id="rId10"/>
    <p:sldId id="263" r:id="rId11"/>
    <p:sldId id="264" r:id="rId12"/>
    <p:sldId id="265" r:id="rId13"/>
    <p:sldId id="266" r:id="rId14"/>
    <p:sldId id="267" r:id="rId15"/>
    <p:sldId id="268" r:id="rId16"/>
    <p:sldId id="269" r:id="rId17"/>
    <p:sldId id="271" r:id="rId18"/>
    <p:sldId id="272" r:id="rId19"/>
    <p:sldId id="273" r:id="rId20"/>
    <p:sldId id="274" r:id="rId21"/>
    <p:sldId id="276" r:id="rId22"/>
    <p:sldId id="277" r:id="rId23"/>
    <p:sldId id="281" r:id="rId24"/>
    <p:sldId id="282" r:id="rId25"/>
    <p:sldId id="283"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0" d="100"/>
          <a:sy n="70" d="100"/>
        </p:scale>
        <p:origin x="-1386" y="-5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4ED495A9-123F-4B3D-87B9-04C838728612}" type="datetimeFigureOut">
              <a:rPr lang="en-US" smtClean="0"/>
              <a:pPr/>
              <a:t>4/12/2023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5F3B4B97-7BE4-434E-A9BA-1460EF2E22B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ED495A9-123F-4B3D-87B9-04C838728612}" type="datetimeFigureOut">
              <a:rPr lang="en-US" smtClean="0"/>
              <a:pPr/>
              <a:t>4/12/2023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F3B4B97-7BE4-434E-A9BA-1460EF2E22B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ED495A9-123F-4B3D-87B9-04C838728612}" type="datetimeFigureOut">
              <a:rPr lang="en-US" smtClean="0"/>
              <a:pPr/>
              <a:t>4/12/2023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F3B4B97-7BE4-434E-A9BA-1460EF2E22B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ED495A9-123F-4B3D-87B9-04C838728612}" type="datetimeFigureOut">
              <a:rPr lang="en-US" smtClean="0"/>
              <a:pPr/>
              <a:t>4/12/2023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F3B4B97-7BE4-434E-A9BA-1460EF2E22B5}"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ED495A9-123F-4B3D-87B9-04C838728612}" type="datetimeFigureOut">
              <a:rPr lang="en-US" smtClean="0"/>
              <a:pPr/>
              <a:t>4/12/2023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F3B4B97-7BE4-434E-A9BA-1460EF2E22B5}"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ED495A9-123F-4B3D-87B9-04C838728612}" type="datetimeFigureOut">
              <a:rPr lang="en-US" smtClean="0"/>
              <a:pPr/>
              <a:t>4/12/2023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F3B4B97-7BE4-434E-A9BA-1460EF2E22B5}"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ED495A9-123F-4B3D-87B9-04C838728612}" type="datetimeFigureOut">
              <a:rPr lang="en-US" smtClean="0"/>
              <a:pPr/>
              <a:t>4/12/2023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5F3B4B97-7BE4-434E-A9BA-1460EF2E22B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4ED495A9-123F-4B3D-87B9-04C838728612}" type="datetimeFigureOut">
              <a:rPr lang="en-US" smtClean="0"/>
              <a:pPr/>
              <a:t>4/12/2023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5F3B4B97-7BE4-434E-A9BA-1460EF2E22B5}"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4ED495A9-123F-4B3D-87B9-04C838728612}" type="datetimeFigureOut">
              <a:rPr lang="en-US" smtClean="0"/>
              <a:pPr/>
              <a:t>4/12/2023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5F3B4B97-7BE4-434E-A9BA-1460EF2E22B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4ED495A9-123F-4B3D-87B9-04C838728612}" type="datetimeFigureOut">
              <a:rPr lang="en-US" smtClean="0"/>
              <a:pPr/>
              <a:t>4/12/2023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F3B4B97-7BE4-434E-A9BA-1460EF2E22B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4ED495A9-123F-4B3D-87B9-04C838728612}" type="datetimeFigureOut">
              <a:rPr lang="en-US" smtClean="0"/>
              <a:pPr/>
              <a:t>4/12/2023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5F3B4B97-7BE4-434E-A9BA-1460EF2E22B5}"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4ED495A9-123F-4B3D-87B9-04C838728612}" type="datetimeFigureOut">
              <a:rPr lang="en-US" smtClean="0"/>
              <a:pPr/>
              <a:t>4/12/2023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5F3B4B97-7BE4-434E-A9BA-1460EF2E22B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hyperlink" Target="https://trailblazer.me/id/ddineshk5" TargetMode="External"/><Relationship Id="rId2" Type="http://schemas.openxmlformats.org/officeDocument/2006/relationships/hyperlink" Target="https://trailblazer.me/id/jananipriyam07" TargetMode="External"/><Relationship Id="rId1" Type="http://schemas.openxmlformats.org/officeDocument/2006/relationships/slideLayout" Target="../slideLayouts/slideLayout2.xml"/><Relationship Id="rId6" Type="http://schemas.openxmlformats.org/officeDocument/2006/relationships/hyperlink" Target="https://trailblazer.me/id/nmsurya" TargetMode="External"/><Relationship Id="rId5" Type="http://schemas.openxmlformats.org/officeDocument/2006/relationships/hyperlink" Target="https://trailblazer.me/id/rlogeshwari" TargetMode="External"/><Relationship Id="rId4" Type="http://schemas.openxmlformats.org/officeDocument/2006/relationships/hyperlink" Target="https://trailblazer.me/id/idarthi"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762000"/>
            <a:ext cx="7772400" cy="2210761"/>
          </a:xfrm>
        </p:spPr>
        <p:style>
          <a:lnRef idx="2">
            <a:schemeClr val="accent1"/>
          </a:lnRef>
          <a:fillRef idx="1">
            <a:schemeClr val="lt1"/>
          </a:fillRef>
          <a:effectRef idx="0">
            <a:schemeClr val="accent1"/>
          </a:effectRef>
          <a:fontRef idx="minor">
            <a:schemeClr val="dk1"/>
          </a:fontRef>
        </p:style>
        <p:txBody>
          <a:bodyPr>
            <a:normAutofit fontScale="90000"/>
          </a:bodyPr>
          <a:lstStyle/>
          <a:p>
            <a:pPr algn="ctr"/>
            <a:r>
              <a:rPr lang="en-US" b="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BUILD AN EVENT MANAGEMENT SYSTEM USING SALESFORCE</a:t>
            </a:r>
            <a:endParaRPr lang="en-US" b="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3" name="Subtitle 2"/>
          <p:cNvSpPr>
            <a:spLocks noGrp="1"/>
          </p:cNvSpPr>
          <p:nvPr>
            <p:ph type="subTitle" idx="1"/>
          </p:nvPr>
        </p:nvSpPr>
        <p:spPr>
          <a:xfrm>
            <a:off x="4724400" y="3429000"/>
            <a:ext cx="4038600" cy="1676400"/>
          </a:xfrm>
        </p:spPr>
        <p:txBody>
          <a:bodyPr>
            <a:normAutofit fontScale="77500" lnSpcReduction="20000"/>
          </a:bodyPr>
          <a:lstStyle/>
          <a:p>
            <a:pPr algn="l"/>
            <a:r>
              <a:rPr lang="en-US" dirty="0" smtClean="0"/>
              <a:t>Team Lead: </a:t>
            </a:r>
            <a:r>
              <a:rPr lang="en-US" dirty="0" err="1" smtClean="0"/>
              <a:t>M.Janani</a:t>
            </a:r>
            <a:r>
              <a:rPr lang="en-US" dirty="0" smtClean="0"/>
              <a:t> </a:t>
            </a:r>
            <a:r>
              <a:rPr lang="en-US" dirty="0" err="1" smtClean="0"/>
              <a:t>Priya</a:t>
            </a:r>
            <a:endParaRPr lang="en-US" dirty="0" smtClean="0"/>
          </a:p>
          <a:p>
            <a:pPr algn="l"/>
            <a:r>
              <a:rPr lang="en-US" dirty="0" smtClean="0"/>
              <a:t>Member 1: </a:t>
            </a:r>
            <a:r>
              <a:rPr lang="en-US" dirty="0" err="1" smtClean="0"/>
              <a:t>K.Deepa</a:t>
            </a:r>
            <a:endParaRPr lang="en-US" dirty="0" smtClean="0"/>
          </a:p>
          <a:p>
            <a:pPr algn="l"/>
            <a:r>
              <a:rPr lang="en-US" dirty="0" smtClean="0"/>
              <a:t>Member 2:D.Igneciya </a:t>
            </a:r>
            <a:r>
              <a:rPr lang="en-US" dirty="0" err="1" smtClean="0"/>
              <a:t>Darthi</a:t>
            </a:r>
            <a:endParaRPr lang="en-US" dirty="0" smtClean="0"/>
          </a:p>
          <a:p>
            <a:pPr algn="l"/>
            <a:r>
              <a:rPr lang="en-US" dirty="0" smtClean="0"/>
              <a:t>Member 3:R.Logeshwari</a:t>
            </a:r>
          </a:p>
          <a:p>
            <a:pPr algn="l"/>
            <a:r>
              <a:rPr lang="en-US" dirty="0" smtClean="0"/>
              <a:t>Member 4:M.Suruthi</a:t>
            </a:r>
          </a:p>
          <a:p>
            <a:endParaRPr lang="en-US" dirty="0" smtClean="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228600"/>
            <a:ext cx="7481776" cy="457200"/>
          </a:xfrm>
          <a:ln>
            <a:solidFill>
              <a:schemeClr val="bg1"/>
            </a:solidFill>
          </a:ln>
        </p:spPr>
        <p:txBody>
          <a:bodyPr/>
          <a:lstStyle/>
          <a:p>
            <a:pPr algn="l"/>
            <a:r>
              <a:rPr lang="en-US" dirty="0" smtClean="0"/>
              <a:t>Milestone 1:Creating a </a:t>
            </a:r>
            <a:r>
              <a:rPr lang="en-US" dirty="0" err="1" smtClean="0"/>
              <a:t>salesforce</a:t>
            </a:r>
            <a:r>
              <a:rPr lang="en-US" dirty="0" smtClean="0"/>
              <a:t> developer org</a:t>
            </a:r>
            <a:endParaRPr lang="en-US" dirty="0"/>
          </a:p>
        </p:txBody>
      </p:sp>
      <p:sp>
        <p:nvSpPr>
          <p:cNvPr id="41" name="Text Placeholder 40"/>
          <p:cNvSpPr>
            <a:spLocks noGrp="1"/>
          </p:cNvSpPr>
          <p:nvPr>
            <p:ph type="body" idx="2"/>
          </p:nvPr>
        </p:nvSpPr>
        <p:spPr>
          <a:xfrm>
            <a:off x="838200" y="5562600"/>
            <a:ext cx="7555992" cy="990600"/>
          </a:xfrm>
        </p:spPr>
        <p:txBody>
          <a:bodyPr/>
          <a:lstStyle/>
          <a:p>
            <a:pPr algn="l"/>
            <a:r>
              <a:rPr lang="en-US" dirty="0" smtClean="0"/>
              <a:t>              A Developer org has all the features and licenses you need to get started with </a:t>
            </a:r>
            <a:r>
              <a:rPr lang="en-US" dirty="0" err="1" smtClean="0"/>
              <a:t>salesforce</a:t>
            </a:r>
            <a:r>
              <a:rPr lang="en-US" dirty="0" smtClean="0"/>
              <a:t>.</a:t>
            </a:r>
            <a:endParaRPr lang="en-US" dirty="0"/>
          </a:p>
        </p:txBody>
      </p:sp>
      <p:pic>
        <p:nvPicPr>
          <p:cNvPr id="5123" name="Picture 3"/>
          <p:cNvPicPr>
            <a:picLocks noGrp="1" noChangeAspect="1" noChangeArrowheads="1"/>
          </p:cNvPicPr>
          <p:nvPr>
            <p:ph sz="half" idx="1"/>
          </p:nvPr>
        </p:nvPicPr>
        <p:blipFill>
          <a:blip r:embed="rId2"/>
          <a:srcRect/>
          <a:stretch>
            <a:fillRect/>
          </a:stretch>
        </p:blipFill>
        <p:spPr bwMode="auto">
          <a:xfrm>
            <a:off x="838200" y="1173792"/>
            <a:ext cx="7480300" cy="4205615"/>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04800"/>
            <a:ext cx="7481776" cy="533400"/>
          </a:xfrm>
        </p:spPr>
        <p:txBody>
          <a:bodyPr/>
          <a:lstStyle/>
          <a:p>
            <a:pPr algn="l"/>
            <a:r>
              <a:rPr lang="en-US" dirty="0" smtClean="0"/>
              <a:t>Milestone 2:Object</a:t>
            </a:r>
            <a:endParaRPr lang="en-US" dirty="0"/>
          </a:p>
        </p:txBody>
      </p:sp>
      <p:sp>
        <p:nvSpPr>
          <p:cNvPr id="3" name="Text Placeholder 2"/>
          <p:cNvSpPr>
            <a:spLocks noGrp="1"/>
          </p:cNvSpPr>
          <p:nvPr>
            <p:ph type="body" idx="2"/>
          </p:nvPr>
        </p:nvSpPr>
        <p:spPr>
          <a:xfrm>
            <a:off x="914400" y="5791200"/>
            <a:ext cx="7479792" cy="685800"/>
          </a:xfrm>
        </p:spPr>
        <p:txBody>
          <a:bodyPr/>
          <a:lstStyle/>
          <a:p>
            <a:pPr algn="l"/>
            <a:r>
              <a:rPr lang="en-US" dirty="0" smtClean="0"/>
              <a:t>            For this event management we need to create 4 objects </a:t>
            </a:r>
            <a:r>
              <a:rPr lang="en-US" dirty="0" err="1" smtClean="0"/>
              <a:t>i.e</a:t>
            </a:r>
            <a:r>
              <a:rPr lang="en-US" dirty="0" smtClean="0"/>
              <a:t>, Events, Attendees ,Speakers and Vendors.</a:t>
            </a:r>
            <a:endParaRPr lang="en-US" dirty="0"/>
          </a:p>
        </p:txBody>
      </p:sp>
      <p:pic>
        <p:nvPicPr>
          <p:cNvPr id="7170" name="Picture 2"/>
          <p:cNvPicPr>
            <a:picLocks noGrp="1" noChangeAspect="1" noChangeArrowheads="1"/>
          </p:cNvPicPr>
          <p:nvPr>
            <p:ph sz="half" idx="1"/>
          </p:nvPr>
        </p:nvPicPr>
        <p:blipFill>
          <a:blip r:embed="rId2"/>
          <a:srcRect/>
          <a:stretch>
            <a:fillRect/>
          </a:stretch>
        </p:blipFill>
        <p:spPr bwMode="auto">
          <a:xfrm>
            <a:off x="914400" y="1249992"/>
            <a:ext cx="7480300" cy="4205615"/>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481776" cy="457200"/>
          </a:xfrm>
        </p:spPr>
        <p:txBody>
          <a:bodyPr/>
          <a:lstStyle/>
          <a:p>
            <a:pPr algn="l"/>
            <a:r>
              <a:rPr lang="en-US" dirty="0" smtClean="0"/>
              <a:t>Milestone 3:</a:t>
            </a:r>
            <a:endParaRPr lang="en-US" dirty="0"/>
          </a:p>
        </p:txBody>
      </p:sp>
      <p:sp>
        <p:nvSpPr>
          <p:cNvPr id="3" name="Text Placeholder 2"/>
          <p:cNvSpPr>
            <a:spLocks noGrp="1"/>
          </p:cNvSpPr>
          <p:nvPr>
            <p:ph type="body" idx="2"/>
          </p:nvPr>
        </p:nvSpPr>
        <p:spPr>
          <a:xfrm>
            <a:off x="762000" y="5562600"/>
            <a:ext cx="7467600" cy="838200"/>
          </a:xfrm>
        </p:spPr>
        <p:txBody>
          <a:bodyPr/>
          <a:lstStyle/>
          <a:p>
            <a:pPr algn="l"/>
            <a:r>
              <a:rPr lang="en-US" dirty="0" smtClean="0"/>
              <a:t>                Tabs in </a:t>
            </a:r>
            <a:r>
              <a:rPr lang="en-US" dirty="0" err="1" smtClean="0"/>
              <a:t>salesforce</a:t>
            </a:r>
            <a:r>
              <a:rPr lang="en-US" dirty="0" smtClean="0"/>
              <a:t> help users view the information at a glance. It displays the data of object and other web content in the application.</a:t>
            </a:r>
            <a:endParaRPr lang="en-US" dirty="0"/>
          </a:p>
        </p:txBody>
      </p:sp>
      <p:pic>
        <p:nvPicPr>
          <p:cNvPr id="8194" name="Picture 2"/>
          <p:cNvPicPr>
            <a:picLocks noGrp="1" noChangeAspect="1" noChangeArrowheads="1"/>
          </p:cNvPicPr>
          <p:nvPr>
            <p:ph sz="half" idx="1"/>
          </p:nvPr>
        </p:nvPicPr>
        <p:blipFill>
          <a:blip r:embed="rId2"/>
          <a:srcRect/>
          <a:stretch>
            <a:fillRect/>
          </a:stretch>
        </p:blipFill>
        <p:spPr bwMode="auto">
          <a:xfrm>
            <a:off x="762000" y="1173792"/>
            <a:ext cx="7480300" cy="4205615"/>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481776" cy="457200"/>
          </a:xfrm>
        </p:spPr>
        <p:txBody>
          <a:bodyPr/>
          <a:lstStyle/>
          <a:p>
            <a:pPr algn="l"/>
            <a:r>
              <a:rPr lang="en-US" dirty="0" smtClean="0"/>
              <a:t>Application:</a:t>
            </a:r>
            <a:endParaRPr lang="en-US" dirty="0"/>
          </a:p>
        </p:txBody>
      </p:sp>
      <p:sp>
        <p:nvSpPr>
          <p:cNvPr id="3" name="Text Placeholder 2"/>
          <p:cNvSpPr>
            <a:spLocks noGrp="1"/>
          </p:cNvSpPr>
          <p:nvPr>
            <p:ph type="body" idx="2"/>
          </p:nvPr>
        </p:nvSpPr>
        <p:spPr>
          <a:xfrm>
            <a:off x="838200" y="5791200"/>
            <a:ext cx="7467600" cy="914400"/>
          </a:xfrm>
        </p:spPr>
        <p:txBody>
          <a:bodyPr/>
          <a:lstStyle/>
          <a:p>
            <a:pPr algn="l"/>
            <a:r>
              <a:rPr lang="en-US" dirty="0" smtClean="0"/>
              <a:t>              Apps in </a:t>
            </a:r>
            <a:r>
              <a:rPr lang="en-US" dirty="0" err="1" smtClean="0"/>
              <a:t>salesforce</a:t>
            </a:r>
            <a:r>
              <a:rPr lang="en-US" dirty="0" smtClean="0"/>
              <a:t> are a group of tabs that help the application function by working together as a unit. It has a name, a logo, and a particular set of tabs. </a:t>
            </a:r>
            <a:endParaRPr lang="en-US" dirty="0"/>
          </a:p>
        </p:txBody>
      </p:sp>
      <p:pic>
        <p:nvPicPr>
          <p:cNvPr id="9218" name="Picture 2"/>
          <p:cNvPicPr>
            <a:picLocks noGrp="1" noChangeAspect="1" noChangeArrowheads="1"/>
          </p:cNvPicPr>
          <p:nvPr>
            <p:ph sz="half" idx="1"/>
          </p:nvPr>
        </p:nvPicPr>
        <p:blipFill>
          <a:blip r:embed="rId2"/>
          <a:srcRect/>
          <a:stretch>
            <a:fillRect/>
          </a:stretch>
        </p:blipFill>
        <p:spPr bwMode="auto">
          <a:xfrm>
            <a:off x="838200" y="1249992"/>
            <a:ext cx="7480300" cy="4205615"/>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Fields:</a:t>
            </a:r>
            <a:endParaRPr lang="en-US" dirty="0"/>
          </a:p>
        </p:txBody>
      </p:sp>
      <p:sp>
        <p:nvSpPr>
          <p:cNvPr id="5" name="Text Placeholder 4"/>
          <p:cNvSpPr>
            <a:spLocks noGrp="1"/>
          </p:cNvSpPr>
          <p:nvPr>
            <p:ph type="body" idx="1"/>
          </p:nvPr>
        </p:nvSpPr>
        <p:spPr/>
        <p:txBody>
          <a:bodyPr/>
          <a:lstStyle/>
          <a:p>
            <a:r>
              <a:rPr lang="en-US" dirty="0" smtClean="0"/>
              <a:t>Field : Event</a:t>
            </a:r>
            <a:endParaRPr lang="en-US" dirty="0"/>
          </a:p>
        </p:txBody>
      </p:sp>
      <p:sp>
        <p:nvSpPr>
          <p:cNvPr id="7" name="Text Placeholder 6"/>
          <p:cNvSpPr>
            <a:spLocks noGrp="1"/>
          </p:cNvSpPr>
          <p:nvPr>
            <p:ph type="body" sz="half" idx="3"/>
          </p:nvPr>
        </p:nvSpPr>
        <p:spPr/>
        <p:txBody>
          <a:bodyPr/>
          <a:lstStyle/>
          <a:p>
            <a:r>
              <a:rPr lang="en-US" dirty="0" smtClean="0"/>
              <a:t>Field : Attendee</a:t>
            </a:r>
            <a:endParaRPr lang="en-US" dirty="0"/>
          </a:p>
        </p:txBody>
      </p:sp>
      <p:pic>
        <p:nvPicPr>
          <p:cNvPr id="10242" name="Picture 2"/>
          <p:cNvPicPr>
            <a:picLocks noGrp="1" noChangeAspect="1" noChangeArrowheads="1"/>
          </p:cNvPicPr>
          <p:nvPr>
            <p:ph sz="quarter" idx="2"/>
          </p:nvPr>
        </p:nvPicPr>
        <p:blipFill>
          <a:blip r:embed="rId2" cstate="print"/>
          <a:srcRect/>
          <a:stretch>
            <a:fillRect/>
          </a:stretch>
        </p:blipFill>
        <p:spPr bwMode="auto">
          <a:xfrm>
            <a:off x="457200" y="2279758"/>
            <a:ext cx="4040188" cy="2271497"/>
          </a:xfrm>
          <a:prstGeom prst="rect">
            <a:avLst/>
          </a:prstGeom>
          <a:noFill/>
          <a:ln w="9525">
            <a:noFill/>
            <a:miter lim="800000"/>
            <a:headEnd/>
            <a:tailEnd/>
          </a:ln>
          <a:effectLst/>
        </p:spPr>
      </p:pic>
      <p:pic>
        <p:nvPicPr>
          <p:cNvPr id="10243" name="Picture 3"/>
          <p:cNvPicPr>
            <a:picLocks noGrp="1" noChangeAspect="1" noChangeArrowheads="1"/>
          </p:cNvPicPr>
          <p:nvPr>
            <p:ph sz="quarter" idx="4"/>
          </p:nvPr>
        </p:nvPicPr>
        <p:blipFill>
          <a:blip r:embed="rId3" cstate="print"/>
          <a:srcRect/>
          <a:stretch>
            <a:fillRect/>
          </a:stretch>
        </p:blipFill>
        <p:spPr bwMode="auto">
          <a:xfrm>
            <a:off x="4645025" y="2279312"/>
            <a:ext cx="4041775" cy="2272389"/>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3400" y="4191000"/>
            <a:ext cx="4040188" cy="762000"/>
          </a:xfrm>
        </p:spPr>
        <p:txBody>
          <a:bodyPr/>
          <a:lstStyle/>
          <a:p>
            <a:r>
              <a:rPr lang="en-US" dirty="0" smtClean="0"/>
              <a:t>Field : Speaker</a:t>
            </a:r>
            <a:endParaRPr lang="en-US" dirty="0"/>
          </a:p>
        </p:txBody>
      </p:sp>
      <p:sp>
        <p:nvSpPr>
          <p:cNvPr id="4" name="Text Placeholder 3"/>
          <p:cNvSpPr>
            <a:spLocks noGrp="1"/>
          </p:cNvSpPr>
          <p:nvPr>
            <p:ph type="body" sz="half" idx="3"/>
          </p:nvPr>
        </p:nvSpPr>
        <p:spPr>
          <a:xfrm>
            <a:off x="4724400" y="4191000"/>
            <a:ext cx="4041775" cy="762000"/>
          </a:xfrm>
        </p:spPr>
        <p:txBody>
          <a:bodyPr/>
          <a:lstStyle/>
          <a:p>
            <a:r>
              <a:rPr lang="en-US" dirty="0" smtClean="0"/>
              <a:t>Field :Vendor</a:t>
            </a:r>
            <a:endParaRPr lang="en-US" dirty="0"/>
          </a:p>
        </p:txBody>
      </p:sp>
      <p:pic>
        <p:nvPicPr>
          <p:cNvPr id="11266" name="Picture 2"/>
          <p:cNvPicPr>
            <a:picLocks noGrp="1" noChangeAspect="1" noChangeArrowheads="1"/>
          </p:cNvPicPr>
          <p:nvPr>
            <p:ph sz="quarter" idx="2"/>
          </p:nvPr>
        </p:nvPicPr>
        <p:blipFill>
          <a:blip r:embed="rId2" cstate="print"/>
          <a:srcRect/>
          <a:stretch>
            <a:fillRect/>
          </a:stretch>
        </p:blipFill>
        <p:spPr bwMode="auto">
          <a:xfrm>
            <a:off x="457200" y="1368533"/>
            <a:ext cx="4040188" cy="2271497"/>
          </a:xfrm>
          <a:prstGeom prst="rect">
            <a:avLst/>
          </a:prstGeom>
          <a:noFill/>
          <a:ln w="9525">
            <a:noFill/>
            <a:miter lim="800000"/>
            <a:headEnd/>
            <a:tailEnd/>
          </a:ln>
          <a:effectLst/>
        </p:spPr>
      </p:pic>
      <p:pic>
        <p:nvPicPr>
          <p:cNvPr id="11268" name="Picture 4"/>
          <p:cNvPicPr>
            <a:picLocks noGrp="1" noChangeAspect="1" noChangeArrowheads="1"/>
          </p:cNvPicPr>
          <p:nvPr>
            <p:ph sz="quarter" idx="4"/>
          </p:nvPr>
        </p:nvPicPr>
        <p:blipFill>
          <a:blip r:embed="rId3" cstate="print"/>
          <a:srcRect/>
          <a:stretch>
            <a:fillRect/>
          </a:stretch>
        </p:blipFill>
        <p:spPr bwMode="auto">
          <a:xfrm>
            <a:off x="4724400" y="1371600"/>
            <a:ext cx="4041775" cy="2272389"/>
          </a:xfrm>
          <a:prstGeom prst="rect">
            <a:avLst/>
          </a:prstGeom>
          <a:noFill/>
          <a:ln w="9525">
            <a:noFill/>
            <a:miter lim="800000"/>
            <a:headEnd/>
            <a:tailEnd/>
          </a:ln>
          <a:effectLst/>
        </p:spPr>
      </p:pic>
      <p:graphicFrame>
        <p:nvGraphicFramePr>
          <p:cNvPr id="11" name="Table 10"/>
          <p:cNvGraphicFramePr>
            <a:graphicFrameLocks noGrp="1"/>
          </p:cNvGraphicFramePr>
          <p:nvPr/>
        </p:nvGraphicFramePr>
        <p:xfrm>
          <a:off x="559558" y="5500048"/>
          <a:ext cx="8203442" cy="914400"/>
        </p:xfrm>
        <a:graphic>
          <a:graphicData uri="http://schemas.openxmlformats.org/drawingml/2006/table">
            <a:tbl>
              <a:tblPr/>
              <a:tblGrid>
                <a:gridCol w="8203442"/>
              </a:tblGrid>
              <a:tr h="824552">
                <a:tc>
                  <a:txBody>
                    <a:bodyPr/>
                    <a:lstStyle/>
                    <a:p>
                      <a:r>
                        <a:rPr lang="en-US" dirty="0" smtClean="0"/>
                        <a:t>         Fields</a:t>
                      </a:r>
                      <a:r>
                        <a:rPr lang="en-US" baseline="0" dirty="0" smtClean="0"/>
                        <a:t> in </a:t>
                      </a:r>
                      <a:r>
                        <a:rPr lang="en-US" baseline="0" dirty="0" err="1" smtClean="0"/>
                        <a:t>salesforce</a:t>
                      </a:r>
                      <a:r>
                        <a:rPr lang="en-US" baseline="0" dirty="0" smtClean="0"/>
                        <a:t> represents what the columns represents in relational databases. it can store data values which are required for a particular object in a record.</a:t>
                      </a:r>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914400" y="381000"/>
            <a:ext cx="7481776" cy="457200"/>
          </a:xfrm>
        </p:spPr>
        <p:txBody>
          <a:bodyPr/>
          <a:lstStyle/>
          <a:p>
            <a:pPr algn="l"/>
            <a:r>
              <a:rPr lang="en-US" dirty="0" smtClean="0"/>
              <a:t>Milestone 5 : Profile</a:t>
            </a:r>
            <a:endParaRPr lang="en-US" dirty="0"/>
          </a:p>
        </p:txBody>
      </p:sp>
      <p:sp>
        <p:nvSpPr>
          <p:cNvPr id="12" name="Text Placeholder 11"/>
          <p:cNvSpPr>
            <a:spLocks noGrp="1"/>
          </p:cNvSpPr>
          <p:nvPr>
            <p:ph type="body" idx="2"/>
          </p:nvPr>
        </p:nvSpPr>
        <p:spPr>
          <a:xfrm>
            <a:off x="838200" y="5410200"/>
            <a:ext cx="7467600" cy="1447800"/>
          </a:xfrm>
        </p:spPr>
        <p:txBody>
          <a:bodyPr>
            <a:normAutofit/>
          </a:bodyPr>
          <a:lstStyle/>
          <a:p>
            <a:pPr algn="l"/>
            <a:r>
              <a:rPr lang="en-US" dirty="0" smtClean="0"/>
              <a:t>                  A Profile is group of settings and permissions that define what a user can do in </a:t>
            </a:r>
            <a:r>
              <a:rPr lang="en-US" dirty="0" err="1" smtClean="0"/>
              <a:t>salesforce</a:t>
            </a:r>
            <a:r>
              <a:rPr lang="en-US" dirty="0" smtClean="0"/>
              <a:t> . A profile controls “Object permissions, User permissions, Tab settings, App settings, Apex class access, </a:t>
            </a:r>
            <a:r>
              <a:rPr lang="en-US" dirty="0" err="1" smtClean="0"/>
              <a:t>visualforce</a:t>
            </a:r>
            <a:r>
              <a:rPr lang="en-US" dirty="0" smtClean="0"/>
              <a:t> page access, page layouts, Record Types, Login hours &amp; Login IP ranges.</a:t>
            </a:r>
            <a:endParaRPr lang="en-US" dirty="0"/>
          </a:p>
        </p:txBody>
      </p:sp>
      <p:pic>
        <p:nvPicPr>
          <p:cNvPr id="1026" name="Picture 2"/>
          <p:cNvPicPr>
            <a:picLocks noGrp="1" noChangeAspect="1" noChangeArrowheads="1"/>
          </p:cNvPicPr>
          <p:nvPr>
            <p:ph sz="half" idx="1"/>
          </p:nvPr>
        </p:nvPicPr>
        <p:blipFill>
          <a:blip r:embed="rId2"/>
          <a:srcRect/>
          <a:stretch>
            <a:fillRect/>
          </a:stretch>
        </p:blipFill>
        <p:spPr bwMode="auto">
          <a:xfrm>
            <a:off x="914400" y="990600"/>
            <a:ext cx="7480300" cy="4205615"/>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481776" cy="457200"/>
          </a:xfrm>
        </p:spPr>
        <p:txBody>
          <a:bodyPr/>
          <a:lstStyle/>
          <a:p>
            <a:pPr algn="l"/>
            <a:r>
              <a:rPr lang="en-US" dirty="0" smtClean="0"/>
              <a:t>Milestone 6 : User</a:t>
            </a:r>
            <a:endParaRPr lang="en-US" dirty="0"/>
          </a:p>
        </p:txBody>
      </p:sp>
      <p:sp>
        <p:nvSpPr>
          <p:cNvPr id="3" name="Text Placeholder 2"/>
          <p:cNvSpPr>
            <a:spLocks noGrp="1"/>
          </p:cNvSpPr>
          <p:nvPr>
            <p:ph type="body" idx="2"/>
          </p:nvPr>
        </p:nvSpPr>
        <p:spPr>
          <a:xfrm>
            <a:off x="914400" y="5562600"/>
            <a:ext cx="7479792" cy="1121898"/>
          </a:xfrm>
        </p:spPr>
        <p:txBody>
          <a:bodyPr>
            <a:normAutofit fontScale="92500" lnSpcReduction="10000"/>
          </a:bodyPr>
          <a:lstStyle/>
          <a:p>
            <a:pPr algn="l"/>
            <a:r>
              <a:rPr lang="en-US" dirty="0" smtClean="0"/>
              <a:t>            A User is anyone who logs in to </a:t>
            </a:r>
            <a:r>
              <a:rPr lang="en-US" dirty="0" err="1" smtClean="0"/>
              <a:t>salesforce</a:t>
            </a:r>
            <a:r>
              <a:rPr lang="en-US" dirty="0" smtClean="0"/>
              <a:t>. Users are employees at your </a:t>
            </a:r>
            <a:r>
              <a:rPr lang="en-US" dirty="0" err="1" smtClean="0"/>
              <a:t>compan</a:t>
            </a:r>
            <a:r>
              <a:rPr lang="en-US" dirty="0" smtClean="0"/>
              <a:t>, such as sales rep, managers, and IT specialist, who need access to the company’s records. Every user in </a:t>
            </a:r>
            <a:r>
              <a:rPr lang="en-US" dirty="0" err="1" smtClean="0"/>
              <a:t>Salesforce</a:t>
            </a:r>
            <a:r>
              <a:rPr lang="en-US" dirty="0" smtClean="0"/>
              <a:t> has a user account. The user account identifies the user, and the user account settings determine what features and records the user can access.   </a:t>
            </a:r>
            <a:endParaRPr lang="en-US" dirty="0"/>
          </a:p>
        </p:txBody>
      </p:sp>
      <p:pic>
        <p:nvPicPr>
          <p:cNvPr id="2050" name="Picture 2"/>
          <p:cNvPicPr>
            <a:picLocks noGrp="1" noChangeAspect="1" noChangeArrowheads="1"/>
          </p:cNvPicPr>
          <p:nvPr>
            <p:ph sz="half" idx="1"/>
          </p:nvPr>
        </p:nvPicPr>
        <p:blipFill>
          <a:blip r:embed="rId2"/>
          <a:srcRect/>
          <a:stretch>
            <a:fillRect/>
          </a:stretch>
        </p:blipFill>
        <p:spPr bwMode="auto">
          <a:xfrm>
            <a:off x="914400" y="1097592"/>
            <a:ext cx="7480300" cy="4205615"/>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481776" cy="457200"/>
          </a:xfrm>
        </p:spPr>
        <p:txBody>
          <a:bodyPr/>
          <a:lstStyle/>
          <a:p>
            <a:pPr algn="l"/>
            <a:r>
              <a:rPr lang="en-US" dirty="0" smtClean="0"/>
              <a:t>Milestone 7 : Permission sets</a:t>
            </a:r>
            <a:endParaRPr lang="en-US" dirty="0"/>
          </a:p>
        </p:txBody>
      </p:sp>
      <p:sp>
        <p:nvSpPr>
          <p:cNvPr id="3" name="Text Placeholder 2"/>
          <p:cNvSpPr>
            <a:spLocks noGrp="1"/>
          </p:cNvSpPr>
          <p:nvPr>
            <p:ph type="body" idx="2"/>
          </p:nvPr>
        </p:nvSpPr>
        <p:spPr>
          <a:xfrm>
            <a:off x="762000" y="5486400"/>
            <a:ext cx="7467600" cy="914400"/>
          </a:xfrm>
        </p:spPr>
        <p:txBody>
          <a:bodyPr>
            <a:normAutofit fontScale="85000" lnSpcReduction="10000"/>
          </a:bodyPr>
          <a:lstStyle/>
          <a:p>
            <a:pPr algn="l"/>
            <a:r>
              <a:rPr lang="en-US" dirty="0" smtClean="0"/>
              <a:t>                   A permission set is a collection of settings and permissions that give users access to various tools and functions. Permission sets extend users' functional access without changing their profiles. Users can have only one profile but, depending on the </a:t>
            </a:r>
            <a:r>
              <a:rPr lang="en-US" dirty="0" err="1" smtClean="0"/>
              <a:t>Salesforce</a:t>
            </a:r>
            <a:r>
              <a:rPr lang="en-US" dirty="0" smtClean="0"/>
              <a:t> edition, they can have multiple permission sets. </a:t>
            </a:r>
            <a:endParaRPr lang="en-US" dirty="0"/>
          </a:p>
        </p:txBody>
      </p:sp>
      <p:pic>
        <p:nvPicPr>
          <p:cNvPr id="3074" name="Picture 2"/>
          <p:cNvPicPr>
            <a:picLocks noGrp="1" noChangeAspect="1" noChangeArrowheads="1"/>
          </p:cNvPicPr>
          <p:nvPr>
            <p:ph sz="half" idx="1"/>
          </p:nvPr>
        </p:nvPicPr>
        <p:blipFill>
          <a:blip r:embed="rId2"/>
          <a:srcRect/>
          <a:stretch>
            <a:fillRect/>
          </a:stretch>
        </p:blipFill>
        <p:spPr bwMode="auto">
          <a:xfrm>
            <a:off x="762000" y="838200"/>
            <a:ext cx="7480300" cy="4205615"/>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33400" y="609600"/>
            <a:ext cx="8077200" cy="717550"/>
          </a:xfrm>
          <a:ln>
            <a:solidFill>
              <a:schemeClr val="bg1"/>
            </a:solidFill>
          </a:ln>
        </p:spPr>
        <p:txBody>
          <a:bodyPr/>
          <a:lstStyle/>
          <a:p>
            <a:r>
              <a:rPr lang="en-US" dirty="0" smtClean="0"/>
              <a:t>Milestone 8: Reports</a:t>
            </a:r>
            <a:endParaRPr lang="en-US" dirty="0"/>
          </a:p>
        </p:txBody>
      </p:sp>
      <p:sp>
        <p:nvSpPr>
          <p:cNvPr id="6" name="Text Placeholder 5"/>
          <p:cNvSpPr>
            <a:spLocks noGrp="1"/>
          </p:cNvSpPr>
          <p:nvPr>
            <p:ph type="body" idx="1"/>
          </p:nvPr>
        </p:nvSpPr>
        <p:spPr/>
        <p:txBody>
          <a:bodyPr/>
          <a:lstStyle/>
          <a:p>
            <a:r>
              <a:rPr lang="en-US" dirty="0" smtClean="0"/>
              <a:t>Report of Event</a:t>
            </a:r>
            <a:endParaRPr lang="en-US" dirty="0"/>
          </a:p>
        </p:txBody>
      </p:sp>
      <p:sp>
        <p:nvSpPr>
          <p:cNvPr id="8" name="Text Placeholder 7"/>
          <p:cNvSpPr>
            <a:spLocks noGrp="1"/>
          </p:cNvSpPr>
          <p:nvPr>
            <p:ph type="body" sz="half" idx="3"/>
          </p:nvPr>
        </p:nvSpPr>
        <p:spPr/>
        <p:txBody>
          <a:bodyPr/>
          <a:lstStyle/>
          <a:p>
            <a:r>
              <a:rPr lang="en-US" dirty="0" smtClean="0"/>
              <a:t>Report of Attendee</a:t>
            </a:r>
            <a:endParaRPr lang="en-US" dirty="0"/>
          </a:p>
        </p:txBody>
      </p:sp>
      <p:pic>
        <p:nvPicPr>
          <p:cNvPr id="4098" name="Picture 2"/>
          <p:cNvPicPr>
            <a:picLocks noGrp="1" noChangeAspect="1" noChangeArrowheads="1"/>
          </p:cNvPicPr>
          <p:nvPr>
            <p:ph sz="quarter" idx="2"/>
          </p:nvPr>
        </p:nvPicPr>
        <p:blipFill>
          <a:blip r:embed="rId2" cstate="print"/>
          <a:srcRect/>
          <a:stretch>
            <a:fillRect/>
          </a:stretch>
        </p:blipFill>
        <p:spPr bwMode="auto">
          <a:xfrm>
            <a:off x="457200" y="2279758"/>
            <a:ext cx="4040188" cy="2271497"/>
          </a:xfrm>
          <a:prstGeom prst="rect">
            <a:avLst/>
          </a:prstGeom>
          <a:noFill/>
          <a:ln w="9525">
            <a:noFill/>
            <a:miter lim="800000"/>
            <a:headEnd/>
            <a:tailEnd/>
          </a:ln>
          <a:effectLst/>
        </p:spPr>
      </p:pic>
      <p:pic>
        <p:nvPicPr>
          <p:cNvPr id="4099" name="Picture 3"/>
          <p:cNvPicPr>
            <a:picLocks noGrp="1" noChangeAspect="1" noChangeArrowheads="1"/>
          </p:cNvPicPr>
          <p:nvPr>
            <p:ph sz="quarter" idx="4"/>
          </p:nvPr>
        </p:nvPicPr>
        <p:blipFill>
          <a:blip r:embed="rId3" cstate="print"/>
          <a:srcRect/>
          <a:stretch>
            <a:fillRect/>
          </a:stretch>
        </p:blipFill>
        <p:spPr bwMode="auto">
          <a:xfrm>
            <a:off x="4645025" y="2279312"/>
            <a:ext cx="4041775" cy="2272389"/>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332037"/>
            <a:ext cx="8229600" cy="4525963"/>
          </a:xfrm>
        </p:spPr>
        <p:txBody>
          <a:bodyPr/>
          <a:lstStyle/>
          <a:p>
            <a:r>
              <a:rPr lang="en-US" sz="2400" b="1" dirty="0" smtClean="0"/>
              <a:t>Events and festivities are the heart and soul of India. There are thousands of events held every year which are professionally managed. From corporate seminars to diplomatic talks, and from regional fairs to weddings, event management companies plan and organize events of all sorts.</a:t>
            </a:r>
            <a:endParaRPr lang="en-US" sz="2400" dirty="0" smtClean="0"/>
          </a:p>
          <a:p>
            <a:pPr>
              <a:buNone/>
            </a:pPr>
            <a:endParaRPr lang="en-US" dirty="0" smtClean="0"/>
          </a:p>
          <a:p>
            <a:endParaRPr lang="en-US" dirty="0"/>
          </a:p>
        </p:txBody>
      </p:sp>
      <p:sp>
        <p:nvSpPr>
          <p:cNvPr id="3" name="Title 2"/>
          <p:cNvSpPr>
            <a:spLocks noGrp="1"/>
          </p:cNvSpPr>
          <p:nvPr>
            <p:ph type="title"/>
          </p:nvPr>
        </p:nvSpPr>
        <p:spPr>
          <a:xfrm>
            <a:off x="381000" y="533400"/>
            <a:ext cx="8229600" cy="1143000"/>
          </a:xfrm>
        </p:spPr>
        <p:txBody>
          <a:bodyPr>
            <a:normAutofit fontScale="90000"/>
          </a:bodyPr>
          <a:lstStyle/>
          <a:p>
            <a:r>
              <a:rPr lang="en-US" dirty="0" smtClean="0"/>
              <a:t>Future Scope of Event Management:</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0" y="3810000"/>
            <a:ext cx="4040188" cy="762000"/>
          </a:xfrm>
        </p:spPr>
        <p:txBody>
          <a:bodyPr/>
          <a:lstStyle/>
          <a:p>
            <a:r>
              <a:rPr lang="en-US" dirty="0" smtClean="0"/>
              <a:t>Report of Speaker</a:t>
            </a:r>
            <a:endParaRPr lang="en-US" dirty="0"/>
          </a:p>
        </p:txBody>
      </p:sp>
      <p:sp>
        <p:nvSpPr>
          <p:cNvPr id="4" name="Text Placeholder 3"/>
          <p:cNvSpPr>
            <a:spLocks noGrp="1"/>
          </p:cNvSpPr>
          <p:nvPr>
            <p:ph type="body" sz="half" idx="3"/>
          </p:nvPr>
        </p:nvSpPr>
        <p:spPr>
          <a:xfrm>
            <a:off x="4572000" y="3810000"/>
            <a:ext cx="4041775" cy="762000"/>
          </a:xfrm>
        </p:spPr>
        <p:txBody>
          <a:bodyPr/>
          <a:lstStyle/>
          <a:p>
            <a:r>
              <a:rPr lang="en-US" dirty="0" smtClean="0"/>
              <a:t>Report of Vendor</a:t>
            </a:r>
            <a:endParaRPr lang="en-US" dirty="0"/>
          </a:p>
        </p:txBody>
      </p:sp>
      <p:pic>
        <p:nvPicPr>
          <p:cNvPr id="5122" name="Picture 2"/>
          <p:cNvPicPr>
            <a:picLocks noGrp="1" noChangeAspect="1" noChangeArrowheads="1"/>
          </p:cNvPicPr>
          <p:nvPr>
            <p:ph sz="quarter" idx="2"/>
          </p:nvPr>
        </p:nvPicPr>
        <p:blipFill>
          <a:blip r:embed="rId2" cstate="print"/>
          <a:srcRect/>
          <a:stretch>
            <a:fillRect/>
          </a:stretch>
        </p:blipFill>
        <p:spPr bwMode="auto">
          <a:xfrm>
            <a:off x="381000" y="1292333"/>
            <a:ext cx="4040188" cy="2271497"/>
          </a:xfrm>
          <a:prstGeom prst="rect">
            <a:avLst/>
          </a:prstGeom>
          <a:noFill/>
          <a:ln w="9525">
            <a:noFill/>
            <a:miter lim="800000"/>
            <a:headEnd/>
            <a:tailEnd/>
          </a:ln>
          <a:effectLst/>
        </p:spPr>
      </p:pic>
      <p:pic>
        <p:nvPicPr>
          <p:cNvPr id="5123" name="Picture 3"/>
          <p:cNvPicPr>
            <a:picLocks noGrp="1" noChangeAspect="1" noChangeArrowheads="1"/>
          </p:cNvPicPr>
          <p:nvPr>
            <p:ph sz="quarter" idx="4"/>
          </p:nvPr>
        </p:nvPicPr>
        <p:blipFill>
          <a:blip r:embed="rId3" cstate="print"/>
          <a:srcRect/>
          <a:stretch>
            <a:fillRect/>
          </a:stretch>
        </p:blipFill>
        <p:spPr bwMode="auto">
          <a:xfrm>
            <a:off x="4572000" y="1291887"/>
            <a:ext cx="4041775" cy="2272389"/>
          </a:xfrm>
          <a:prstGeom prst="rect">
            <a:avLst/>
          </a:prstGeom>
          <a:noFill/>
          <a:ln w="9525">
            <a:noFill/>
            <a:miter lim="800000"/>
            <a:headEnd/>
            <a:tailEnd/>
          </a:ln>
          <a:effectLst/>
        </p:spPr>
      </p:pic>
      <p:graphicFrame>
        <p:nvGraphicFramePr>
          <p:cNvPr id="9" name="Table 8"/>
          <p:cNvGraphicFramePr>
            <a:graphicFrameLocks noGrp="1"/>
          </p:cNvGraphicFramePr>
          <p:nvPr/>
        </p:nvGraphicFramePr>
        <p:xfrm>
          <a:off x="381000" y="4800600"/>
          <a:ext cx="8285329" cy="1600201"/>
        </p:xfrm>
        <a:graphic>
          <a:graphicData uri="http://schemas.openxmlformats.org/drawingml/2006/table">
            <a:tbl>
              <a:tblPr/>
              <a:tblGrid>
                <a:gridCol w="8285329"/>
              </a:tblGrid>
              <a:tr h="1600201">
                <a:tc>
                  <a:txBody>
                    <a:bodyPr/>
                    <a:lstStyle/>
                    <a:p>
                      <a:r>
                        <a:rPr lang="en-US" dirty="0" smtClean="0"/>
                        <a:t>               </a:t>
                      </a:r>
                      <a:r>
                        <a:rPr kumimoji="0" lang="en-US" b="0" i="0" kern="1200" dirty="0" smtClean="0">
                          <a:solidFill>
                            <a:schemeClr val="tx1"/>
                          </a:solidFill>
                          <a:latin typeface="+mn-lt"/>
                          <a:ea typeface="+mn-ea"/>
                          <a:cs typeface="+mn-cs"/>
                        </a:rPr>
                        <a:t>A report is a list of records that meet the criteria you define. It's displayed in </a:t>
                      </a:r>
                      <a:r>
                        <a:rPr kumimoji="0" lang="en-US" b="0" i="0" kern="1200" dirty="0" err="1" smtClean="0">
                          <a:solidFill>
                            <a:schemeClr val="tx1"/>
                          </a:solidFill>
                          <a:latin typeface="+mn-lt"/>
                          <a:ea typeface="+mn-ea"/>
                          <a:cs typeface="+mn-cs"/>
                        </a:rPr>
                        <a:t>Salesforce</a:t>
                      </a:r>
                      <a:r>
                        <a:rPr kumimoji="0" lang="en-US" b="0" i="0" kern="1200" dirty="0" smtClean="0">
                          <a:solidFill>
                            <a:schemeClr val="tx1"/>
                          </a:solidFill>
                          <a:latin typeface="+mn-lt"/>
                          <a:ea typeface="+mn-ea"/>
                          <a:cs typeface="+mn-cs"/>
                        </a:rPr>
                        <a:t> in rows and columns, and can be filtered, grouped, or displayed in a graphical chart. Every report is stored in a folder. Folders can be public, hidden, or shared, and can be set to read-only or read/write.</a:t>
                      </a:r>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dirty="0" smtClean="0"/>
              <a:t>Team Lead : </a:t>
            </a:r>
            <a:r>
              <a:rPr lang="en-US" dirty="0" smtClean="0">
                <a:hlinkClick r:id="rId2"/>
              </a:rPr>
              <a:t>https://</a:t>
            </a:r>
            <a:r>
              <a:rPr lang="en-US" dirty="0" smtClean="0">
                <a:solidFill>
                  <a:schemeClr val="bg2">
                    <a:lumMod val="50000"/>
                  </a:schemeClr>
                </a:solidFill>
                <a:hlinkClick r:id="rId2"/>
              </a:rPr>
              <a:t>trailblazer.me/id/jananipriyam07</a:t>
            </a:r>
            <a:r>
              <a:rPr lang="en-US" dirty="0" smtClean="0"/>
              <a:t>       Team member 1: </a:t>
            </a:r>
            <a:r>
              <a:rPr lang="en-US" dirty="0" smtClean="0">
                <a:hlinkClick r:id="rId3"/>
              </a:rPr>
              <a:t>https://trailblazer.me/id/ddineshk5</a:t>
            </a:r>
            <a:r>
              <a:rPr lang="en-US" dirty="0" smtClean="0"/>
              <a:t>              Team member 2:      </a:t>
            </a:r>
            <a:r>
              <a:rPr lang="en-US" dirty="0" smtClean="0">
                <a:hlinkClick r:id="rId4"/>
              </a:rPr>
              <a:t>https://trailblazer.me/id/idarthi</a:t>
            </a:r>
            <a:r>
              <a:rPr lang="en-US" dirty="0" smtClean="0"/>
              <a:t>                     Team member 3: </a:t>
            </a:r>
            <a:r>
              <a:rPr lang="en-US" dirty="0" smtClean="0">
                <a:hlinkClick r:id="rId5"/>
              </a:rPr>
              <a:t>https://trailblazer.me/id/rlogeshwari</a:t>
            </a:r>
            <a:r>
              <a:rPr lang="en-US" dirty="0" smtClean="0"/>
              <a:t>            Team member 4: </a:t>
            </a:r>
            <a:r>
              <a:rPr lang="en-US" dirty="0" smtClean="0">
                <a:hlinkClick r:id="rId6"/>
              </a:rPr>
              <a:t>https://trailblazer.me/id/nmsurya</a:t>
            </a:r>
            <a:r>
              <a:rPr lang="en-US" dirty="0" smtClean="0"/>
              <a:t> </a:t>
            </a:r>
            <a:endParaRPr lang="en-US" dirty="0"/>
          </a:p>
        </p:txBody>
      </p:sp>
      <p:sp>
        <p:nvSpPr>
          <p:cNvPr id="7" name="Title 6"/>
          <p:cNvSpPr>
            <a:spLocks noGrp="1"/>
          </p:cNvSpPr>
          <p:nvPr>
            <p:ph type="title"/>
          </p:nvPr>
        </p:nvSpPr>
        <p:spPr>
          <a:xfrm>
            <a:off x="457200" y="533400"/>
            <a:ext cx="8229600" cy="563562"/>
          </a:xfrm>
        </p:spPr>
        <p:txBody>
          <a:bodyPr>
            <a:normAutofit fontScale="90000"/>
          </a:bodyPr>
          <a:lstStyle/>
          <a:p>
            <a:r>
              <a:rPr lang="en-US" dirty="0" smtClean="0"/>
              <a:t>Trailhead Profile Public URL </a:t>
            </a:r>
            <a:endParaRPr lang="en-US" dirty="0"/>
          </a:p>
        </p:txBody>
      </p:sp>
      <p:sp>
        <p:nvSpPr>
          <p:cNvPr id="10" name="Right Arrow 9"/>
          <p:cNvSpPr/>
          <p:nvPr/>
        </p:nvSpPr>
        <p:spPr>
          <a:xfrm>
            <a:off x="685800" y="1600200"/>
            <a:ext cx="1524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609600" y="2438400"/>
            <a:ext cx="1524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609600" y="3200400"/>
            <a:ext cx="152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685800" y="4038600"/>
            <a:ext cx="152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a:off x="685800" y="4876800"/>
            <a:ext cx="152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2133600"/>
            <a:ext cx="8229600" cy="4525963"/>
          </a:xfrm>
        </p:spPr>
        <p:txBody>
          <a:bodyPr/>
          <a:lstStyle/>
          <a:p>
            <a:r>
              <a:rPr lang="en-US" dirty="0" smtClean="0"/>
              <a:t>1. Easier Management</a:t>
            </a:r>
          </a:p>
          <a:p>
            <a:r>
              <a:rPr lang="en-US" dirty="0" smtClean="0"/>
              <a:t>2. Save Time</a:t>
            </a:r>
          </a:p>
          <a:p>
            <a:r>
              <a:rPr lang="en-US" dirty="0" smtClean="0"/>
              <a:t>3. Cut Costs</a:t>
            </a:r>
          </a:p>
          <a:p>
            <a:r>
              <a:rPr lang="en-US" dirty="0" smtClean="0"/>
              <a:t>4. Increase Engagement</a:t>
            </a:r>
          </a:p>
          <a:p>
            <a:r>
              <a:rPr lang="en-US" dirty="0" smtClean="0"/>
              <a:t>5. Improved Data Collection</a:t>
            </a:r>
          </a:p>
          <a:p>
            <a:endParaRPr lang="en-US" dirty="0" smtClean="0"/>
          </a:p>
          <a:p>
            <a:endParaRPr lang="en-US" dirty="0"/>
          </a:p>
        </p:txBody>
      </p:sp>
      <p:sp>
        <p:nvSpPr>
          <p:cNvPr id="3" name="Title 2"/>
          <p:cNvSpPr>
            <a:spLocks noGrp="1"/>
          </p:cNvSpPr>
          <p:nvPr>
            <p:ph type="title"/>
          </p:nvPr>
        </p:nvSpPr>
        <p:spPr>
          <a:xfrm>
            <a:off x="381000" y="457200"/>
            <a:ext cx="8229600" cy="1143000"/>
          </a:xfrm>
        </p:spPr>
        <p:txBody>
          <a:bodyPr>
            <a:normAutofit fontScale="90000"/>
          </a:bodyPr>
          <a:lstStyle/>
          <a:p>
            <a:r>
              <a:rPr lang="en-US" dirty="0" smtClean="0"/>
              <a:t>Advantage of Event Management:</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905000"/>
            <a:ext cx="8229600" cy="4525963"/>
          </a:xfrm>
        </p:spPr>
        <p:txBody>
          <a:bodyPr/>
          <a:lstStyle/>
          <a:p>
            <a:r>
              <a:rPr lang="en-US" dirty="0" smtClean="0"/>
              <a:t>Unconventional work hours. ...</a:t>
            </a:r>
          </a:p>
          <a:p>
            <a:r>
              <a:rPr lang="en-US" dirty="0" smtClean="0"/>
              <a:t>Time away from family and friends. ...</a:t>
            </a:r>
          </a:p>
          <a:p>
            <a:r>
              <a:rPr lang="en-US" dirty="0" smtClean="0"/>
              <a:t>Experience requirements. ...</a:t>
            </a:r>
          </a:p>
          <a:p>
            <a:r>
              <a:rPr lang="en-US" dirty="0" smtClean="0"/>
              <a:t>Job instability. ...</a:t>
            </a:r>
          </a:p>
          <a:p>
            <a:r>
              <a:rPr lang="en-US" dirty="0" smtClean="0"/>
              <a:t>Multiple events at the same time. ...</a:t>
            </a:r>
          </a:p>
          <a:p>
            <a:r>
              <a:rPr lang="en-US" dirty="0" smtClean="0"/>
              <a:t>High level of responsibility…</a:t>
            </a:r>
          </a:p>
          <a:p>
            <a:endParaRPr lang="en-US" dirty="0"/>
          </a:p>
        </p:txBody>
      </p:sp>
      <p:sp>
        <p:nvSpPr>
          <p:cNvPr id="3" name="Title 2"/>
          <p:cNvSpPr>
            <a:spLocks noGrp="1"/>
          </p:cNvSpPr>
          <p:nvPr>
            <p:ph type="title"/>
          </p:nvPr>
        </p:nvSpPr>
        <p:spPr/>
        <p:txBody>
          <a:bodyPr>
            <a:normAutofit fontScale="90000"/>
          </a:bodyPr>
          <a:lstStyle/>
          <a:p>
            <a:r>
              <a:rPr lang="en-US" dirty="0" smtClean="0"/>
              <a:t>Disadvantage of Event Management:</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133600"/>
            <a:ext cx="8229600" cy="4525963"/>
          </a:xfrm>
        </p:spPr>
        <p:txBody>
          <a:bodyPr/>
          <a:lstStyle/>
          <a:p>
            <a:r>
              <a:rPr lang="en-US" dirty="0" smtClean="0"/>
              <a:t>Event management is the application of project management to the creation and development of small and/or large-scale personal or corporate events such as festivals, conferences, ceremonies, weddings, formal parties, concerts, or conventions.</a:t>
            </a:r>
            <a:endParaRPr lang="en-US" dirty="0"/>
          </a:p>
        </p:txBody>
      </p:sp>
      <p:sp>
        <p:nvSpPr>
          <p:cNvPr id="3" name="Title 2"/>
          <p:cNvSpPr>
            <a:spLocks noGrp="1"/>
          </p:cNvSpPr>
          <p:nvPr>
            <p:ph type="title"/>
          </p:nvPr>
        </p:nvSpPr>
        <p:spPr/>
        <p:txBody>
          <a:bodyPr/>
          <a:lstStyle/>
          <a:p>
            <a:r>
              <a:rPr lang="en-US" dirty="0" smtClean="0"/>
              <a:t>Application:</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828800"/>
            <a:ext cx="8229600" cy="4525963"/>
          </a:xfrm>
        </p:spPr>
        <p:txBody>
          <a:bodyPr/>
          <a:lstStyle/>
          <a:p>
            <a:r>
              <a:rPr lang="en-US" dirty="0" smtClean="0"/>
              <a:t>Event Management System is user friendly and cost effective system, it is customized with activities related to event management life-cycle.</a:t>
            </a:r>
          </a:p>
          <a:p>
            <a:r>
              <a:rPr lang="en-US" dirty="0" smtClean="0"/>
              <a:t>It provides a new edge to management industry. Solution Dot always keep your objectives and goals on top priority while developing any plan of work.</a:t>
            </a:r>
            <a:br>
              <a:rPr lang="en-US" dirty="0" smtClean="0"/>
            </a:br>
            <a:endParaRPr lang="en-US" dirty="0"/>
          </a:p>
        </p:txBody>
      </p:sp>
      <p:sp>
        <p:nvSpPr>
          <p:cNvPr id="3" name="Title 2"/>
          <p:cNvSpPr>
            <a:spLocks noGrp="1"/>
          </p:cNvSpPr>
          <p:nvPr>
            <p:ph type="title"/>
          </p:nvPr>
        </p:nvSpPr>
        <p:spPr/>
        <p:txBody>
          <a:bodyPr/>
          <a:lstStyle/>
          <a:p>
            <a:r>
              <a:rPr lang="en-US" dirty="0" smtClean="0"/>
              <a:t>Conclusion: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47800"/>
            <a:ext cx="8229600" cy="4648200"/>
          </a:xfrm>
        </p:spPr>
        <p:txBody>
          <a:bodyPr>
            <a:normAutofit/>
          </a:bodyPr>
          <a:lstStyle/>
          <a:p>
            <a:r>
              <a:rPr lang="en-US" b="1" dirty="0" smtClean="0"/>
              <a:t>Event management</a:t>
            </a:r>
            <a:r>
              <a:rPr lang="en-US" dirty="0" smtClean="0"/>
              <a:t> is the application of Project management to the creation and development of small and/or large-scale personal or corporate events such as festivals, conferences, ceremonies, weddings, formal parties, concerts, or conventions. It involves studying the brand, identifying its target audience, devising the event concept, and coordinating the technical aspects before actually launching the event. </a:t>
            </a:r>
          </a:p>
          <a:p>
            <a:endParaRPr lang="en-US" dirty="0"/>
          </a:p>
        </p:txBody>
      </p:sp>
      <p:sp>
        <p:nvSpPr>
          <p:cNvPr id="3" name="Title 2"/>
          <p:cNvSpPr>
            <a:spLocks noGrp="1"/>
          </p:cNvSpPr>
          <p:nvPr>
            <p:ph type="title"/>
          </p:nvPr>
        </p:nvSpPr>
        <p:spPr>
          <a:xfrm>
            <a:off x="457200" y="152400"/>
            <a:ext cx="8229600" cy="1189038"/>
          </a:xfrm>
        </p:spPr>
        <p:txBody>
          <a:bodyPr/>
          <a:lstStyle/>
          <a:p>
            <a:r>
              <a:rPr lang="en-US" dirty="0" smtClean="0"/>
              <a:t>Introduction: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events industry now includes events of all sizes from the Olympics down to business breakfast meetings. Many industries, celebrities, Charitable organizations, and interest groups hold events in order to market their label, build business relationships, raise money, or celebrate achievement.</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066800"/>
            <a:ext cx="8534400" cy="4953000"/>
          </a:xfrm>
        </p:spPr>
        <p:txBody>
          <a:bodyPr>
            <a:normAutofit/>
          </a:bodyPr>
          <a:lstStyle/>
          <a:p>
            <a:r>
              <a:rPr lang="en-US" dirty="0" smtClean="0"/>
              <a:t>Event management software companies provide event planning with software tools to handle many common activities such as delegate registration, hotel booking, travel booking, or allocation of exhibition floor space.</a:t>
            </a:r>
          </a:p>
          <a:p>
            <a:r>
              <a:rPr lang="en-US" dirty="0" smtClean="0"/>
              <a:t>A recent trend in event technology is the use of mobile apps for events. This technology is advancing and allowing event professionals to simplify and manage intricate and simple events more effectively. mobile apps have a range of uses. </a:t>
            </a:r>
          </a:p>
          <a:p>
            <a:endParaRPr lang="en-US" dirty="0"/>
          </a:p>
        </p:txBody>
      </p:sp>
      <p:sp>
        <p:nvSpPr>
          <p:cNvPr id="3" name="Title 2"/>
          <p:cNvSpPr>
            <a:spLocks noGrp="1"/>
          </p:cNvSpPr>
          <p:nvPr>
            <p:ph type="title"/>
          </p:nvPr>
        </p:nvSpPr>
        <p:spPr>
          <a:xfrm>
            <a:off x="457200" y="0"/>
            <a:ext cx="8229600" cy="1417638"/>
          </a:xfrm>
        </p:spPr>
        <p:txBody>
          <a:bodyPr/>
          <a:lstStyle/>
          <a:p>
            <a:r>
              <a:rPr lang="en-US" dirty="0" smtClean="0"/>
              <a:t>Purpose: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1143000"/>
          </a:xfrm>
        </p:spPr>
        <p:txBody>
          <a:bodyPr/>
          <a:lstStyle/>
          <a:p>
            <a:r>
              <a:rPr lang="en-US" dirty="0" smtClean="0"/>
              <a:t>Empathy map:</a:t>
            </a:r>
            <a:endParaRPr lang="en-US" dirty="0"/>
          </a:p>
        </p:txBody>
      </p:sp>
      <p:pic>
        <p:nvPicPr>
          <p:cNvPr id="25601" name="Picture 1" descr="C:\Users\Lenovo\Pictures\Screenshots\Screenshot (9).png"/>
          <p:cNvPicPr>
            <a:picLocks noGrp="1" noChangeAspect="1" noChangeArrowheads="1"/>
          </p:cNvPicPr>
          <p:nvPr>
            <p:ph idx="1"/>
          </p:nvPr>
        </p:nvPicPr>
        <p:blipFill>
          <a:blip r:embed="rId2"/>
          <a:srcRect/>
          <a:stretch>
            <a:fillRect/>
          </a:stretch>
        </p:blipFill>
        <p:spPr bwMode="auto">
          <a:xfrm>
            <a:off x="1427384" y="1481138"/>
            <a:ext cx="6289232" cy="4525962"/>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Ideation and Brainstorming map:</a:t>
            </a:r>
            <a:endParaRPr 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304800" y="1371600"/>
            <a:ext cx="8610600" cy="4525075"/>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C:\Users\Lenovo\Pictures\Screenshots\Screenshot (12).png"/>
          <p:cNvPicPr>
            <a:picLocks noChangeAspect="1" noChangeArrowheads="1"/>
          </p:cNvPicPr>
          <p:nvPr/>
        </p:nvPicPr>
        <p:blipFill>
          <a:blip r:embed="rId2"/>
          <a:srcRect/>
          <a:stretch>
            <a:fillRect/>
          </a:stretch>
        </p:blipFill>
        <p:spPr bwMode="auto">
          <a:xfrm>
            <a:off x="1524000" y="801150"/>
            <a:ext cx="5876261" cy="506625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066800" y="1066799"/>
          <a:ext cx="7086600" cy="4876800"/>
        </p:xfrm>
        <a:graphic>
          <a:graphicData uri="http://schemas.openxmlformats.org/drawingml/2006/table">
            <a:tbl>
              <a:tblPr/>
              <a:tblGrid>
                <a:gridCol w="2365536"/>
                <a:gridCol w="2360532"/>
                <a:gridCol w="2360532"/>
              </a:tblGrid>
              <a:tr h="570748">
                <a:tc>
                  <a:txBody>
                    <a:bodyPr/>
                    <a:lstStyle/>
                    <a:p>
                      <a:pPr marL="0" marR="0">
                        <a:lnSpc>
                          <a:spcPct val="115000"/>
                        </a:lnSpc>
                        <a:spcBef>
                          <a:spcPts val="0"/>
                        </a:spcBef>
                        <a:spcAft>
                          <a:spcPts val="1000"/>
                        </a:spcAft>
                      </a:pPr>
                      <a:endParaRPr lang="en-US" sz="900" dirty="0">
                        <a:latin typeface="Calibri"/>
                        <a:ea typeface="Calibri"/>
                        <a:cs typeface="Times New Roman"/>
                      </a:endParaRPr>
                    </a:p>
                    <a:p>
                      <a:pPr marL="0" marR="0" algn="ctr">
                        <a:lnSpc>
                          <a:spcPct val="115000"/>
                        </a:lnSpc>
                        <a:spcBef>
                          <a:spcPts val="0"/>
                        </a:spcBef>
                        <a:spcAft>
                          <a:spcPts val="1000"/>
                        </a:spcAft>
                        <a:tabLst>
                          <a:tab pos="1495425" algn="l"/>
                        </a:tabLst>
                      </a:pPr>
                      <a:r>
                        <a:rPr lang="en-US" sz="1100" b="1" dirty="0">
                          <a:latin typeface="Calibri"/>
                          <a:ea typeface="Calibri"/>
                          <a:cs typeface="Times New Roman"/>
                        </a:rPr>
                        <a:t>Object name</a:t>
                      </a:r>
                      <a:endParaRPr lang="en-US" sz="900" dirty="0">
                        <a:latin typeface="Calibri"/>
                        <a:ea typeface="Calibri"/>
                        <a:cs typeface="Times New Roman"/>
                      </a:endParaRPr>
                    </a:p>
                  </a:txBody>
                  <a:tcPr marL="56062" marR="5606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gn="ctr">
                        <a:lnSpc>
                          <a:spcPct val="115000"/>
                        </a:lnSpc>
                        <a:spcBef>
                          <a:spcPts val="0"/>
                        </a:spcBef>
                        <a:spcAft>
                          <a:spcPts val="1000"/>
                        </a:spcAft>
                      </a:pPr>
                      <a:r>
                        <a:rPr lang="en-US" sz="1100" b="1">
                          <a:latin typeface="Calibri"/>
                          <a:ea typeface="Calibri"/>
                          <a:cs typeface="Times New Roman"/>
                        </a:rPr>
                        <a:t>Fields in the Object</a:t>
                      </a:r>
                      <a:endParaRPr lang="en-US" sz="900">
                        <a:latin typeface="Calibri"/>
                        <a:ea typeface="Calibri"/>
                        <a:cs typeface="Times New Roman"/>
                      </a:endParaRPr>
                    </a:p>
                  </a:txBody>
                  <a:tcPr marL="56062" marR="5606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217153">
                <a:tc rowSpan="6">
                  <a:txBody>
                    <a:bodyPr/>
                    <a:lstStyle/>
                    <a:p>
                      <a:pPr marL="0" marR="0" algn="ctr">
                        <a:lnSpc>
                          <a:spcPct val="115000"/>
                        </a:lnSpc>
                        <a:spcBef>
                          <a:spcPts val="0"/>
                        </a:spcBef>
                        <a:spcAft>
                          <a:spcPts val="1000"/>
                        </a:spcAft>
                      </a:pPr>
                      <a:r>
                        <a:rPr lang="en-US" sz="900" b="1">
                          <a:latin typeface="Calibri"/>
                          <a:ea typeface="Calibri"/>
                          <a:cs typeface="Times New Roman"/>
                        </a:rPr>
                        <a:t>EVENT</a:t>
                      </a:r>
                      <a:endParaRPr lang="en-US" sz="900">
                        <a:latin typeface="Calibri"/>
                        <a:ea typeface="Calibri"/>
                        <a:cs typeface="Times New Roman"/>
                      </a:endParaRPr>
                    </a:p>
                  </a:txBody>
                  <a:tcPr marL="56062" marR="560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900" b="1">
                          <a:latin typeface="Calibri"/>
                          <a:ea typeface="Calibri"/>
                          <a:cs typeface="Times New Roman"/>
                        </a:rPr>
                        <a:t>Field label</a:t>
                      </a:r>
                      <a:endParaRPr lang="en-US" sz="900">
                        <a:latin typeface="Calibri"/>
                        <a:ea typeface="Calibri"/>
                        <a:cs typeface="Times New Roman"/>
                      </a:endParaRPr>
                    </a:p>
                  </a:txBody>
                  <a:tcPr marL="56062" marR="560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900" b="1">
                          <a:latin typeface="Calibri"/>
                          <a:ea typeface="Calibri"/>
                          <a:cs typeface="Times New Roman"/>
                        </a:rPr>
                        <a:t>Data type</a:t>
                      </a:r>
                      <a:endParaRPr lang="en-US" sz="900">
                        <a:latin typeface="Calibri"/>
                        <a:ea typeface="Calibri"/>
                        <a:cs typeface="Times New Roman"/>
                      </a:endParaRPr>
                    </a:p>
                  </a:txBody>
                  <a:tcPr marL="56062" marR="560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322">
                <a:tc vMerge="1">
                  <a:txBody>
                    <a:bodyPr/>
                    <a:lstStyle/>
                    <a:p>
                      <a:endParaRPr lang="en-US"/>
                    </a:p>
                  </a:txBody>
                  <a:tcPr/>
                </a:tc>
                <a:tc>
                  <a:txBody>
                    <a:bodyPr/>
                    <a:lstStyle/>
                    <a:p>
                      <a:pPr marL="0" marR="0" algn="ctr">
                        <a:lnSpc>
                          <a:spcPct val="115000"/>
                        </a:lnSpc>
                        <a:spcBef>
                          <a:spcPts val="0"/>
                        </a:spcBef>
                        <a:spcAft>
                          <a:spcPts val="1000"/>
                        </a:spcAft>
                      </a:pPr>
                      <a:r>
                        <a:rPr lang="en-US" sz="900">
                          <a:latin typeface="Calibri"/>
                          <a:ea typeface="Calibri"/>
                          <a:cs typeface="Times New Roman"/>
                        </a:rPr>
                        <a:t>City</a:t>
                      </a:r>
                    </a:p>
                  </a:txBody>
                  <a:tcPr marL="56062" marR="5606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900">
                          <a:latin typeface="Calibri"/>
                          <a:ea typeface="Calibri"/>
                          <a:cs typeface="Times New Roman"/>
                        </a:rPr>
                        <a:t>Text</a:t>
                      </a:r>
                    </a:p>
                  </a:txBody>
                  <a:tcPr marL="56062" marR="560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1279">
                <a:tc vMerge="1">
                  <a:txBody>
                    <a:bodyPr/>
                    <a:lstStyle/>
                    <a:p>
                      <a:endParaRPr lang="en-US"/>
                    </a:p>
                  </a:txBody>
                  <a:tcPr/>
                </a:tc>
                <a:tc>
                  <a:txBody>
                    <a:bodyPr/>
                    <a:lstStyle/>
                    <a:p>
                      <a:pPr marL="0" marR="0" algn="ctr">
                        <a:lnSpc>
                          <a:spcPct val="115000"/>
                        </a:lnSpc>
                        <a:spcBef>
                          <a:spcPts val="0"/>
                        </a:spcBef>
                        <a:spcAft>
                          <a:spcPts val="1000"/>
                        </a:spcAft>
                      </a:pPr>
                      <a:r>
                        <a:rPr lang="en-US" sz="900">
                          <a:latin typeface="Calibri"/>
                          <a:ea typeface="Calibri"/>
                          <a:cs typeface="Times New Roman"/>
                        </a:rPr>
                        <a:t>Start Date</a:t>
                      </a:r>
                    </a:p>
                  </a:txBody>
                  <a:tcPr marL="56062" marR="560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900">
                          <a:latin typeface="Calibri"/>
                          <a:ea typeface="Calibri"/>
                          <a:cs typeface="Times New Roman"/>
                        </a:rPr>
                        <a:t>Date/ Time</a:t>
                      </a:r>
                    </a:p>
                  </a:txBody>
                  <a:tcPr marL="56062" marR="560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5439">
                <a:tc vMerge="1">
                  <a:txBody>
                    <a:bodyPr/>
                    <a:lstStyle/>
                    <a:p>
                      <a:endParaRPr lang="en-US"/>
                    </a:p>
                  </a:txBody>
                  <a:tcPr/>
                </a:tc>
                <a:tc>
                  <a:txBody>
                    <a:bodyPr/>
                    <a:lstStyle/>
                    <a:p>
                      <a:pPr marL="0" marR="0" algn="ctr">
                        <a:lnSpc>
                          <a:spcPct val="115000"/>
                        </a:lnSpc>
                        <a:spcBef>
                          <a:spcPts val="0"/>
                        </a:spcBef>
                        <a:spcAft>
                          <a:spcPts val="1000"/>
                        </a:spcAft>
                      </a:pPr>
                      <a:r>
                        <a:rPr lang="en-US" sz="900">
                          <a:latin typeface="Calibri"/>
                          <a:ea typeface="Calibri"/>
                          <a:cs typeface="Times New Roman"/>
                        </a:rPr>
                        <a:t>End Date</a:t>
                      </a:r>
                    </a:p>
                  </a:txBody>
                  <a:tcPr marL="56062" marR="560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900">
                          <a:latin typeface="Calibri"/>
                          <a:ea typeface="Calibri"/>
                          <a:cs typeface="Times New Roman"/>
                        </a:rPr>
                        <a:t>Date/Time</a:t>
                      </a:r>
                    </a:p>
                  </a:txBody>
                  <a:tcPr marL="56062" marR="560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529">
                <a:tc vMerge="1">
                  <a:txBody>
                    <a:bodyPr/>
                    <a:lstStyle/>
                    <a:p>
                      <a:endParaRPr lang="en-US"/>
                    </a:p>
                  </a:txBody>
                  <a:tcPr/>
                </a:tc>
                <a:tc>
                  <a:txBody>
                    <a:bodyPr/>
                    <a:lstStyle/>
                    <a:p>
                      <a:pPr marL="0" marR="0" algn="ctr">
                        <a:lnSpc>
                          <a:spcPct val="115000"/>
                        </a:lnSpc>
                        <a:spcBef>
                          <a:spcPts val="0"/>
                        </a:spcBef>
                        <a:spcAft>
                          <a:spcPts val="1000"/>
                        </a:spcAft>
                      </a:pPr>
                      <a:r>
                        <a:rPr lang="en-US" sz="900">
                          <a:latin typeface="Calibri"/>
                          <a:ea typeface="Calibri"/>
                          <a:cs typeface="Times New Roman"/>
                        </a:rPr>
                        <a:t>Event Name</a:t>
                      </a:r>
                    </a:p>
                  </a:txBody>
                  <a:tcPr marL="56062" marR="560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900">
                          <a:latin typeface="Calibri"/>
                          <a:ea typeface="Calibri"/>
                          <a:cs typeface="Times New Roman"/>
                        </a:rPr>
                        <a:t>Master –Detail relationship</a:t>
                      </a:r>
                    </a:p>
                  </a:txBody>
                  <a:tcPr marL="56062" marR="560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0001">
                <a:tc vMerge="1">
                  <a:txBody>
                    <a:bodyPr/>
                    <a:lstStyle/>
                    <a:p>
                      <a:endParaRPr lang="en-US"/>
                    </a:p>
                  </a:txBody>
                  <a:tcPr/>
                </a:tc>
                <a:tc>
                  <a:txBody>
                    <a:bodyPr/>
                    <a:lstStyle/>
                    <a:p>
                      <a:pPr marL="0" marR="0" algn="ctr">
                        <a:lnSpc>
                          <a:spcPct val="115000"/>
                        </a:lnSpc>
                        <a:spcBef>
                          <a:spcPts val="0"/>
                        </a:spcBef>
                        <a:spcAft>
                          <a:spcPts val="1000"/>
                        </a:spcAft>
                      </a:pPr>
                      <a:r>
                        <a:rPr lang="en-US" sz="900">
                          <a:latin typeface="Calibri"/>
                          <a:ea typeface="Calibri"/>
                          <a:cs typeface="Times New Roman"/>
                        </a:rPr>
                        <a:t>Event Name</a:t>
                      </a:r>
                    </a:p>
                  </a:txBody>
                  <a:tcPr marL="56062" marR="560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900">
                          <a:latin typeface="Calibri"/>
                          <a:ea typeface="Calibri"/>
                          <a:cs typeface="Times New Roman"/>
                        </a:rPr>
                        <a:t>Look-up relationship</a:t>
                      </a:r>
                    </a:p>
                  </a:txBody>
                  <a:tcPr marL="56062" marR="560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9198">
                <a:tc rowSpan="4">
                  <a:txBody>
                    <a:bodyPr/>
                    <a:lstStyle/>
                    <a:p>
                      <a:pPr marL="0" marR="0" algn="ctr">
                        <a:lnSpc>
                          <a:spcPct val="115000"/>
                        </a:lnSpc>
                        <a:spcBef>
                          <a:spcPts val="0"/>
                        </a:spcBef>
                        <a:spcAft>
                          <a:spcPts val="1000"/>
                        </a:spcAft>
                      </a:pPr>
                      <a:r>
                        <a:rPr lang="en-US" sz="900" b="1">
                          <a:latin typeface="Calibri"/>
                          <a:ea typeface="Calibri"/>
                          <a:cs typeface="Times New Roman"/>
                        </a:rPr>
                        <a:t>ATTENDEE</a:t>
                      </a:r>
                      <a:endParaRPr lang="en-US" sz="900">
                        <a:latin typeface="Calibri"/>
                        <a:ea typeface="Calibri"/>
                        <a:cs typeface="Times New Roman"/>
                      </a:endParaRPr>
                    </a:p>
                  </a:txBody>
                  <a:tcPr marL="56062" marR="560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900" b="1">
                          <a:latin typeface="Calibri"/>
                          <a:ea typeface="Calibri"/>
                          <a:cs typeface="Times New Roman"/>
                        </a:rPr>
                        <a:t>Field label</a:t>
                      </a:r>
                      <a:endParaRPr lang="en-US" sz="900">
                        <a:latin typeface="Calibri"/>
                        <a:ea typeface="Calibri"/>
                        <a:cs typeface="Times New Roman"/>
                      </a:endParaRPr>
                    </a:p>
                  </a:txBody>
                  <a:tcPr marL="56062" marR="560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900" b="1">
                          <a:latin typeface="Calibri"/>
                          <a:ea typeface="Calibri"/>
                          <a:cs typeface="Times New Roman"/>
                        </a:rPr>
                        <a:t>Data type</a:t>
                      </a:r>
                      <a:endParaRPr lang="en-US" sz="900">
                        <a:latin typeface="Calibri"/>
                        <a:ea typeface="Calibri"/>
                        <a:cs typeface="Times New Roman"/>
                      </a:endParaRPr>
                    </a:p>
                  </a:txBody>
                  <a:tcPr marL="56062" marR="560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4345">
                <a:tc vMerge="1">
                  <a:txBody>
                    <a:bodyPr/>
                    <a:lstStyle/>
                    <a:p>
                      <a:endParaRPr lang="en-US"/>
                    </a:p>
                  </a:txBody>
                  <a:tcPr/>
                </a:tc>
                <a:tc>
                  <a:txBody>
                    <a:bodyPr/>
                    <a:lstStyle/>
                    <a:p>
                      <a:pPr marL="0" marR="0" algn="ctr">
                        <a:lnSpc>
                          <a:spcPct val="115000"/>
                        </a:lnSpc>
                        <a:spcBef>
                          <a:spcPts val="0"/>
                        </a:spcBef>
                        <a:spcAft>
                          <a:spcPts val="1000"/>
                        </a:spcAft>
                      </a:pPr>
                      <a:r>
                        <a:rPr lang="en-US" sz="900">
                          <a:latin typeface="Calibri"/>
                          <a:ea typeface="Calibri"/>
                          <a:cs typeface="Times New Roman"/>
                        </a:rPr>
                        <a:t>ID</a:t>
                      </a:r>
                    </a:p>
                  </a:txBody>
                  <a:tcPr marL="56062" marR="560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900">
                          <a:latin typeface="Calibri"/>
                          <a:ea typeface="Calibri"/>
                          <a:cs typeface="Times New Roman"/>
                        </a:rPr>
                        <a:t>Auto number</a:t>
                      </a:r>
                    </a:p>
                  </a:txBody>
                  <a:tcPr marL="56062" marR="560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529">
                <a:tc vMerge="1">
                  <a:txBody>
                    <a:bodyPr/>
                    <a:lstStyle/>
                    <a:p>
                      <a:endParaRPr lang="en-US"/>
                    </a:p>
                  </a:txBody>
                  <a:tcPr/>
                </a:tc>
                <a:tc>
                  <a:txBody>
                    <a:bodyPr/>
                    <a:lstStyle/>
                    <a:p>
                      <a:pPr marL="0" marR="0" algn="ctr">
                        <a:lnSpc>
                          <a:spcPct val="115000"/>
                        </a:lnSpc>
                        <a:spcBef>
                          <a:spcPts val="0"/>
                        </a:spcBef>
                        <a:spcAft>
                          <a:spcPts val="1000"/>
                        </a:spcAft>
                      </a:pPr>
                      <a:r>
                        <a:rPr lang="en-US" sz="900">
                          <a:latin typeface="Calibri"/>
                          <a:ea typeface="Calibri"/>
                          <a:cs typeface="Times New Roman"/>
                        </a:rPr>
                        <a:t>Phone</a:t>
                      </a:r>
                    </a:p>
                  </a:txBody>
                  <a:tcPr marL="56062" marR="560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900">
                          <a:latin typeface="Calibri"/>
                          <a:ea typeface="Calibri"/>
                          <a:cs typeface="Times New Roman"/>
                        </a:rPr>
                        <a:t>Phone</a:t>
                      </a:r>
                    </a:p>
                  </a:txBody>
                  <a:tcPr marL="56062" marR="560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529">
                <a:tc vMerge="1">
                  <a:txBody>
                    <a:bodyPr/>
                    <a:lstStyle/>
                    <a:p>
                      <a:endParaRPr lang="en-US"/>
                    </a:p>
                  </a:txBody>
                  <a:tcPr/>
                </a:tc>
                <a:tc>
                  <a:txBody>
                    <a:bodyPr/>
                    <a:lstStyle/>
                    <a:p>
                      <a:pPr marL="0" marR="0" algn="ctr">
                        <a:lnSpc>
                          <a:spcPct val="115000"/>
                        </a:lnSpc>
                        <a:spcBef>
                          <a:spcPts val="0"/>
                        </a:spcBef>
                        <a:spcAft>
                          <a:spcPts val="1000"/>
                        </a:spcAft>
                      </a:pPr>
                      <a:r>
                        <a:rPr lang="en-US" sz="900">
                          <a:latin typeface="Calibri"/>
                          <a:ea typeface="Calibri"/>
                          <a:cs typeface="Times New Roman"/>
                        </a:rPr>
                        <a:t>Email</a:t>
                      </a:r>
                    </a:p>
                  </a:txBody>
                  <a:tcPr marL="56062" marR="560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900">
                          <a:latin typeface="Calibri"/>
                          <a:ea typeface="Calibri"/>
                          <a:cs typeface="Times New Roman"/>
                        </a:rPr>
                        <a:t>Email</a:t>
                      </a:r>
                    </a:p>
                  </a:txBody>
                  <a:tcPr marL="56062" marR="560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2958">
                <a:tc rowSpan="3">
                  <a:txBody>
                    <a:bodyPr/>
                    <a:lstStyle/>
                    <a:p>
                      <a:pPr marL="0" marR="0" algn="ctr">
                        <a:lnSpc>
                          <a:spcPct val="115000"/>
                        </a:lnSpc>
                        <a:spcBef>
                          <a:spcPts val="0"/>
                        </a:spcBef>
                        <a:spcAft>
                          <a:spcPts val="1000"/>
                        </a:spcAft>
                      </a:pPr>
                      <a:r>
                        <a:rPr lang="en-US" sz="900" b="1">
                          <a:latin typeface="Calibri"/>
                          <a:ea typeface="Calibri"/>
                          <a:cs typeface="Times New Roman"/>
                        </a:rPr>
                        <a:t>SPEAKER</a:t>
                      </a:r>
                      <a:endParaRPr lang="en-US" sz="900">
                        <a:latin typeface="Calibri"/>
                        <a:ea typeface="Calibri"/>
                        <a:cs typeface="Times New Roman"/>
                      </a:endParaRPr>
                    </a:p>
                  </a:txBody>
                  <a:tcPr marL="56062" marR="560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900" b="1">
                          <a:latin typeface="Calibri"/>
                          <a:ea typeface="Calibri"/>
                          <a:cs typeface="Times New Roman"/>
                        </a:rPr>
                        <a:t>Field label</a:t>
                      </a:r>
                      <a:endParaRPr lang="en-US" sz="900">
                        <a:latin typeface="Calibri"/>
                        <a:ea typeface="Calibri"/>
                        <a:cs typeface="Times New Roman"/>
                      </a:endParaRPr>
                    </a:p>
                  </a:txBody>
                  <a:tcPr marL="56062" marR="560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900" b="1">
                          <a:latin typeface="Calibri"/>
                          <a:ea typeface="Calibri"/>
                          <a:cs typeface="Times New Roman"/>
                        </a:rPr>
                        <a:t>Data type</a:t>
                      </a:r>
                      <a:endParaRPr lang="en-US" sz="900">
                        <a:latin typeface="Calibri"/>
                        <a:ea typeface="Calibri"/>
                        <a:cs typeface="Times New Roman"/>
                      </a:endParaRPr>
                    </a:p>
                  </a:txBody>
                  <a:tcPr marL="56062" marR="560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7811">
                <a:tc vMerge="1">
                  <a:txBody>
                    <a:bodyPr/>
                    <a:lstStyle/>
                    <a:p>
                      <a:endParaRPr lang="en-US"/>
                    </a:p>
                  </a:txBody>
                  <a:tcPr/>
                </a:tc>
                <a:tc>
                  <a:txBody>
                    <a:bodyPr/>
                    <a:lstStyle/>
                    <a:p>
                      <a:pPr marL="0" marR="0" algn="ctr">
                        <a:lnSpc>
                          <a:spcPct val="115000"/>
                        </a:lnSpc>
                        <a:spcBef>
                          <a:spcPts val="0"/>
                        </a:spcBef>
                        <a:spcAft>
                          <a:spcPts val="1000"/>
                        </a:spcAft>
                      </a:pPr>
                      <a:r>
                        <a:rPr lang="en-US" sz="900">
                          <a:latin typeface="Calibri"/>
                          <a:ea typeface="Calibri"/>
                          <a:cs typeface="Times New Roman"/>
                        </a:rPr>
                        <a:t>Bio</a:t>
                      </a:r>
                    </a:p>
                  </a:txBody>
                  <a:tcPr marL="56062" marR="560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900">
                          <a:latin typeface="Calibri"/>
                          <a:ea typeface="Calibri"/>
                          <a:cs typeface="Times New Roman"/>
                        </a:rPr>
                        <a:t>Text Area</a:t>
                      </a:r>
                    </a:p>
                  </a:txBody>
                  <a:tcPr marL="56062" marR="560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4345">
                <a:tc vMerge="1">
                  <a:txBody>
                    <a:bodyPr/>
                    <a:lstStyle/>
                    <a:p>
                      <a:endParaRPr lang="en-US"/>
                    </a:p>
                  </a:txBody>
                  <a:tcPr/>
                </a:tc>
                <a:tc>
                  <a:txBody>
                    <a:bodyPr/>
                    <a:lstStyle/>
                    <a:p>
                      <a:pPr marL="0" marR="0" algn="ctr">
                        <a:lnSpc>
                          <a:spcPct val="115000"/>
                        </a:lnSpc>
                        <a:spcBef>
                          <a:spcPts val="0"/>
                        </a:spcBef>
                        <a:spcAft>
                          <a:spcPts val="1000"/>
                        </a:spcAft>
                      </a:pPr>
                      <a:r>
                        <a:rPr lang="en-US" sz="900">
                          <a:latin typeface="Calibri"/>
                          <a:ea typeface="Calibri"/>
                          <a:cs typeface="Times New Roman"/>
                        </a:rPr>
                        <a:t>e-mail</a:t>
                      </a:r>
                    </a:p>
                  </a:txBody>
                  <a:tcPr marL="56062" marR="560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900">
                          <a:latin typeface="Calibri"/>
                          <a:ea typeface="Calibri"/>
                          <a:cs typeface="Times New Roman"/>
                        </a:rPr>
                        <a:t>Email</a:t>
                      </a:r>
                    </a:p>
                  </a:txBody>
                  <a:tcPr marL="56062" marR="560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9198">
                <a:tc rowSpan="4">
                  <a:txBody>
                    <a:bodyPr/>
                    <a:lstStyle/>
                    <a:p>
                      <a:pPr marL="0" marR="0" algn="ctr">
                        <a:lnSpc>
                          <a:spcPct val="115000"/>
                        </a:lnSpc>
                        <a:spcBef>
                          <a:spcPts val="0"/>
                        </a:spcBef>
                        <a:spcAft>
                          <a:spcPts val="1000"/>
                        </a:spcAft>
                      </a:pPr>
                      <a:r>
                        <a:rPr lang="en-US" sz="900" b="1">
                          <a:latin typeface="Calibri"/>
                          <a:ea typeface="Calibri"/>
                          <a:cs typeface="Times New Roman"/>
                        </a:rPr>
                        <a:t>VENDOR</a:t>
                      </a:r>
                      <a:endParaRPr lang="en-US" sz="900">
                        <a:latin typeface="Calibri"/>
                        <a:ea typeface="Calibri"/>
                        <a:cs typeface="Times New Roman"/>
                      </a:endParaRPr>
                    </a:p>
                  </a:txBody>
                  <a:tcPr marL="56062" marR="560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900" b="1">
                          <a:latin typeface="Calibri"/>
                          <a:ea typeface="Calibri"/>
                          <a:cs typeface="Times New Roman"/>
                        </a:rPr>
                        <a:t>Field label</a:t>
                      </a:r>
                      <a:endParaRPr lang="en-US" sz="900">
                        <a:latin typeface="Calibri"/>
                        <a:ea typeface="Calibri"/>
                        <a:cs typeface="Times New Roman"/>
                      </a:endParaRPr>
                    </a:p>
                  </a:txBody>
                  <a:tcPr marL="56062" marR="560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900" b="1">
                          <a:latin typeface="Calibri"/>
                          <a:ea typeface="Calibri"/>
                          <a:cs typeface="Times New Roman"/>
                        </a:rPr>
                        <a:t>Data type</a:t>
                      </a:r>
                      <a:endParaRPr lang="en-US" sz="900">
                        <a:latin typeface="Calibri"/>
                        <a:ea typeface="Calibri"/>
                        <a:cs typeface="Times New Roman"/>
                      </a:endParaRPr>
                    </a:p>
                  </a:txBody>
                  <a:tcPr marL="56062" marR="560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529">
                <a:tc vMerge="1">
                  <a:txBody>
                    <a:bodyPr/>
                    <a:lstStyle/>
                    <a:p>
                      <a:endParaRPr lang="en-US"/>
                    </a:p>
                  </a:txBody>
                  <a:tcPr/>
                </a:tc>
                <a:tc>
                  <a:txBody>
                    <a:bodyPr/>
                    <a:lstStyle/>
                    <a:p>
                      <a:pPr marL="0" marR="0" algn="ctr">
                        <a:lnSpc>
                          <a:spcPct val="115000"/>
                        </a:lnSpc>
                        <a:spcBef>
                          <a:spcPts val="0"/>
                        </a:spcBef>
                        <a:spcAft>
                          <a:spcPts val="1000"/>
                        </a:spcAft>
                      </a:pPr>
                      <a:r>
                        <a:rPr lang="en-US" sz="900">
                          <a:latin typeface="Calibri"/>
                          <a:ea typeface="Calibri"/>
                          <a:cs typeface="Times New Roman"/>
                        </a:rPr>
                        <a:t>e-mail</a:t>
                      </a:r>
                    </a:p>
                  </a:txBody>
                  <a:tcPr marL="56062" marR="560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900">
                          <a:latin typeface="Calibri"/>
                          <a:ea typeface="Calibri"/>
                          <a:cs typeface="Times New Roman"/>
                        </a:rPr>
                        <a:t>Email</a:t>
                      </a:r>
                    </a:p>
                  </a:txBody>
                  <a:tcPr marL="56062" marR="560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3358">
                <a:tc vMerge="1">
                  <a:txBody>
                    <a:bodyPr/>
                    <a:lstStyle/>
                    <a:p>
                      <a:endParaRPr lang="en-US"/>
                    </a:p>
                  </a:txBody>
                  <a:tcPr/>
                </a:tc>
                <a:tc>
                  <a:txBody>
                    <a:bodyPr/>
                    <a:lstStyle/>
                    <a:p>
                      <a:pPr marL="0" marR="0" algn="ctr">
                        <a:lnSpc>
                          <a:spcPct val="115000"/>
                        </a:lnSpc>
                        <a:spcBef>
                          <a:spcPts val="0"/>
                        </a:spcBef>
                        <a:spcAft>
                          <a:spcPts val="1000"/>
                        </a:spcAft>
                      </a:pPr>
                      <a:r>
                        <a:rPr lang="en-US" sz="900">
                          <a:latin typeface="Calibri"/>
                          <a:ea typeface="Calibri"/>
                          <a:cs typeface="Times New Roman"/>
                        </a:rPr>
                        <a:t>Phone</a:t>
                      </a:r>
                    </a:p>
                  </a:txBody>
                  <a:tcPr marL="56062" marR="560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900">
                          <a:latin typeface="Calibri"/>
                          <a:ea typeface="Calibri"/>
                          <a:cs typeface="Times New Roman"/>
                        </a:rPr>
                        <a:t>phone</a:t>
                      </a:r>
                    </a:p>
                  </a:txBody>
                  <a:tcPr marL="56062" marR="560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529">
                <a:tc vMerge="1">
                  <a:txBody>
                    <a:bodyPr/>
                    <a:lstStyle/>
                    <a:p>
                      <a:endParaRPr lang="en-US"/>
                    </a:p>
                  </a:txBody>
                  <a:tcPr/>
                </a:tc>
                <a:tc>
                  <a:txBody>
                    <a:bodyPr/>
                    <a:lstStyle/>
                    <a:p>
                      <a:pPr marL="0" marR="0" algn="ctr">
                        <a:lnSpc>
                          <a:spcPct val="115000"/>
                        </a:lnSpc>
                        <a:spcBef>
                          <a:spcPts val="0"/>
                        </a:spcBef>
                        <a:spcAft>
                          <a:spcPts val="1000"/>
                        </a:spcAft>
                      </a:pPr>
                      <a:r>
                        <a:rPr lang="en-US" sz="900">
                          <a:latin typeface="Calibri"/>
                          <a:ea typeface="Calibri"/>
                          <a:cs typeface="Times New Roman"/>
                        </a:rPr>
                        <a:t>Service provider</a:t>
                      </a:r>
                    </a:p>
                  </a:txBody>
                  <a:tcPr marL="56062" marR="560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900" dirty="0">
                          <a:latin typeface="Calibri"/>
                          <a:ea typeface="Calibri"/>
                          <a:cs typeface="Times New Roman"/>
                        </a:rPr>
                        <a:t>Text</a:t>
                      </a:r>
                    </a:p>
                  </a:txBody>
                  <a:tcPr marL="56062" marR="560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073"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495425" algn="l"/>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 name="Title 3"/>
          <p:cNvSpPr>
            <a:spLocks noGrp="1"/>
          </p:cNvSpPr>
          <p:nvPr>
            <p:ph type="title"/>
          </p:nvPr>
        </p:nvSpPr>
        <p:spPr>
          <a:xfrm>
            <a:off x="609600" y="274638"/>
            <a:ext cx="8077200" cy="563562"/>
          </a:xfrm>
        </p:spPr>
        <p:txBody>
          <a:bodyPr>
            <a:normAutofit fontScale="90000"/>
          </a:bodyPr>
          <a:lstStyle/>
          <a:p>
            <a:r>
              <a:rPr lang="en-US" dirty="0" smtClean="0"/>
              <a:t>Data model:</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371</TotalTime>
  <Words>729</Words>
  <Application>Microsoft Office PowerPoint</Application>
  <PresentationFormat>On-screen Show (4:3)</PresentationFormat>
  <Paragraphs>104</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Concourse</vt:lpstr>
      <vt:lpstr>BUILD AN EVENT MANAGEMENT SYSTEM USING SALESFORCE</vt:lpstr>
      <vt:lpstr>Future Scope of Event Management:</vt:lpstr>
      <vt:lpstr>Introduction:</vt:lpstr>
      <vt:lpstr>Slide 4</vt:lpstr>
      <vt:lpstr>Purpose:</vt:lpstr>
      <vt:lpstr>Empathy map:</vt:lpstr>
      <vt:lpstr>Ideation and Brainstorming map:</vt:lpstr>
      <vt:lpstr>Slide 8</vt:lpstr>
      <vt:lpstr>Data model:</vt:lpstr>
      <vt:lpstr>Milestone 1:Creating a salesforce developer org</vt:lpstr>
      <vt:lpstr>Milestone 2:Object</vt:lpstr>
      <vt:lpstr>Milestone 3:</vt:lpstr>
      <vt:lpstr>Application:</vt:lpstr>
      <vt:lpstr>Fields:</vt:lpstr>
      <vt:lpstr>Slide 15</vt:lpstr>
      <vt:lpstr>Milestone 5 : Profile</vt:lpstr>
      <vt:lpstr>Milestone 6 : User</vt:lpstr>
      <vt:lpstr>Milestone 7 : Permission sets</vt:lpstr>
      <vt:lpstr>Milestone 8: Reports</vt:lpstr>
      <vt:lpstr>Slide 20</vt:lpstr>
      <vt:lpstr>Trailhead Profile Public URL </vt:lpstr>
      <vt:lpstr>Advantage of Event Management:</vt:lpstr>
      <vt:lpstr>Disadvantage of Event Management:</vt:lpstr>
      <vt:lpstr>Application:</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 AN EVENT MANAGEMENT SYSTEM USING SALESFORCE</dc:title>
  <dc:creator>Lenovo</dc:creator>
  <cp:lastModifiedBy>Lenovo</cp:lastModifiedBy>
  <cp:revision>39</cp:revision>
  <dcterms:created xsi:type="dcterms:W3CDTF">2023-04-11T14:38:41Z</dcterms:created>
  <dcterms:modified xsi:type="dcterms:W3CDTF">2023-04-12T07:03:25Z</dcterms:modified>
</cp:coreProperties>
</file>